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740" r:id="rId1"/>
  </p:sldMasterIdLst>
  <p:notesMasterIdLst>
    <p:notesMasterId r:id="rId28"/>
  </p:notesMasterIdLst>
  <p:handoutMasterIdLst>
    <p:handoutMasterId r:id="rId29"/>
  </p:handoutMasterIdLst>
  <p:sldIdLst>
    <p:sldId id="543" r:id="rId2"/>
    <p:sldId id="565" r:id="rId3"/>
    <p:sldId id="574" r:id="rId4"/>
    <p:sldId id="545" r:id="rId5"/>
    <p:sldId id="547" r:id="rId6"/>
    <p:sldId id="599" r:id="rId7"/>
    <p:sldId id="549" r:id="rId8"/>
    <p:sldId id="553" r:id="rId9"/>
    <p:sldId id="585" r:id="rId10"/>
    <p:sldId id="586" r:id="rId11"/>
    <p:sldId id="554" r:id="rId12"/>
    <p:sldId id="587" r:id="rId13"/>
    <p:sldId id="555" r:id="rId14"/>
    <p:sldId id="589" r:id="rId15"/>
    <p:sldId id="598" r:id="rId16"/>
    <p:sldId id="592" r:id="rId17"/>
    <p:sldId id="593" r:id="rId18"/>
    <p:sldId id="590" r:id="rId19"/>
    <p:sldId id="591" r:id="rId20"/>
    <p:sldId id="597" r:id="rId21"/>
    <p:sldId id="596" r:id="rId22"/>
    <p:sldId id="595" r:id="rId23"/>
    <p:sldId id="561" r:id="rId24"/>
    <p:sldId id="583" r:id="rId25"/>
    <p:sldId id="584" r:id="rId26"/>
    <p:sldId id="588" r:id="rId27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8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6E6"/>
    <a:srgbClr val="FF3300"/>
    <a:srgbClr val="FF99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03" autoAdjust="0"/>
    <p:restoredTop sz="93391" autoAdjust="0"/>
  </p:normalViewPr>
  <p:slideViewPr>
    <p:cSldViewPr>
      <p:cViewPr varScale="1">
        <p:scale>
          <a:sx n="60" d="100"/>
          <a:sy n="60" d="100"/>
        </p:scale>
        <p:origin x="546" y="3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4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634" y="-96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74" tIns="46237" rIns="92474" bIns="4623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7" y="0"/>
            <a:ext cx="3011699" cy="461804"/>
          </a:xfrm>
          <a:prstGeom prst="rect">
            <a:avLst/>
          </a:prstGeom>
        </p:spPr>
        <p:txBody>
          <a:bodyPr vert="horz" lIns="92474" tIns="46237" rIns="92474" bIns="46237" rtlCol="0"/>
          <a:lstStyle>
            <a:lvl1pPr algn="r">
              <a:defRPr sz="1200"/>
            </a:lvl1pPr>
          </a:lstStyle>
          <a:p>
            <a:fld id="{7B739C8C-6445-4907-95A0-BD40B4BB88D4}" type="datetimeFigureOut">
              <a:rPr lang="en-US" smtClean="0"/>
              <a:pPr/>
              <a:t>3/28/2019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74" tIns="46237" rIns="92474" bIns="4623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7" y="8772668"/>
            <a:ext cx="3011699" cy="461804"/>
          </a:xfrm>
          <a:prstGeom prst="rect">
            <a:avLst/>
          </a:prstGeom>
        </p:spPr>
        <p:txBody>
          <a:bodyPr vert="horz" lIns="92474" tIns="46237" rIns="92474" bIns="46237" rtlCol="0" anchor="b"/>
          <a:lstStyle>
            <a:lvl1pPr algn="r">
              <a:defRPr sz="1200"/>
            </a:lvl1pPr>
          </a:lstStyle>
          <a:p>
            <a:fld id="{184C1098-EF37-4932-B1C5-03ACA70AA6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7257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74" tIns="46237" rIns="92474" bIns="4623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 altLang="zh-CN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6767" y="0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74" tIns="46237" rIns="92474" bIns="4623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 altLang="zh-CN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6813" y="693738"/>
            <a:ext cx="4616450" cy="3462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008" y="4387136"/>
            <a:ext cx="5560060" cy="415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74" tIns="46237" rIns="92474" bIns="462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  <a:p>
            <a:pPr lvl="3"/>
            <a:r>
              <a:rPr lang="en-US" altLang="zh-CN" noProof="0"/>
              <a:t>Fourth level</a:t>
            </a:r>
          </a:p>
          <a:p>
            <a:pPr lvl="4"/>
            <a:r>
              <a:rPr lang="en-US" altLang="zh-CN" noProof="0"/>
              <a:t>Fifth level</a:t>
            </a: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668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74" tIns="46237" rIns="92474" bIns="4623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 altLang="zh-CN"/>
          </a:p>
        </p:txBody>
      </p:sp>
      <p:sp>
        <p:nvSpPr>
          <p:cNvPr id="99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6767" y="8772668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74" tIns="46237" rIns="92474" bIns="4623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72DD0763-6708-4F32-8A17-67FA5C10438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689635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7500 is the cutoff for large donations.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56B80-1C6D-409A-ADEC-D06D6BE78C8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537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D4CB-384E-4778-941F-748DC53829C1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64160979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33BFA-C7BD-4713-8126-1D31DBF7AE1B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95849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0724D-F42D-4A96-AC5D-AF0B413C11C6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22514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87D28-0F57-46E0-93AB-BBA0118DA1C7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60887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C716C-C2E4-4014-8F58-B6FFFA98213B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93637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A85A5-C844-44BD-859E-71A80C00C0E4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00293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5BDBD-5DC1-4696-91B6-0E0C2D420BAB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14567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3227-630F-4EE3-97F4-0DCD8D0B2D93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10432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0E469-9830-4E9A-A54E-6D0E40982D91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32569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50D3C-2F79-4DEE-9989-C44B54A9C854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40930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ED65-928B-41F1-8CAB-5F1591CEC359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37795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8D4CB-384E-4778-941F-748DC53829C1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59887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5366" y="1371600"/>
            <a:ext cx="9149366" cy="1905000"/>
          </a:xfrm>
        </p:spPr>
        <p:txBody>
          <a:bodyPr>
            <a:noAutofit/>
          </a:bodyPr>
          <a:lstStyle/>
          <a:p>
            <a:r>
              <a:rPr lang="en-US" b="1" dirty="0"/>
              <a:t>Are hedge fund managers’ charitable donations strategic?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5175" y="3505200"/>
            <a:ext cx="7540625" cy="2971800"/>
          </a:xfrm>
        </p:spPr>
        <p:txBody>
          <a:bodyPr>
            <a:normAutofit/>
          </a:bodyPr>
          <a:lstStyle/>
          <a:p>
            <a:r>
              <a:rPr lang="en-US" dirty="0"/>
              <a:t>Sugata Ray</a:t>
            </a:r>
          </a:p>
          <a:p>
            <a:endParaRPr lang="en-US" dirty="0"/>
          </a:p>
          <a:p>
            <a:r>
              <a:rPr lang="en-US" dirty="0"/>
              <a:t>IPC Spring Research Symposium</a:t>
            </a:r>
          </a:p>
          <a:p>
            <a:r>
              <a:rPr lang="en-US" dirty="0"/>
              <a:t>March, 2019</a:t>
            </a:r>
          </a:p>
          <a:p>
            <a:endParaRPr lang="en-US" dirty="0"/>
          </a:p>
          <a:p>
            <a:r>
              <a:rPr lang="en-US" dirty="0"/>
              <a:t>(Joint work with </a:t>
            </a:r>
            <a:r>
              <a:rPr lang="en-US" dirty="0" err="1"/>
              <a:t>Vikas</a:t>
            </a:r>
            <a:r>
              <a:rPr lang="en-US" dirty="0"/>
              <a:t> Agarwal and Yan Lu)</a:t>
            </a:r>
          </a:p>
          <a:p>
            <a:endParaRPr lang="en-US" dirty="0"/>
          </a:p>
        </p:txBody>
      </p:sp>
      <p:sp>
        <p:nvSpPr>
          <p:cNvPr id="4" name="AutoShape 2" descr="Image result for US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US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xESEhUUExQUFhUXGRcUGRgXFxgcGhwdHBcXHhwcGRodHCggGB8lHhoYITEhJSkrLi4uGB8zODMsNygtLisBCgoKDg0OGxAQGzAmICYsLCw0MiwsLywsLDQsLCwsLCwsLCwsLCwsLDQsLCwsLCwsLCwsLCwsLCwsLCwsLCwsLP/AABEIAKUBMgMBIgACEQEDEQH/xAAcAAEAAgMBAQEAAAAAAAAAAAAABgcDBAUCAQj/xABMEAABAwICBgUFCwoFBAMAAAABAAIDBBEFIQYSMUFRYQcTInGBMlKRsdEUFiNCU1RykpOhwRUzQ2KCoqPS0+EkVbLC8DSDw/FEs+P/xAAZAQEAAwEBAAAAAAAAAAAAAAAAAQIDBAX/xAAvEQACAgECBAUDAwUBAAAAAAAAAQIRAxIxEyFBUQQUImGRIzJSYqGxQnGB0fAz/9oADAMBAAIRAxEAPwC8UREAREQBRDS3GnRTxNYfzfbcON8tU/s3+spXUTtY1z3GwaCT4KD4PCyofPPUENY4iMEn40hAaAeIu0D6QXPnbdQjuy8K3ZNaKpbKxr2m4cLhZ1D9E6l0E0lJJxJb3gXNuRGfhzUwWmKeuNlZKmERFoQEREAREQBERAERaWK4nHTsL3nkANpPAKG0lbBsVNQyNpc9wa0bSVEavSN9RKyGC7WOcGl3xiL5280Wvz7ligo6jEHiSV2pDfsgf7RvP6x/sGjNKw1shYLMi1tX/SPSNYrjnknNpLkm/wDLNVFLcnCIi7TIIiIAiIgCIiAIiIAiIgCIiAIiIAiIgCIiAIi8SytaC5xAAzJJsAgPawVlZHE3WkcGjn+A2k8go3iGlhc7q6Vhe45axB/dbtPeVxMUZHCBNiVRqk+TGDrSO5ADYO4W5hYPNfLGr/gtprnI3q+vmxB/VQtLYgbuJ9buHJv/AAV90jaSxuDKOkd8DAdZ0g+PKN4I2hpvnvOzIAnDpRp7JOwwUzPc9NsIHlvH67hsB4DbvJWhoLo26tqACLQR2fM47A0Z6t+LrW7rncrY8el6pO2Y5Mmr0xLUxKU+66SS1nPZA53eXEH7slOlCcNvWVxlA+DjsR3DyB4m7vSpsqYOblLo2by6IIiLoKBERAEREAREQHxzrC52DNQGSobVSyVE7tWmgBcb7NUbB3utc+jgpbpHIW0sxHmEenL8VWOmsxjweNrf01Rqv7mh5A9MbVz5FryKD23JvTFyM+hmlUlfipLuxE2GUQRbm2LMyBkXlt89wyGSlHR+8fDNPl9knjYX9R9aozBcTkpZ454/LjdrC+wjYQeRBI8VcFNUNqQK6gd2tskXx2O+MC3eDw37QpzJpxmlsUwytOLLERcXANIGVA1T2ZBtbx5t4920LtLWMlJWi7VbhERWICIiAIiIAiIgCIiAIiIAiIgCIiAIiIDDWVTImOe82a0XP9uahFRPJWl0kjxDSx3JJNmgDPPznW8Bf07mlEzqiojpWHIEF3eRf91ufiq26SdI+sk9xwG1NAdQgfpJAe05x3hpyHO5zytzNPLJr+lfuTKWiN9Tdx3pDbGDDhrOrbsdO4XkdzaD5PefQFX9RO+Rxe9znvdmXOJc495OZWNe4Q3WbrkhtxrEbQ2+ZHO110pJKkckpOXNne0R0Snr33HwcDfzkzvJaN4b5zuWwb+dmUtOwtFFQM1YRnJJvecruefDxsALDJZ8apn9TGykaDRho1Op7QPN1sznv8dqzYPpLBTs1Ooe3iQQSTxN9X+y5MuVOWh8l/J148elWubJVhOGsp4wxneTvJ3krdUfZphSnaXjvafwus7dKKM/pfSx4/2raOXGlSaJcZdjsouS3SSkP6ZviHD1hevfDSfLN+/2K3Eh3XyRpZ1EWlR4tBK7VjeHG18gdnM2sFuqyaexAReJJmt2uAvsuQFjdVxja9g/aHtS0DOi1XYjANssY/bb7VryY9St2zR+Bv6lDnFdSaZtYhTdZE9nnNLfSFW9Thxq6CopLfDRHr4xvu3a31j9tTCp0vpW+SXv+i0j/VZcKikkmqxUxx9WwEF7iezYDtEuyGY3D+65p5I64uLtltNxaZRa3cHxaellEsDyx49BHmuGxzTwPfkbFbOlk0L6yofBYxOkc5pGw32kci7WI5ELkrsOEuPD8SjxCE1UA6qpisZo2n99v3m/Ig57Zzo3ivuiEOPlt7Lu/iO8ZqkuierczE4WjZKJI3DcR1bn+ObArR0KGrPUMHkj/a9wH3Lma0ZVXU68ctUOfQmKIi6AEREAREQBERAEREAREQBERAEREAREQFc01eWRV9Z8dkby3k52tb7w1UorroaHrGVtC46r5WOY0nzm3t6we5UxUQPje5j2lr2ktc07QRtBWHhv/P3KeI+4xoiLoOc6OEY9VUp/w80ke+wN2nvabtPoUpp+lOttaWOnmH60dj9xt9ygqKKJUmtixmdJdOfzmGxfsyW/8azDT7Cz5VDMPovB/wBwVZoqvHB9EX4s+5Z402wg/wDxKq53BwPgPhM1IcepaeOOMMhcyaQNdqOcS5gO4gOILr5b9hUM6M8Cb2q+cfBQm0TT8eXcRxDT9/0VYeitC6eV1XLnmdThfZccm7B/Zc2WELUIpW/2OjFKTWqTO1o1hAp4rH846xefUO4e1dZ7gASTYDMkr6otpniRs2njzfJbWA22Jyb4n7u9bSaxQJVyZyKp4rZpZZHdXTwtJLuDRc795sT4LhjF8E+dzeEL/wCmtPpKxUU8LMOiPaNpahw3k2LWeo9wbxVbLOHh4tXNWzOedp1EtZ2O4G39PUu5CNw9bAsEmmGDN8mGrk79Vo/1gqsEWiwY10M+PPuWFP0kRN/6egiadzpXF59Fh61Gce0urawas0p1Pk2DVZ6B5X7RK4aLVRS2RRzk92ERdbRrR2orperhbkPLefIYOLjx4N2n0kSVJP0RUVp5atw+Dp43Z8XuGQHPVv8AWarI0CgOrLKfjuA9Fyfvd9y4fuZjI46CjGs1pu9+Xwj97ieHPZkANgXQpcMxONoYx2q0bAHM434Lilk1ZLSbS7dzthDTCn1JwihvuTFvP/eZ7E9yYt5/7zPYtOO/xfwTo9yZIob7kxbz/wB5nsT3Ji3n/vM9icd/i/gafcmSKHPjxYAkvAAzJ+C/lWvTVGJyMD2yDVdsv1QJz22ITzHTS/gaPcnKKE6+K+ePTAvYbi/nf/T7E4/6X8DR7omaKGauL8T/AAfYmri/E/wfYnH/AEv4Gj3RM0UM1cX4n+D7E1cX4n+D7E4/6X8DR7omaKFkYuN5P2K+9Zi/mn+D7U8x+l/A0e6JmihnWYv5p/g+1aMmO17ZOqLu3cN1Q1hzO7IWUPxKW6fwNDLBRc+Kkm1RrTu1rC9mste2duzsRb6n2KHL0mwFz3CeDKVtiQMta2wjmPvUSxqho8Q/6oOp6lo1euaMjbdI327NxGxWitHEcJgn/OMBPnDJ3pGayljknqg/9FrTVSKSxDoxrm9qAxVLNxjeAfFrjb0EqPVejVdF5dLUD/tuI9LQQrvm0NLTeCdzTz2/Wbb1LlwVVcJ+obOXOvYkdpo4klwvlvUPPKP3x+CnAi9mUpLSyN8pj2/Sa4esLErA6V9KjPKKSN+tFCbPdl25BkdmVm5jvvwCr9dJzNUwupozgclbUMgjy1jdztzGDynH1AbyQFywOGZVv4Nhn5NoxHb/ABdSA6S21jdzBzzt3l3JUyTUI2y2ODm6Ol7mbPJFSU41aeAaotwGTnE7ydgO8knep5TwtY0NaLNaAAOQXM0ZwgU8Vj+cdm8+odw9q66zwwa9Ut2dUn0Wxq4lWthjdI7Y0bOJ3Ad5UCGICnimxKeznC7Ymn40hyAHIbOQDjuXSx+d1XUtpoz2WntHdf4x/ZGXeSq06SsfbPOIIT/h6b4NttjnbHO5+aDyJ3qq+pkvov5InLRH3ZE6upfK98kji573F7id5Jue7u3LEiLpOML4Spr0b6PRzOkqqloNNAPJcARI8jJtjtABBI4lvNTimqGWBhw2n4Athv6mhZTyxg6ZrDDKSspWGNzzZgLjwaCT6ApBhmg+JT21KaRo86T4MfvWPoCtyKpxJwtHAyIcmNb/AKyudiUjm/8AWV8UQ83rLu7urba/gqcdv7Yv+C/AS+5kcoej2lg7VdUh5H6GD1Oft+5vepJHK+SLqqaNlNStvrHJrbby9+/mN+8lcuPEodUOoqKqrib2ldG5kFwSDbK5sRsI8VFtIRjVYbTU9SGA5RMge2MW4NAz7ySmjJP7nS7InVCH2qzc0j0xjiY6noHHtZS1OYc79WLe1v6207uKgdyuidHq35rU/Yyfyp73635rU/YyfyraMVFUjCUnJ2znXPEpc8SuozRqudspKk/9mT+VY3YBWDbS1P2Mn8qsVOfc8SvhdzK+uBBIORGRB2jvUt6NsEbPUmaUfAUwErzuLhmxvPME/s23qG6JSt0TrRXAzS0kdO7sy1A90VLt7IhsaTusMu8u4qs9NMc921TpG5RNAihbwjbsy55u8bblOekLHHQ0xZe1RW9pw3sgGTW8tbZ3a3BVUqY1fqfU0yOvSuh81QvV18W43CakgEU85BzBEUhBHEHVzWhkalzxKXPEroNwGsOYpan7GT+Vffe/W/Nan7GT+VAc654lLniVuS4PVN8qnnb3xSD/AGrSdkbHI8DtQH254lLniV8XU0ZwV9ZUxwMy1jd7vNYPKd4DZzICAmPR5RuhidXSlx2xUzHE2LtjpLcG5gftclPdCsLJJqZMyb6l9uflO8cx6VyY6cVU8cEI1aeJoY0Dcxu097vxCsKKMNAa0WAAAA3ALkj9XJq6LY7UtEa6ntERdRUIiIDDVuIjeW7Q1xHfY2VavrJIMNq6iH8/drNbexri0F45i5N+IB3Kz3uABJyAzUBwZsbpKq9vchZJ1mtkNQ3t92t4XXPk5ZIP+5Zc4so1F6lDdY6pJbc6pIsSL5EjcbWyXldJxE96M8Cbd1fUD4KE2iafjy8RxDf9X0VYei1C6eV1XNnmdQbr8RybsH9lCuiyZz6WtikH+HbaQPPxZCPJHG9mmw/3KxtCC/3MNbZrO1e7/wB6y5prVlSe2514qWO0SBcPSbHGwRua1w60iwA2tv8AGPDksOl+Luia2OI/CP4bQNmXMnIeKiGMYnR4Z+e/xNX5XVA9lpOYMjj6c7k8N6mc5SbhD57FuUVqkYtIcS/J1DkbVVWC1vFke93I5+lw80qpAF0tIcbmrZ3TzEFxAaAMmtaL2a0cMye8lc1awgoR0o5ck9UrC28Kw6SpmjhiF3yODRwHEnkBcnkFtYBo5VVrtWnjLgDZzzkxv0nbPAXPJWVhGG0+FNcI3CascNV0tuzGN7Wf8ztnwSc4wVsQxub5G9PSMYIqCE2ihBMjzxFy97u7M95tuCr3HtOKqSVwpppIacWZGxh1ey3Y42z1nbT3ruaZVhp6FrAfhKwuLjv6lhFx+24jvF1XCzwxb9b3ZpmlXoXQ26nFaiS/WTzPv58j3D0Er5g9C2aZkReyJrjZz3ua1rRvJJy2XsN5sFqotzAvqWSIMjZR11LHDG0Rta2dudtpcQTc/wB+K8RCoceziEBO2wmv+CoeyFo4LGWFN3b+TdZ2lVF+CKu+eQ/aj+RejTYj85Yf+4P5VQGoOA9C+dU3gPQFHl13fyPMPsj9AijxQi4mDu549i1as4pENZxksM7jVcPEC/3hUR1TfNHoC7WB6TVdI9r4pX2BuY3OJjcN4LSbZ8RmL5Kr8P2k/kleI7osuqp4MTHVVLWtnItFUNADta2QfbygeHqNitzCMJjoqdlNIWhsTfdVY8bCbXDL7xkAOIaFqY2I3dTURAtZURtmDeBNidnePG64fSTiroYm0esTLLaepdv/AFIz6yOQ4rPG5ybxy6Gk9MVrRCtIsYfWVMk78tc9kea0ZNb4C3jc71zURdpxkl0BwFtXUXkHwEA62XmB5LOesRs4BysGr0iqS9xEjmAkkNysBuAyVYYLpPW0bXNppjG1x1nAMjdc2Av22HcF1Y+kjFhtqdbvih/BgWOXFKe0qNsWSMN0TH8u1Py8n1k/LtT8vJ9ZRNvSbie+SN30omZd1gF6HSdiO/3O7vhH4OC5/Kz/AD/75NvMx7EtZj9UNkz/ABIPrCyP0gleNWZsUzd4kjafYogOk6t2GKjd9KB34SBe2dJdScnUtE4k5AQu9Ftc3KleHyLaY48Hujs1ejWH1uUbPck58nVN4XHcC34l+VvHYsmCYM7DaVzZABVVFw+xvqRNJAaD+sbnx5BdOurHCBjJYKeOodZ7xEwDqwc2svmde2Zts2c1taOUj6uo62XtNZYkneQOyPuuf7qryzf0rt9yyxxvXRI9E8K6iG7h232c7kNzfD1kruIi7IRUY0irduwiIrEBEXH0hx1tM2w7Ujh2W/i7l61WUlFWyUrOdpliZypo83vtrW22Jyb3n1d6gPSRiwpoW4fEe260lS4c82s9R7g3iVIaitFDG+uqiDM4HqYie05xG224C47h4KmqyqfK90kji573Fzid5O1ZYouTeSX+P7FM06WlGFZ6GjfNIyKMaz3uDWjmfw3k8AsCtLowwB8MD68xufI8GOnaGk2BydIRz2DkP1lu3SswjHU6O1HhbY2w4bAbhp1pX+c85uce7h3Dcp8AyGPc1jG+gAKA4U+sp3Oe2ne5zsi58chO25ta20+pbWJ4lXTs6p0Dm6xF7MeL55A32C9vQuGOZK5Nc37fB3aNktjBHiDdafEJ/wA3CCWt4u2MYOezxcFTGIVsk8r5ZDd8ji9x5nhwA2AcAFOelLFGs6rD4jdsVpJiPjSOFwD3A3/aHBV8urDDRHnu9zkzT1S5BZaanfI9sbAXPe4MaBvJNgFiVidGGFCJkmIyi4ZeOAH4zzkXDu8n6/BaNpK2ZxjqdEjqYhQ08dFC7No1pnNy1nuGfhy4ao3LRhw97onzfEYQO8kgWHde5Skp5KmYNBu95JJPpJPIKQvxOGRtZQwZ+5Y4yTfNztZxk79Wzb8yRuXmKLzOU3sehaxpRIZ0n0D5YKSqjaXRsi6mS2eoWkW1uAPaF+Q4hVwrcw3FZYCerOR2tIu094Xud2HTG81BFrHa6MlhP1betdGLxUNKUuRhk8O27RUCK1HYHgh/+NUN7pnH1vXz8g4L8hU/an+dbeYxdzPy+TsVYitRuAYJvgqvtD/Ovv5AwP5Cq+0//RPMY/yHAydiqkVlaY4BhVLRCaOKUSy9mFr5HX5vIDj2QM+d28VWq1TtWjKUWnTCyU8DpHNYwXe8hjRxJNgPSVjVg9FmDAF1fI24jPVwN8+V2WXG17d5Pmo3StiKt0TWrZFSMjMhvFQQMaf15LDVaOZIafEKkcRrpJ5XzSm75HF7jzO4cABYAcAFNulLGe02ia6/VnrZ3D40zhe3c0H7+SgKpCNW3uy+WVul0CLZw6hknlZDGLvkcGNHM7zyAuTyBVrS0dBTWgbR003VgMdLJG0ue4eUSbcUyZIwVyIhjc9ioEVt9dR/5dRfZN9i+9dR/wCXUX2TfYsvN4u5p5aZUaK3Ouo/8uovsm+xOuo/8uovsm+xPN4u48tMqNT7QXBBDGK+dtycqaM7z8q4eaN3HbwK7vXUf+XUP2TfYurhdI+um1nANiYALNyaGjYxvD/nJVl4lSWnHuy8MDi7kbuieCmUmomGtcnVDvjE7XH77f8ApSrDcPjgZqRiwuTzzO8/d4LYYwAAAWAyAC9LXHiUF7l5SbCIi1KhERAFDcUAbicZk8khtr7NhA/ez8VMlHdNMNMkQkb5Udzlt1d/osD4FY503G105loPmUfp66c4hUCdxc5ryG32Bl7sDRuGqQfE77rgKzekLDfddKyuYPhYQI6gDaW7n+F/Q4+aqyWsZKStHJOLjKmF24dL8QY0NbVSta0BoAIsABYAZcFxEVipIW6cYmNlXL46p9bV6bp5igNxVyeLYz9xZZRxEJtmSpndI9z3kue8lznHaSTcn0rGi6uj+jtVWv1YIy4A2c85Mb9J34C55IQcpXE+F8eG0DJAWPDHEsOR5EjcbHfxK1sHwOiw6zsqqrGxx/NRn9UbyOO36K6GGxuq5y+Z12NGvI45NDRnbkPwuVx58qkuHHm2deHG4+pniuxAYZQOny90T9iEHaB53cB2vqhVbo9j01HOJ4zd2YcHXIeDtDs7m+2/ELc050jNfVOkFxE34OJuyzBvtuLjn6BuUfXTjgoRUUc+SblKyxWdItI785hzQf1JSP8AaFlbp3hd86KcDlID9xcPWq1RQ8UH0RPFn3LLOm+E/NKr67f6ie/fCfmlX9dv9RVoijg4/wAUONPuWeNNMG+bVXpH9RYxpvhPzSq+u3+oq0RODj/FDjT7nc0w0idXVBlI1GNAZGzzWjuyuTc+gblw0W3heGzVMgjgjdI87mjZzcdjRzK1M92ZMCwmSrnjgj8p5tfc0fGceQGf3b1cWJ18NBTF8YBipG9RA0/pJ3AguPG2ZJ+kVo6PYI3D2dRGRJWzWbJINkbT8Rh5bSdp2nYAIX0kYw2SZtNEbwUwMYtsdJ+kfzz7PgeKyvXKlsjZLRG3uyJyyue4ucS5ziXOJ2kk3JPeV4RdXRfBHVtSyBtwD2nu81g8p3oyHMhamJMOj3Dvc1O+uePhJLw04O4fHk/Adx3OVhaE4VqsMzx2n5Nv5vHxP3AcVxYKdtXUMijGrBE0MaBsbGywy7/xHBWExoAAAsBkAuWH1cmvouSO1LRHSOrbwHoTq28B6F6RdNFTz1beA9CdW3gPQvSJQPPVt4D0L6GgL6iUAiIgCIiAIiIAvhC+ogILUxe4akgi9PMCC21wWnaLb9W/oPNRh+heCkkiorQCSbDUsOQvCTYcySraqqSOUASMa8A3AcAc1qHAKU/oWehc6x5IWoNV7lnpl9yKu95WDfOa3+H/AEFj95OE3/6urA5sZ/TVqe9+k+RZ6E979J8iz0Kazd0V0Y+xVvvGwj57U/UH9JPeNhHz2p+oP6StL3v0nyLPQvjtHaQ/oW+Fx6ip+t7fuNGPsVlS6H4RE7XdPPOBmIi0t1uFzqjLxCkdO2oqmiKnjbBTjINaNVgHeB2u4CylLdHKQG/Ut8ST9xK6jWgCwFhwCq8eSfKb5exZaY/aiBY1Rw0cYjZ2pnjtPPxW79UfFvs42vmsFNVURpH08vXfC/nCywJ/VBvstlzueKnk2HwvOs6NjjxLQSsJwWmP6GL6gVOBKMtUaLak1TKs962C8a360fsT3rYLxrfrR+xWl+RKX5CL6gT8iUvyEX1Ar1m7oppx9ir26KYKfjVg8W/g1eJNDsGJymrW8h1f4xEq0nYFSn9DH4NA9S8+9+k+RZ6FNZ+6GnH2Kt95mDfOK7+F/RQaGYN84rv4X9FWl736T5FnoT3v0nyLPQlZ+6I0Y+xVztCsHtlVVt+YjP8A4QvHvJwn53V/Ub/TVo+9uk+Rb6Xe1Pe3SfJD0u9qVn7r9xox9itYNGsFizIqqg7bPcGt/dDDb0rsflJ7Ii2lgZTQDb1bbbTvfYXJ5ZqcQYJTM8mFniL+tZa7DYpmhsjbtBuBcgfcVWWPLJc5fBaOiOyK+wOphjEpe97JHNLGOa3WLdYZvF8tbh/dR33l4b86qvs2K03aKUnyZ+u/2r5706T5M/Xf7VSGPNBUqJlok7ZVvvLw351U/ZsXVw2kpaKGVlM+SSSYhr3yNAIYPittxP8AzIKe+9Ok+TP13+1eotF6Rrg4Rm4IIu5xGXInNWlHPJU6IUcadpGHR3CHw05sQyaQX1i3W1TbsgtuL22kXGZKjddjmJx09XI2aF74ahlJG0waoLny07Q5x6w7pSLdxurEXIl0dgcyVhDtWWZtS/tHy2ujcCOAvGzLkV0Qiox0opO27I5h+mE09ZRxsDRDJFea47QlMT36gz7Orq55fGCnS4dDorSwyCSNpa4Sy1HlG2vK3VeSOFtg3LuKxEU+oREQsEREAREQBERAEREAREQGtiVdHBE+WV2qxgLnHkPWd1lTUmneK19T1VEeqDidRjWsJ1Rvke4G2W8WGds9876SMDqMQpmMpXsIEhc9pdYP1bgdoXHZdfI7+5VtB0dYxGbxs1DsuydjTbvDgbIZTcr5Hdkw/SkH8649z6f8QF4fR6UgE68h7n091HMcwTFqOPraiWVjbho/xRJJO4APud58F0+iqaunrW2nmMUYLpQ6Rzm2IIDbOJFy7Mb8ipKda5lidHENeYDLXSyOfIezG8NGo0XzIDQdZ23PYAOahnSdptPFV9VSVDmNjbqyauqRr3JIzBzAsD/ZTPpH0rFBT2YR18t2xjh5zzybfLiSOarHo0wCOpqOvqXt6qJ2sQ94BkkvcA3NyB5R45DO5UF5P+lFp9HsFb7mEtbK98ktnBjg0ajdwIAHaO032ZDcpHVzsjY573BrGguc4m1gBmbrF+UoPlYvrt9qqvpZ0rMz20NMdYEt6wsz13G2pG223aCedhuKFm1FHN0YxvFa6s6mKrmEWs5znlsd2xB2RPY8oiwA4ngCpd0o6ZOo2Np6d9p3AOc/IljAduYtrOtbMbLngsmFUsOBYc6WUAzvsXZ+XIQdWNp81uf7zt6ivRzo+/Eap9dVjXYHE2I7MknCx+IwWy5NG4hSU5pV1ZzdGukGubVQmoqHvhLw17SGW1XZXyaD2bh3gr6uvzHpThBpKqaA7GOOrfew5s7+yR4gqaYr0hOfhcFPGSamRvUykeUGtOrcW+NILbOLt9kIjOrs6GJ6VVuIYiKbD5nRwtu1z2hpuAe3IdYHIbGjefpZS3pCxz3DQu1ZHCZwEcRy1i7K7tlshcnK2wb1r6AaNswykdLNZsrm9ZM427DQLhl+DRcniSeSqrSTFp8XrmiMEhx6qBh3N853C9tZx3AclBLbS57s6ujWJ49Xl4p6l5DLazndW1uewX1Mzvsu3JhWkzQXOq2AAEkl8YAA2k/BqwtF8BjoadkEeds3O3ucfKcfZuAAUA6YtLbD3DC7M2M5B2DaI/HInlYbypDjStsiWF6ZYxLPHHFUuke5wa1pbGWu7+x5NrknKwuclbenGlzcOga4gPmfkxl7AkbXHeGj77gc1F+jTAI6GmfiFV2XFhc2/wASPbe3nPyy4ao2kqFgVGOYjvaHeIiiafXn4udw2CE2l7skGFV+kOIsM0EzWR6xaAAxjSRt1bsc4gbLk7V6xaDSKmifNNWMaxguTrx35ADq8yTYAc1bOHUMcETIo2hrGNDWjkPWeapbpO0mdXVLaWnu6ON+oA39JLe1xxA8kbtp4ITJUtze6NtJ8Uqa1sbpjLEAXS67WWa2xsQ5rQQS6wAvnnwXT6UtOpIJG01JJqSNs6V7bEjLJguCL53PhzWy7q8Aw3c6rm8daS3+iMf8u5V9oPo5JiVWesLjGD1k775m5Jtfznm/cLnghFtLT1LN6LXYhNGamrnkex+UTHBouL5vNmg57B4neFPF4iia1oa0ANAAAAsABsACx1dZHEx73uDWsBc4k7ABfNQbJUjhaeaTtoKYvyMr7sibxdbaf1W7T4Deq50BxTFq+pDDVy9Syz5Xasey+TQdTa6xHcCdyjWkmLzYrWgsa46xEUMfBt8r8CfKcfwAV56HaOx0FM2Fti7ypH+c8gXPdsAHABDNNyl7HcWviFbHBG+WRwaxgLnE8B/zYs5cBv27FD+kXBqjEKVrKWRhAku8F1g7V1hq3AIu142He3kho3SIFPp5itfU9VRHqg4kMY1rC7VG+R7gbZZm1gNme/fkw/SkfpXHufT/AIgLhQdHWMRm7Gap2XZOxpt3hwNlrY5geLUcfW1EkrGXDR/iiSSdwAfc7z3AqTDn1skb6PSkAnXkPIPpr+CmXRxBiBhdLXSyOc82ZG8NBYATmQGjMnjuA4qu+iyorpq5mrPMYmAulDpHObqkEAWcSLl1rb8idyvRQXgr5hERDUIiIAiIgCivSXjclJQvfFk95EQd5ute7hzABtzz3IiFZbMoejxqqhAbFUTMaDcNbI8C+82vbatv324j87qPtHe1EUnNbMlCanEp44ZqmQ7dV0hL9W9r2aXDlvV86KaNw0EAiiuSTrPebaz3cTbYNwG4elEUGuJdSrumvDi2qZOXlwkYGhhHk6t9hvmCSTs3lVwWhEUlJr1HzUHAK5ei3QiJgZWvf1jyD1bdUBrNxO06zttjla+xEUE40rIz0h18lbijaVztSOORkDbZ2LyzWfbecx4DvvdOFYfHTxMhiGqxjQ0D8TxJ2k8SiIaQ3ZVXTnh7GyU848p7Xxu5hpBaf3nfcuf0NYJHPUvmkz9zhrmNtlrO1rOP0dU25m+5EUla9Z2+m7G5GCKkbkyQda8g5u1XWDeQvmeNh41bhuIzU79eGR0b7Fus217G1x9wX1EKTfqOp79MS+dzekexSzo+0IjrT7rqZXSDW1zHbynE3u99zrC+0WF+Nsl9RCYc3zJP0zUrnUAIeWtZI1zmgZPyIAOeVib79ncqZw7Fqin1uomki1ra2o4tva9r222ufSviITk3N7304g7smrqLHI/CO35cVa3R3oDDTalS95llLbsu0Nay43C5u62V79wCIgx83zKw08xuSrrZXPyEbnQsbfJrWuIy5ki5PPkFq4TpPW0rCynndG0nWIa1mZyzJLSTsHoREM2+ZszaZ4nJ2XVc2eXZIbt+gAVKOk+V1HDBh8ZJYW9dLISS+V2sRd57xrfVGwIiFl9rIFheJzU0nWQPLHgEBwDSQDttrAgLsO08xQi3uuTwbGPvDLoiFbZJsMxGaDCpcQMsktTK80zHyOLuqbrEEsvfM2vu+LwzgtFjVVENWKomYL3s2R4F95sDbNEQtI2/fbiPzuo+0d7V7o5KnEZo4ZqmR2Z1S8l4be17NLh60RCE2y+dE9GoaCHqorkk6z3nynu4ngBsA3ekrtoig6kqCIiAIiIAiIgP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data:image/jpeg;base64,/9j/4AAQSkZJRgABAQAAAQABAAD/2wCEAAkGBxESEhUUExQUFhUXGRcUGRgXFxgcGhwdHBcXHhwcGRodHCggGB8lHhoYITEhJSkrLi4uGB8zODMsNygtLisBCgoKDg0OGxAQGzAmICYsLCw0MiwsLywsLDQsLCwsLCwsLCwsLCwsLDQsLCwsLCwsLCwsLCwsLCwsLCwsLCwsLP/AABEIAKUBMgMBIgACEQEDEQH/xAAcAAEAAgMBAQEAAAAAAAAAAAAABgcDBAUCAQj/xABMEAABAwICBgUFCwoFBAMAAAABAAIDBBEFIQYSMUFRYQcTInGBMlKRsdEUFiNCU1RykpOhwRUzQ2KCoqPS0+EkVbLC8DSDw/FEs+P/xAAZAQEAAwEBAAAAAAAAAAAAAAAAAQIDBAX/xAAvEQACAgECBAUDAwUBAAAAAAAAAQIRAxIxEyFBUQQUImGRIzJSYqGxQnGB0fAz/9oADAMBAAIRAxEAPwC8UREAREQBRDS3GnRTxNYfzfbcON8tU/s3+spXUTtY1z3GwaCT4KD4PCyofPPUENY4iMEn40hAaAeIu0D6QXPnbdQjuy8K3ZNaKpbKxr2m4cLhZ1D9E6l0E0lJJxJb3gXNuRGfhzUwWmKeuNlZKmERFoQEREAREQBERAERaWK4nHTsL3nkANpPAKG0lbBsVNQyNpc9wa0bSVEavSN9RKyGC7WOcGl3xiL5280Wvz7ligo6jEHiSV2pDfsgf7RvP6x/sGjNKw1shYLMi1tX/SPSNYrjnknNpLkm/wDLNVFLcnCIi7TIIiIAiIgCIiAIiIAiIgCIiAIiIAiIgCIiAIi8SytaC5xAAzJJsAgPawVlZHE3WkcGjn+A2k8go3iGlhc7q6Vhe45axB/dbtPeVxMUZHCBNiVRqk+TGDrSO5ADYO4W5hYPNfLGr/gtprnI3q+vmxB/VQtLYgbuJ9buHJv/AAV90jaSxuDKOkd8DAdZ0g+PKN4I2hpvnvOzIAnDpRp7JOwwUzPc9NsIHlvH67hsB4DbvJWhoLo26tqACLQR2fM47A0Z6t+LrW7rncrY8el6pO2Y5Mmr0xLUxKU+66SS1nPZA53eXEH7slOlCcNvWVxlA+DjsR3DyB4m7vSpsqYOblLo2by6IIiLoKBERAEREAREQHxzrC52DNQGSobVSyVE7tWmgBcb7NUbB3utc+jgpbpHIW0sxHmEenL8VWOmsxjweNrf01Rqv7mh5A9MbVz5FryKD23JvTFyM+hmlUlfipLuxE2GUQRbm2LMyBkXlt89wyGSlHR+8fDNPl9knjYX9R9aozBcTkpZ454/LjdrC+wjYQeRBI8VcFNUNqQK6gd2tskXx2O+MC3eDw37QpzJpxmlsUwytOLLERcXANIGVA1T2ZBtbx5t4920LtLWMlJWi7VbhERWICIiAIiIAiIgCIiAIiIAiIgCIiAIiIDDWVTImOe82a0XP9uahFRPJWl0kjxDSx3JJNmgDPPznW8Bf07mlEzqiojpWHIEF3eRf91ufiq26SdI+sk9xwG1NAdQgfpJAe05x3hpyHO5zytzNPLJr+lfuTKWiN9Tdx3pDbGDDhrOrbsdO4XkdzaD5PefQFX9RO+Rxe9znvdmXOJc495OZWNe4Q3WbrkhtxrEbQ2+ZHO110pJKkckpOXNne0R0Snr33HwcDfzkzvJaN4b5zuWwb+dmUtOwtFFQM1YRnJJvecruefDxsALDJZ8apn9TGykaDRho1Op7QPN1sznv8dqzYPpLBTs1Ooe3iQQSTxN9X+y5MuVOWh8l/J148elWubJVhOGsp4wxneTvJ3krdUfZphSnaXjvafwus7dKKM/pfSx4/2raOXGlSaJcZdjsouS3SSkP6ZviHD1hevfDSfLN+/2K3Eh3XyRpZ1EWlR4tBK7VjeHG18gdnM2sFuqyaexAReJJmt2uAvsuQFjdVxja9g/aHtS0DOi1XYjANssY/bb7VryY9St2zR+Bv6lDnFdSaZtYhTdZE9nnNLfSFW9Thxq6CopLfDRHr4xvu3a31j9tTCp0vpW+SXv+i0j/VZcKikkmqxUxx9WwEF7iezYDtEuyGY3D+65p5I64uLtltNxaZRa3cHxaellEsDyx49BHmuGxzTwPfkbFbOlk0L6yofBYxOkc5pGw32kci7WI5ELkrsOEuPD8SjxCE1UA6qpisZo2n99v3m/Ig57Zzo3ivuiEOPlt7Lu/iO8ZqkuierczE4WjZKJI3DcR1bn+ObArR0KGrPUMHkj/a9wH3Lma0ZVXU68ctUOfQmKIi6AEREAREQBERAEREAREQBERAEREAREQFc01eWRV9Z8dkby3k52tb7w1UorroaHrGVtC46r5WOY0nzm3t6we5UxUQPje5j2lr2ktc07QRtBWHhv/P3KeI+4xoiLoOc6OEY9VUp/w80ke+wN2nvabtPoUpp+lOttaWOnmH60dj9xt9ygqKKJUmtixmdJdOfzmGxfsyW/8azDT7Cz5VDMPovB/wBwVZoqvHB9EX4s+5Z402wg/wDxKq53BwPgPhM1IcepaeOOMMhcyaQNdqOcS5gO4gOILr5b9hUM6M8Cb2q+cfBQm0TT8eXcRxDT9/0VYeitC6eV1XLnmdThfZccm7B/Zc2WELUIpW/2OjFKTWqTO1o1hAp4rH846xefUO4e1dZ7gASTYDMkr6otpniRs2njzfJbWA22Jyb4n7u9bSaxQJVyZyKp4rZpZZHdXTwtJLuDRc795sT4LhjF8E+dzeEL/wCmtPpKxUU8LMOiPaNpahw3k2LWeo9wbxVbLOHh4tXNWzOedp1EtZ2O4G39PUu5CNw9bAsEmmGDN8mGrk79Vo/1gqsEWiwY10M+PPuWFP0kRN/6egiadzpXF59Fh61Gce0urawas0p1Pk2DVZ6B5X7RK4aLVRS2RRzk92ERdbRrR2orperhbkPLefIYOLjx4N2n0kSVJP0RUVp5atw+Dp43Z8XuGQHPVv8AWarI0CgOrLKfjuA9Fyfvd9y4fuZjI46CjGs1pu9+Xwj97ieHPZkANgXQpcMxONoYx2q0bAHM434Lilk1ZLSbS7dzthDTCn1JwihvuTFvP/eZ7E9yYt5/7zPYtOO/xfwTo9yZIob7kxbz/wB5nsT3Ji3n/vM9icd/i/gafcmSKHPjxYAkvAAzJ+C/lWvTVGJyMD2yDVdsv1QJz22ITzHTS/gaPcnKKE6+K+ePTAvYbi/nf/T7E4/6X8DR7omaKGauL8T/AAfYmri/E/wfYnH/AEv4Gj3RM0UM1cX4n+D7E1cX4n+D7E4/6X8DR7omaKFkYuN5P2K+9Zi/mn+D7U8x+l/A0e6JmihnWYv5p/g+1aMmO17ZOqLu3cN1Q1hzO7IWUPxKW6fwNDLBRc+Kkm1RrTu1rC9mste2duzsRb6n2KHL0mwFz3CeDKVtiQMta2wjmPvUSxqho8Q/6oOp6lo1euaMjbdI327NxGxWitHEcJgn/OMBPnDJ3pGayljknqg/9FrTVSKSxDoxrm9qAxVLNxjeAfFrjb0EqPVejVdF5dLUD/tuI9LQQrvm0NLTeCdzTz2/Wbb1LlwVVcJ+obOXOvYkdpo4klwvlvUPPKP3x+CnAi9mUpLSyN8pj2/Sa4esLErA6V9KjPKKSN+tFCbPdl25BkdmVm5jvvwCr9dJzNUwupozgclbUMgjy1jdztzGDynH1AbyQFywOGZVv4Nhn5NoxHb/ABdSA6S21jdzBzzt3l3JUyTUI2y2ODm6Ol7mbPJFSU41aeAaotwGTnE7ydgO8knep5TwtY0NaLNaAAOQXM0ZwgU8Vj+cdm8+odw9q66zwwa9Ut2dUn0Wxq4lWthjdI7Y0bOJ3Ad5UCGICnimxKeznC7Ymn40hyAHIbOQDjuXSx+d1XUtpoz2WntHdf4x/ZGXeSq06SsfbPOIIT/h6b4NttjnbHO5+aDyJ3qq+pkvov5InLRH3ZE6upfK98kji573F7id5Jue7u3LEiLpOML4Spr0b6PRzOkqqloNNAPJcARI8jJtjtABBI4lvNTimqGWBhw2n4Athv6mhZTyxg6ZrDDKSspWGNzzZgLjwaCT6ApBhmg+JT21KaRo86T4MfvWPoCtyKpxJwtHAyIcmNb/AKyudiUjm/8AWV8UQ83rLu7urba/gqcdv7Yv+C/AS+5kcoej2lg7VdUh5H6GD1Oft+5vepJHK+SLqqaNlNStvrHJrbby9+/mN+8lcuPEodUOoqKqrib2ldG5kFwSDbK5sRsI8VFtIRjVYbTU9SGA5RMge2MW4NAz7ySmjJP7nS7InVCH2qzc0j0xjiY6noHHtZS1OYc79WLe1v6207uKgdyuidHq35rU/Yyfyp73635rU/YyfyraMVFUjCUnJ2znXPEpc8SuozRqudspKk/9mT+VY3YBWDbS1P2Mn8qsVOfc8SvhdzK+uBBIORGRB2jvUt6NsEbPUmaUfAUwErzuLhmxvPME/s23qG6JSt0TrRXAzS0kdO7sy1A90VLt7IhsaTusMu8u4qs9NMc921TpG5RNAihbwjbsy55u8bblOekLHHQ0xZe1RW9pw3sgGTW8tbZ3a3BVUqY1fqfU0yOvSuh81QvV18W43CakgEU85BzBEUhBHEHVzWhkalzxKXPEroNwGsOYpan7GT+Vffe/W/Nan7GT+VAc654lLniVuS4PVN8qnnb3xSD/AGrSdkbHI8DtQH254lLniV8XU0ZwV9ZUxwMy1jd7vNYPKd4DZzICAmPR5RuhidXSlx2xUzHE2LtjpLcG5gftclPdCsLJJqZMyb6l9uflO8cx6VyY6cVU8cEI1aeJoY0Dcxu097vxCsKKMNAa0WAAAA3ALkj9XJq6LY7UtEa6ntERdRUIiIDDVuIjeW7Q1xHfY2VavrJIMNq6iH8/drNbexri0F45i5N+IB3Kz3uABJyAzUBwZsbpKq9vchZJ1mtkNQ3t92t4XXPk5ZIP+5Zc4so1F6lDdY6pJbc6pIsSL5EjcbWyXldJxE96M8Cbd1fUD4KE2iafjy8RxDf9X0VYei1C6eV1XNnmdQbr8RybsH9lCuiyZz6WtikH+HbaQPPxZCPJHG9mmw/3KxtCC/3MNbZrO1e7/wB6y5prVlSe2514qWO0SBcPSbHGwRua1w60iwA2tv8AGPDksOl+Luia2OI/CP4bQNmXMnIeKiGMYnR4Z+e/xNX5XVA9lpOYMjj6c7k8N6mc5SbhD57FuUVqkYtIcS/J1DkbVVWC1vFke93I5+lw80qpAF0tIcbmrZ3TzEFxAaAMmtaL2a0cMye8lc1awgoR0o5ck9UrC28Kw6SpmjhiF3yODRwHEnkBcnkFtYBo5VVrtWnjLgDZzzkxv0nbPAXPJWVhGG0+FNcI3CascNV0tuzGN7Wf8ztnwSc4wVsQxub5G9PSMYIqCE2ihBMjzxFy97u7M95tuCr3HtOKqSVwpppIacWZGxh1ey3Y42z1nbT3ruaZVhp6FrAfhKwuLjv6lhFx+24jvF1XCzwxb9b3ZpmlXoXQ26nFaiS/WTzPv58j3D0Er5g9C2aZkReyJrjZz3ua1rRvJJy2XsN5sFqotzAvqWSIMjZR11LHDG0Rta2dudtpcQTc/wB+K8RCoceziEBO2wmv+CoeyFo4LGWFN3b+TdZ2lVF+CKu+eQ/aj+RejTYj85Yf+4P5VQGoOA9C+dU3gPQFHl13fyPMPsj9AijxQi4mDu549i1as4pENZxksM7jVcPEC/3hUR1TfNHoC7WB6TVdI9r4pX2BuY3OJjcN4LSbZ8RmL5Kr8P2k/kleI7osuqp4MTHVVLWtnItFUNADta2QfbygeHqNitzCMJjoqdlNIWhsTfdVY8bCbXDL7xkAOIaFqY2I3dTURAtZURtmDeBNidnePG64fSTiroYm0esTLLaepdv/AFIz6yOQ4rPG5ybxy6Gk9MVrRCtIsYfWVMk78tc9kea0ZNb4C3jc71zURdpxkl0BwFtXUXkHwEA62XmB5LOesRs4BysGr0iqS9xEjmAkkNysBuAyVYYLpPW0bXNppjG1x1nAMjdc2Av22HcF1Y+kjFhtqdbvih/BgWOXFKe0qNsWSMN0TH8u1Py8n1k/LtT8vJ9ZRNvSbie+SN30omZd1gF6HSdiO/3O7vhH4OC5/Kz/AD/75NvMx7EtZj9UNkz/ABIPrCyP0gleNWZsUzd4kjafYogOk6t2GKjd9KB34SBe2dJdScnUtE4k5AQu9Ftc3KleHyLaY48Hujs1ejWH1uUbPck58nVN4XHcC34l+VvHYsmCYM7DaVzZABVVFw+xvqRNJAaD+sbnx5BdOurHCBjJYKeOodZ7xEwDqwc2svmde2Zts2c1taOUj6uo62XtNZYkneQOyPuuf7qryzf0rt9yyxxvXRI9E8K6iG7h232c7kNzfD1kruIi7IRUY0irduwiIrEBEXH0hx1tM2w7Ujh2W/i7l61WUlFWyUrOdpliZypo83vtrW22Jyb3n1d6gPSRiwpoW4fEe260lS4c82s9R7g3iVIaitFDG+uqiDM4HqYie05xG224C47h4KmqyqfK90kji573Fzid5O1ZYouTeSX+P7FM06WlGFZ6GjfNIyKMaz3uDWjmfw3k8AsCtLowwB8MD68xufI8GOnaGk2BydIRz2DkP1lu3SswjHU6O1HhbY2w4bAbhp1pX+c85uce7h3Dcp8AyGPc1jG+gAKA4U+sp3Oe2ne5zsi58chO25ta20+pbWJ4lXTs6p0Dm6xF7MeL55A32C9vQuGOZK5Nc37fB3aNktjBHiDdafEJ/wA3CCWt4u2MYOezxcFTGIVsk8r5ZDd8ji9x5nhwA2AcAFOelLFGs6rD4jdsVpJiPjSOFwD3A3/aHBV8urDDRHnu9zkzT1S5BZaanfI9sbAXPe4MaBvJNgFiVidGGFCJkmIyi4ZeOAH4zzkXDu8n6/BaNpK2ZxjqdEjqYhQ08dFC7No1pnNy1nuGfhy4ao3LRhw97onzfEYQO8kgWHde5Skp5KmYNBu95JJPpJPIKQvxOGRtZQwZ+5Y4yTfNztZxk79Wzb8yRuXmKLzOU3sehaxpRIZ0n0D5YKSqjaXRsi6mS2eoWkW1uAPaF+Q4hVwrcw3FZYCerOR2tIu094Xud2HTG81BFrHa6MlhP1betdGLxUNKUuRhk8O27RUCK1HYHgh/+NUN7pnH1vXz8g4L8hU/an+dbeYxdzPy+TsVYitRuAYJvgqvtD/Ovv5AwP5Cq+0//RPMY/yHAydiqkVlaY4BhVLRCaOKUSy9mFr5HX5vIDj2QM+d28VWq1TtWjKUWnTCyU8DpHNYwXe8hjRxJNgPSVjVg9FmDAF1fI24jPVwN8+V2WXG17d5Pmo3StiKt0TWrZFSMjMhvFQQMaf15LDVaOZIafEKkcRrpJ5XzSm75HF7jzO4cABYAcAFNulLGe02ia6/VnrZ3D40zhe3c0H7+SgKpCNW3uy+WVul0CLZw6hknlZDGLvkcGNHM7zyAuTyBVrS0dBTWgbR003VgMdLJG0ue4eUSbcUyZIwVyIhjc9ioEVt9dR/5dRfZN9i+9dR/wCXUX2TfYsvN4u5p5aZUaK3Ouo/8uovsm+xOuo/8uovsm+xPN4u48tMqNT7QXBBDGK+dtycqaM7z8q4eaN3HbwK7vXUf+XUP2TfYurhdI+um1nANiYALNyaGjYxvD/nJVl4lSWnHuy8MDi7kbuieCmUmomGtcnVDvjE7XH77f8ApSrDcPjgZqRiwuTzzO8/d4LYYwAAAWAyAC9LXHiUF7l5SbCIi1KhERAFDcUAbicZk8khtr7NhA/ez8VMlHdNMNMkQkb5Udzlt1d/osD4FY503G105loPmUfp66c4hUCdxc5ryG32Bl7sDRuGqQfE77rgKzekLDfddKyuYPhYQI6gDaW7n+F/Q4+aqyWsZKStHJOLjKmF24dL8QY0NbVSta0BoAIsABYAZcFxEVipIW6cYmNlXL46p9bV6bp5igNxVyeLYz9xZZRxEJtmSpndI9z3kue8lznHaSTcn0rGi6uj+jtVWv1YIy4A2c85Mb9J34C55IQcpXE+F8eG0DJAWPDHEsOR5EjcbHfxK1sHwOiw6zsqqrGxx/NRn9UbyOO36K6GGxuq5y+Z12NGvI45NDRnbkPwuVx58qkuHHm2deHG4+pniuxAYZQOny90T9iEHaB53cB2vqhVbo9j01HOJ4zd2YcHXIeDtDs7m+2/ELc050jNfVOkFxE34OJuyzBvtuLjn6BuUfXTjgoRUUc+SblKyxWdItI785hzQf1JSP8AaFlbp3hd86KcDlID9xcPWq1RQ8UH0RPFn3LLOm+E/NKr67f6ie/fCfmlX9dv9RVoijg4/wAUONPuWeNNMG+bVXpH9RYxpvhPzSq+u3+oq0RODj/FDjT7nc0w0idXVBlI1GNAZGzzWjuyuTc+gblw0W3heGzVMgjgjdI87mjZzcdjRzK1M92ZMCwmSrnjgj8p5tfc0fGceQGf3b1cWJ18NBTF8YBipG9RA0/pJ3AguPG2ZJ+kVo6PYI3D2dRGRJWzWbJINkbT8Rh5bSdp2nYAIX0kYw2SZtNEbwUwMYtsdJ+kfzz7PgeKyvXKlsjZLRG3uyJyyue4ucS5ziXOJ2kk3JPeV4RdXRfBHVtSyBtwD2nu81g8p3oyHMhamJMOj3Dvc1O+uePhJLw04O4fHk/Adx3OVhaE4VqsMzx2n5Nv5vHxP3AcVxYKdtXUMijGrBE0MaBsbGywy7/xHBWExoAAAsBkAuWH1cmvouSO1LRHSOrbwHoTq28B6F6RdNFTz1beA9CdW3gPQvSJQPPVt4D0L6GgL6iUAiIgCIiAIiIAvhC+ogILUxe4akgi9PMCC21wWnaLb9W/oPNRh+heCkkiorQCSbDUsOQvCTYcySraqqSOUASMa8A3AcAc1qHAKU/oWehc6x5IWoNV7lnpl9yKu95WDfOa3+H/AEFj95OE3/6urA5sZ/TVqe9+k+RZ6E979J8iz0Kazd0V0Y+xVvvGwj57U/UH9JPeNhHz2p+oP6StL3v0nyLPQvjtHaQ/oW+Fx6ip+t7fuNGPsVlS6H4RE7XdPPOBmIi0t1uFzqjLxCkdO2oqmiKnjbBTjINaNVgHeB2u4CylLdHKQG/Ut8ST9xK6jWgCwFhwCq8eSfKb5exZaY/aiBY1Rw0cYjZ2pnjtPPxW79UfFvs42vmsFNVURpH08vXfC/nCywJ/VBvstlzueKnk2HwvOs6NjjxLQSsJwWmP6GL6gVOBKMtUaLak1TKs962C8a360fsT3rYLxrfrR+xWl+RKX5CL6gT8iUvyEX1Ar1m7oppx9ir26KYKfjVg8W/g1eJNDsGJymrW8h1f4xEq0nYFSn9DH4NA9S8+9+k+RZ6FNZ+6GnH2Kt95mDfOK7+F/RQaGYN84rv4X9FWl736T5FnoT3v0nyLPQlZ+6I0Y+xVztCsHtlVVt+YjP8A4QvHvJwn53V/Ub/TVo+9uk+Rb6Xe1Pe3SfJD0u9qVn7r9xox9itYNGsFizIqqg7bPcGt/dDDb0rsflJ7Ii2lgZTQDb1bbbTvfYXJ5ZqcQYJTM8mFniL+tZa7DYpmhsjbtBuBcgfcVWWPLJc5fBaOiOyK+wOphjEpe97JHNLGOa3WLdYZvF8tbh/dR33l4b86qvs2K03aKUnyZ+u/2r5706T5M/Xf7VSGPNBUqJlok7ZVvvLw351U/ZsXVw2kpaKGVlM+SSSYhr3yNAIYPittxP8AzIKe+9Ok+TP13+1eotF6Rrg4Rm4IIu5xGXInNWlHPJU6IUcadpGHR3CHw05sQyaQX1i3W1TbsgtuL22kXGZKjddjmJx09XI2aF74ahlJG0waoLny07Q5x6w7pSLdxurEXIl0dgcyVhDtWWZtS/tHy2ujcCOAvGzLkV0Qiox0opO27I5h+mE09ZRxsDRDJFea47QlMT36gz7Orq55fGCnS4dDorSwyCSNpa4Sy1HlG2vK3VeSOFtg3LuKxEU+oREQsEREAREQBERAEREAREQGtiVdHBE+WV2qxgLnHkPWd1lTUmneK19T1VEeqDidRjWsJ1Rvke4G2W8WGds9876SMDqMQpmMpXsIEhc9pdYP1bgdoXHZdfI7+5VtB0dYxGbxs1DsuydjTbvDgbIZTcr5Hdkw/SkH8649z6f8QF4fR6UgE68h7n091HMcwTFqOPraiWVjbho/xRJJO4APud58F0+iqaunrW2nmMUYLpQ6Rzm2IIDbOJFy7Mb8ipKda5lidHENeYDLXSyOfIezG8NGo0XzIDQdZ23PYAOahnSdptPFV9VSVDmNjbqyauqRr3JIzBzAsD/ZTPpH0rFBT2YR18t2xjh5zzybfLiSOarHo0wCOpqOvqXt6qJ2sQ94BkkvcA3NyB5R45DO5UF5P+lFp9HsFb7mEtbK98ktnBjg0ajdwIAHaO032ZDcpHVzsjY573BrGguc4m1gBmbrF+UoPlYvrt9qqvpZ0rMz20NMdYEt6wsz13G2pG223aCedhuKFm1FHN0YxvFa6s6mKrmEWs5znlsd2xB2RPY8oiwA4ngCpd0o6ZOo2Np6d9p3AOc/IljAduYtrOtbMbLngsmFUsOBYc6WUAzvsXZ+XIQdWNp81uf7zt6ivRzo+/Eap9dVjXYHE2I7MknCx+IwWy5NG4hSU5pV1ZzdGukGubVQmoqHvhLw17SGW1XZXyaD2bh3gr6uvzHpThBpKqaA7GOOrfew5s7+yR4gqaYr0hOfhcFPGSamRvUykeUGtOrcW+NILbOLt9kIjOrs6GJ6VVuIYiKbD5nRwtu1z2hpuAe3IdYHIbGjefpZS3pCxz3DQu1ZHCZwEcRy1i7K7tlshcnK2wb1r6AaNswykdLNZsrm9ZM427DQLhl+DRcniSeSqrSTFp8XrmiMEhx6qBh3N853C9tZx3AclBLbS57s6ujWJ49Xl4p6l5DLazndW1uewX1Mzvsu3JhWkzQXOq2AAEkl8YAA2k/BqwtF8BjoadkEeds3O3ucfKcfZuAAUA6YtLbD3DC7M2M5B2DaI/HInlYbypDjStsiWF6ZYxLPHHFUuke5wa1pbGWu7+x5NrknKwuclbenGlzcOga4gPmfkxl7AkbXHeGj77gc1F+jTAI6GmfiFV2XFhc2/wASPbe3nPyy4ao2kqFgVGOYjvaHeIiiafXn4udw2CE2l7skGFV+kOIsM0EzWR6xaAAxjSRt1bsc4gbLk7V6xaDSKmifNNWMaxguTrx35ADq8yTYAc1bOHUMcETIo2hrGNDWjkPWeapbpO0mdXVLaWnu6ON+oA39JLe1xxA8kbtp4ITJUtze6NtJ8Uqa1sbpjLEAXS67WWa2xsQ5rQQS6wAvnnwXT6UtOpIJG01JJqSNs6V7bEjLJguCL53PhzWy7q8Aw3c6rm8daS3+iMf8u5V9oPo5JiVWesLjGD1k775m5Jtfznm/cLnghFtLT1LN6LXYhNGamrnkex+UTHBouL5vNmg57B4neFPF4iia1oa0ANAAAAsABsACx1dZHEx73uDWsBc4k7ABfNQbJUjhaeaTtoKYvyMr7sibxdbaf1W7T4Deq50BxTFq+pDDVy9Syz5Xasey+TQdTa6xHcCdyjWkmLzYrWgsa46xEUMfBt8r8CfKcfwAV56HaOx0FM2Fti7ypH+c8gXPdsAHABDNNyl7HcWviFbHBG+WRwaxgLnE8B/zYs5cBv27FD+kXBqjEKVrKWRhAku8F1g7V1hq3AIu142He3kho3SIFPp5itfU9VRHqg4kMY1rC7VG+R7gbZZm1gNme/fkw/SkfpXHufT/AIgLhQdHWMRm7Gap2XZOxpt3hwNlrY5geLUcfW1EkrGXDR/iiSSdwAfc7z3AqTDn1skb6PSkAnXkPIPpr+CmXRxBiBhdLXSyOc82ZG8NBYATmQGjMnjuA4qu+iyorpq5mrPMYmAulDpHObqkEAWcSLl1rb8idyvRQXgr5hERDUIiIAiIgCivSXjclJQvfFk95EQd5ute7hzABtzz3IiFZbMoejxqqhAbFUTMaDcNbI8C+82vbatv324j87qPtHe1EUnNbMlCanEp44ZqmQ7dV0hL9W9r2aXDlvV86KaNw0EAiiuSTrPebaz3cTbYNwG4elEUGuJdSrumvDi2qZOXlwkYGhhHk6t9hvmCSTs3lVwWhEUlJr1HzUHAK5ei3QiJgZWvf1jyD1bdUBrNxO06zttjla+xEUE40rIz0h18lbijaVztSOORkDbZ2LyzWfbecx4DvvdOFYfHTxMhiGqxjQ0D8TxJ2k8SiIaQ3ZVXTnh7GyU848p7Xxu5hpBaf3nfcuf0NYJHPUvmkz9zhrmNtlrO1rOP0dU25m+5EUla9Z2+m7G5GCKkbkyQda8g5u1XWDeQvmeNh41bhuIzU79eGR0b7Fus217G1x9wX1EKTfqOp79MS+dzekexSzo+0IjrT7rqZXSDW1zHbynE3u99zrC+0WF+Nsl9RCYc3zJP0zUrnUAIeWtZI1zmgZPyIAOeVib79ncqZw7Fqin1uomki1ra2o4tva9r222ufSviITk3N7304g7smrqLHI/CO35cVa3R3oDDTalS95llLbsu0Nay43C5u62V79wCIgx83zKw08xuSrrZXPyEbnQsbfJrWuIy5ki5PPkFq4TpPW0rCynndG0nWIa1mZyzJLSTsHoREM2+ZszaZ4nJ2XVc2eXZIbt+gAVKOk+V1HDBh8ZJYW9dLISS+V2sRd57xrfVGwIiFl9rIFheJzU0nWQPLHgEBwDSQDttrAgLsO08xQi3uuTwbGPvDLoiFbZJsMxGaDCpcQMsktTK80zHyOLuqbrEEsvfM2vu+LwzgtFjVVENWKomYL3s2R4F95sDbNEQtI2/fbiPzuo+0d7V7o5KnEZo4ZqmR2Z1S8l4be17NLh60RCE2y+dE9GoaCHqorkk6z3nynu4ngBsA3ekrtoig6kqCIiAIiIAiIgP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data:image/jpeg;base64,/9j/4AAQSkZJRgABAQAAAQABAAD/2wCEAAkGBxQQEBUUEBQWFhQVFBQUFRUUGBwVFBgUGBQXGBcYFRgYHCgiGRolHhQWITEhJSktLi4uFx8zODMsNygtLisBCgoKDg0OGxAQGzQkICQsLCwsLCwsNywsLCwsLCwsLCwsLCwsLCwsLCwsLCwsLCwsLCwsLCwsLCwsLCw3LCwsK//AABEIALAA8AMBIgACEQEDEQH/xAAcAAACAgMBAQAAAAAAAAAAAAAABgUHAQMECAL/xABJEAACAQICBAcNBQcEAAcAAAABAgMAEQQFBhIhMQcTQVFTcZEUFiI0VGF0gZKistHhMnOhscMVIzNCUnLBNUNigiVjg5OzwvH/xAAZAQEAAwEBAAAAAAAAAAAAAAAAAQIDBAX/xAArEQACAQMCBQQCAgMAAAAAAAAAAQIDERIEITEyM1FhFEFxgRMiBSNCkfD/2gAMAwEAAhEDEQA/ALxooooAoqJzbSPC4RgmJmSNmGsAxsSL2v2g1xd/WX+Vxdv0oVc4r3GKs0ud/OX+Vxdv0o7+cv8AK4u36UGce4x0Uud/WX+Vxdv0o7+sv8ri7fpSwzj3GOilzv6y/wAri7fpR39Zf5XF2/SlhnHuMdFLnf1l/lcXb9KO/rL/ACuLt+lBnHuMdFLnf1l/lcXb9KO/nL/K4u36UsM49xjrFLvfzl/lcXb9KO/nL/K4u36VNhnHuMdFLnfzl/lcXb9KO/rL/K4u36UsRnHuMdFLnfzl/lcXb9KO/rL/ACuLt+lQTnHuMdFLnf1l/lcXb9KO/nL/ACuLt+lBnHuMdFLnf1l/lcXb9KO/nL/K4u36UGce4x0Uud/WX+Vxdv0o7+sv8ri7fpSwzj3GOsUu9/WX+Vxdv0rtynSPC4tymGmSRlGsQpuQt7X7TQKcX7ktRRRQsFYNZooCkuHTx2D0f9RqrWrK4dPHYPR/1GqvsBiRG2s0aSC1tV7269lXXA8qsv7Wc1Zpv0fxmFxEgjkwsaMfsldqk8xvupo73sL0Cdlc89SoO0ka09I6ivFlUVim7PcfhYJDHFhY3K7GZtig8wA30s43ECR9ZUWMWHgpfV69tbQm5b2MKlNQ2vc56KzXRgMSI31mjSQWtqvfV69lXZmuJz1inDR/GYXESCOTCxozfZI2qTzG+6pbPsPg8JGGaBCzXCqBYk8vqFYOvaWLW50x0145ZKxXNFSOY5ikq2TDxRbb6yX1urbUfWyd1uc7ST23C1AFOuj+iC6okxfNcR7gBzuf8VuxOleGgOrh4g1uVbKvqNrmsXXu7QVzoWmsspuwhkVmnaPTKGTZPBsPLsf8wDXS2jWExa6+HfU59TaL8xU7vwo67jzqwWnUuSVxAtWKdNKssXC4GONCT+9uSd5JU3pMNaU5qaujKrTdOWLMVmpvC51CLCTBxEbiVuG69uy9O2DyfByxq6QoVYXGys6lfDijSlpvycrKuoqw86TA4QqJYB4QJGqt91vP56jf2tlvk/ufWka7krqLJlplF2ckJtFOa5plvQW/6fWpjLcJgMQP3UcZI3i1mHWDUSr48YsmOmUnZSRWlWTwF+Ozej/qLSrppgkhxAWJQqlFNhuvtvTVwF+Ozej/AKi1tGSlG6KU4YVsWXbWaKKqeoFFFFAUlw6eOwej/qNVbVZPDp47B6P+o1VtV1wPJr9RnbkbWxUJHSp+JtVvCqgybxmH71PiFW/y1wazmR3aDlkU5mTXnlJ6R/iNc9b8w/jSfeSfGa0V3x4I82XMwoooqxU7sha2Kh+8T8Tb/NMPCOf3sI5kc9rD5Uu5J4zD96nxUw8I/wDGi+7b4q5p9aPwdUOhL5Qo1PaF4ATYoa20RjXt5xu/GoGmjg9lAxDqd7R7PUb1pWbUHYz06TqJMnNP8WyYdVXZxj6rHzAXtVd1bWf5UMVCYybG+srczD/FVbjsC8DlJVKsOfcRzg8orDSSjjb3OnXQlnl7HPXdk+aPhpQ6btmsvIy8orhorrkk1ZnFGTi7ofdO5hJhInXaGcMOoqaQqnsVjQ+WxoWGskpFr7dWxsbc22oGsqEcY28m2onnLLwgq0NDDfBR/wDb4jVX1Z+hfiUfW3xVlrOQ20HUfwQHCR/Eh/tf81pPpx4SP4kP9r/mtJ1aabpox1fVYVvwWLaGRZIzZlN+vzHzVordisK8RAkUqSAwBtuO47K1dnszFXW6J7TmYSSxSLueFWHaaZOAvx2f0f8AUWq4J5+TdVj8Bfjs3o/6i1WMcY2N4TzrKRdtZrFZqD0wooooCkuHTx2D0f8AUaq2qyeHTx2D0f8AUaq2q64Hk6jqM7Ml8Zh+9T4hVv8ALVQZL4zD96nxCrfG+uHW8yO7+P5ZFN5h/Gk+8k+M1orfmH8aT7yT4zWiu+PA82XFhRRRUlTtyTxmH71Piph4R/40X3bfFS9knjMP3qfFTDwj/wAaL7tvirnn1o/B1Q6EvlCjW7BYpoZFkT7Sm4+R81aaK3avszmTs7otvJs3jxUesh2/zLyqfl563Zhl8eITVlUMOTnHUeSqkweLeFw8TFWHKP8AI5aecl0zR7LibI39Y+wev+n8q86rppQeUT1aOrhNYzIjOdDJIvCgJkX+n+cfOlhlINjsI3g7DV0IwIuCCDuI2g1GZxkEOKHhrZ+R12N6+erU9W1tMrV0Se9MqmipLPMlkwj2fap+y43H5Go2u6MlJXR5souLswqz9CvEo+tviNVhVnaF+JR9bfEa5tZyHZoOp9ELwiQs0kOqrNZXvYE8o5qUe45Ojf2T8qsTSjSJsGyBUD64Y7SRaxA/zUL3/P0K+0flVaMqigrInUQpOo7y3+CFyjR+aeQDUZUv4TMNUAea/LXZp2LYuw3CNAOqxqbyzTdZHCypqXIGsDcA+eoTT3xz/wBNP81aEpur+ytsVnCnGi8HfcXasjgL8dm9H/UWq3qyOAvx2b0f9Ra6nwMKHURd1FFFZnrBRRRQFJcOnjsHo/6jVW1WTw6eOwej/qNVbVdcDydR1GdeUG2Ii+9T4hVwVS0Mmqyt/SQ3Yb1dCsCARuO0Vw6xbpnb/HvaSKdzIWnlH/mP8RrnqT0ng4vFyjnbWHUReoyu6DvFM8+atJoKKKKsUO/IRfFQ/eL+dTvCKf38X3Z+Ko7Q3Da+MTmW7n1Cw/Ot2nc+tiyB/Iir69/+a5pb1l4R1R2078sXq+4oma+qCbAk2F7AbzXxTFoIgbEsDuMTg9RsDW05YxuYU45SURdorbi8OYpGRt6sV7DvrVVk7lWrOxJ5Rns2FP7trryo21T1c3qqwciz+PFjwfBcDah39Y5xVV1vwWLaGRZENipv1849dYVdPGav7nTQ1Mqbt7Fs5rgFxETRvuI2HmPIRVQyxlGKtvUlT1g2NXPG+soI5QCPXVS6QEHFTW3cY31/GsNG3dxOjXxVlI4Ks/QrxKPrb4jVYVZ+hXiUfW3xVprOQz0HU+iB4SP4kP8Aa/5rSdThwkfxIf7X/NaT6003TRjquqzBFSWfZgMRIrrfZGim++4G2o6itXFXuYqTtYKsjgL8dm9H/UWq3qyOAvx2b0f9Ral8DSh1EXdRRRWZ6wUUUUBSXDp47B6P+o1VtVk8OnjsHo/6jVW1aLgeTqOowqxNCs6EsQic/vIxYX/mTkI6t3ZVd19wysjBkJVhtBGwis6tJVI2FCs6Urj7ppkDTWlhF3UWZRvZeQjnIpAYWNjsPKDvpyyzTkgAYhL/APJNnaDXZiM7y6fbKoJ/5RtftUVz05VKaxkro6qsaVV5RlZiBW/BYKSZtWJCx8271ncKcRPlS7QoP/WRvwasz6ZQxLq4aLquAi9g21o60nyxMVQguaS+jqy7Bx5Xh2klIMjDbblIvZF/yaQcViGkdnfazEsfXW7M8ykxD60rXPINygcwFclXpU3H9pcWUrVVK0Y8EFMugHjZ+7b8xS1UzormKYeZnkNhxbgbCbtyDZ1VNZNwaRFBpVE2MmmOjjSnjoBd7eGo3tblHnpDdSDYggjeDsNMkGm2IBuwRhzWtbqIrvbSPB4nxqCx57a34rtrGDq01aSub1VRqu8XZ+RLqQyTKXxUoRQdW4125AvL66Y1/ZI27T5jxtb5dL8PCmrhYr82zUX5mrSqye0YsrGjCLvOSt4J/O8zTCQljvtqovKWts9Qqp3Ykkk3JJJPOTvrqzLMZMQ+vK1zyDcAOYCuOrUKP41vxZXUV/yy24IKtPQ+Mrg4r8oJ7SaSMNisEti0ErEWuC41SerZspgTTqICwhcAbALi1ZahSmrJG2lcKbylI5+EiM60LclpBfz3U0mU643TDDzJqS4dmU8hI384PIaW8fLhiv7iORWuPtsGW3LV6GUY4yRlqcJTcosjqKKK6TlCrI4C/HZ/R/1Fqt6sjgL8dm9H/UWofA2odRF3UUUVmesFFFFAUtw4QM2Nh1VZv3HICf8AcbmquO45Ojf2W+VerWQHeBRxY5h2VZSOSppc5N3PKfccnRv7J+VHccnRv7J+VerOLHMOyjixzDspkV9H5PKXccnRv7J+VHccnRv7J+VereLHMOyjixzDspkPR+Tyn3HJ0b+yflR3HJ0b+y3yr1ZxY5h2UcWOYdlMh6PyeU+45Ojf2W+VHccnRv7J+VerOLHMOyjixzDspkPR+Tyl3HJ0b+yflWe45Ojf2T8q9WcWOYdlHFjmHZTIej8nlPuOTo39k/KsdxSdG/st8q9W8WOYdlGoOYdlMh6PyeUu45Ojf2W+VHccnRv7LfKvVvFjmHZRxY5h2UyHo13PKXccnRv7J+VZ7jk6N/ZPyr1ZxY5h2UcWOYdlMh6PyeU+45Ojf2T8qx3HJ0b+y3yr1bxY5h2UcWOYdlMh6PyeU+45Ojf2W+VHccnRv7J+VerOLHMOyjixzDspkPRrueU+45Ojf2T8qO45Ojf2W+VerOLHMOyjixzDspkPR+Tyl3HJ0b+w3yqxuA+BlxsxZWUcR/MCP9xeern4scw7KAgG4CmRaGlxknc+6KxWaqdYUUUUBw5vmHc8LylGcIpZgmrraoFyRrEXrTo9nAxkCzJG6I4umvq3I57KxtRpN4liPuZPgNR/B1/pWE+5X8zUlLvO3g7FzpjiHgEEhZEVy14whViQtjr3udU8nJWjI9KosVNLBqvFPCbPFKAGt/UuqxBHzFbML/qM/o+H+OalfN9HnmkxGJwZ1MZBiWMbcki8VHeN+cGhWUpLdDdmmbmB4l4p341+LUoUsG1S3hazCwsp21x5rpOMPiYcO0EpfEa3FlSmqdW2tclha2sKi8FpEmPTCOoKuuKCyxn7UcgikuCK16X/AOr5V14r4Y6EOe10S2baVjDYmGB4JS05tEw1NQkbwSX2EXG8VNYzEGONn1S2qpYqCAdgubEkD8aX+ETKGxOCZotk0BE8JG8Om2w6xetZzgZhgsOIztxdlYDeqAXn6tgK/wDYUJyabT+jpn0rCYLux8PMItUPqnU4wIbWbV19xvz1viz2RoxIuDnZWQOLNDcgi42cbzVx8IygZTiQNgEVgOYXFacPj8WmAhMcC7IoBrCXWIQhAWC6m0222vQXadvB251pWmFwqYp4pWicIfB1dZS9tUMCw5wNlYxWliQNGMVDNAsrBVkcI0esdwZo3bV9dRfC6LZU4HSQ7B94tcGk0jZrMmXMnc4GpPI0pBd0B3QBCQTzkkWoVlNp2HfN81TCxcZLe11VVUXZnY2VVHKSSBUbiNI2h1OPwsqCSSONWBSRQzsFHGareDv8489fWluQHG4XikcxujJJE/8ATIhupPZS1hdLJYXTC51DqMzIExCbYXZWBUk/ym4B+VC0pNPcZdINJlwUkKPDK/HuI4ympYubbDrMCN+/zGts+dsspiTDTSMEV2KGMKuteyks4ufBO6oHhF/jZb6cnwmnUKASbbTv8/XQlNttCtgNM+PieWHCYl0jZ0a3FX1k+0ADLc195lpomHkgR4JrYnV4pxqahLW2ElxY+EN9cHBP4rP6ZiPiqe0nyCPG4VoG2bLxsNhRx9lltutQqnJxujqzfMxhoHmZGYIusyrq61hvtcgE+utmW4tpow7RvFcX1ZNXWt5wpNuqk/RLHzZgBDilscG+piNoIlmU+Bb/AIi2sfPq+enqheMstyNzbO48OyIQzyyEiOKOxka287SAFHKSbVy4nSHiNU4uF4Y2IXjdZXjUncHKm6357W89L2ROZNIMYZNpigjWO/IpIvbrpl0vgWTAYlX3GGT8FJH4ihVSbTZjSfSJcBBx0kbvGLAmPVJFzYbGYbOqteO0heGIyPhJ9RRrMQYmIXlNhJe1Imb4hpdFUaQknViFzvIEoAPZTzFjMSZIUeBUia4dg4k/2zYEaosDz0IU239IYBWaxRUGxmiiigCiiigNOLgEiMjfZdSp6iLH86VdG8Pi8vgGGaDj0jusUsbqt0vsEivbVI816a5lJHgmx57XrTxT9J7oqLlXFXucWUYORXlmnC8bLqDUQ3CogbVUMbXPhMSdm+vjIYplkxBli1BJMZEIZW8HUVbNY7D4PJcbd9SPFP0nuiscU/Se6KXfYnFC5j9ER+0ocZBZfCPdCbg/gkK9txYXt66+NJMrxE2YYOeKIGPDGXXu6hm4wKPAHm1eW2+mfin6T3RRxUnSe6KZPsV/GjepuNots3GlTRHRQ4LEYhibxlz3MnJGj+FJYcl2sOpBTHxUnSe6KzxUnSe6KXfYlxTafYiNOMBLicFLBAgZ5V1bswVV2jeTt7BWMvmxcWHjj7lBZI0S/HKFJVQL7r22VMcTJ0nuijiZOk90UyfYYq9xS0vyfF4vLhAFVp3ZJHYuFjUh9YqpO023DZXbpNkL4yCOSMcTjIDrwsSNjC10JW90a1MHFSdJ7oo4l+k90UyfYh00yExfdssERWKOPEJIjMrSXiZQCHAZQSL+ccorl0my+fMoBhmg4pWZDJI7qwVVIJ4oKSSxtYE2pl4p+k90UcTJ0nuimT7BwT2uLGmWUYjES4PueMFcNOsrF3C3AAFl37bX325KamkbU1ghLW+xdb35r3t+NfHFP0nuijipOk90Uu+xKik2xb4PsqxGEiljxKAF5pJQyOGWzkGx3G+/ktTU5IFwCTzC1z2kCtBifpPdFZ4mTpPdFLvsIxSVha0LyvEYefFtPGFXETmZCrhtUbdj7tu7dflpurl4p+k90Vnin6T3RS77CMVFWILNshkXGJjcJq8aE4uaNjqrLHyWYA2ccl9lGdwYjHRGBYzh45BqyySMpfU5REqFgSd1yRU7xT9J7oo4mTpPdFLvsMEK+m2j0k2W9x4KMWtGFLMFRVQg7eUnZzU04FmMa666jWAIuDtA5COSscU/Se6KOJk6T3RS77BQSd0dVFcnFP0nuit0KkDwjc89rUuWNtFFFSAooooCE0ynmjwGIbC345Y2KW2kHnHnAvSxl+EweY4Bu4HZZzERrq7LOHK/7pvdrnn2bac86zFcLC0z/YSxY8ylgCfUDf1UmacaMQLC+Pwj9zTxoZRLEdVH2X8IDYb8/L56kxqX4klplnEkcmFwcDakuKYqZBtMcSga5X/kb7Kk5dFsOY9VVKPbZMrNxwb+rXvcnrpS0jEqvlmZTKQIgBiQB9gSAeGRyAEm9WDNjESMysyiMLrFyfB1d970Ed27iVkubtjsuxceJ2z4XjYnZfBuyq2rItt17HsqU4NY/wDw2Bzcu6azsxLMTc7yTURoPlEjYTHTMpVsc8rxq2wiMhhHcchOsak+C/Eq+WQqD4UQMbr/ADK6sbhhyGjIg3dX7G9cvU5jNq3B7mjK7Tqh2eQFgt7X2Db5qXNP8kjweXKYWkEglgQycbJrNdwGv4XLTZlsglx+IdDdUihh1htGuGkZgDzgMt+uobhdIGXD0iD/AOQUJmli2TUWjcSSpJHrCwdXUu7KysOUMxFwQNvXS/wcwjj8wJLNxeLaNNZi2qlr2W52DbT2KrzQbLYMRiMxMsaSEY1gCwBIFv8A9oGrNWN+Owy/t+FNuo2GkkZNY6hcNsYre19tPbICLHcRb1UhHBxQaQQLCioDhJSQosL63mp/oWp+/wAldaKYCOTMMySXWKRywiNWdtVAyuWCjW2DYOyp+HKYRBiGiZmilUsoLswV0V1JQk3APm5qgdFcuhxGZ5rx0aSassFtdQ1rrJe19278KcWwSYfCPHGLIscmqOQCzGw8wvRlKa/X/ZA8Fcd8thkYlpHDFnZizHwjvLGu/TzSA5fg2lQAyEiOMHdrtuJ6tp9VcXBS4/ZOH27la/m8I1x8IuGOPwMncvhthpVcau0MUHhqtt5APbT3Jv8A17cSbwOjMXFL3SOOmKgvK5JcuRt1TfwBfcFtaozRrMHXG4nL8QxkEaiSF3N2MTb0c8pW4seXbemXKMxTEwJNGQVdQ3UbbQeYjaPVSpo5B3Tm+Jxi/wAFUXDxtyOw+2V5wLWv56B/42OLQrK45pMwExciPFyIh42Qaib7KdbYBUhwYZhLPBOsrmWOOd44Jn2tJGCd5/mts2+eoDJtHkzAZrHrasndsmo4JsGG0awGwi++/npv0HzwYiIwyKI8Rhzxc0QAABG5lA/lO/Zz1LKU+K+/siNHMMv7axy+EVjSFkUsxVS99YqpNhurVlmXRyZ1i431jGkMTqmu4VWY7SAG2V1aNsP25mP3WH/+3zrORn/x7HejwfnUEr2+Tn0uaXKNTF4aSRoA6riMO7mRdU7mjLklSN1r22inh8SojMhNkC65bk1bXv2UkcJk/dca5fhrPPM6lgNoijU3LyW+yL2/GprPotdYcDG1jIPCNr2giA1iRy3OqvrNCydpO3/MhtEs1nXMJYsXsGLRcVAp/lFtUx9YULfzg0+iq/4QMvnijjxwlEkmDfjANQJeNiA6kgnZannAYtZokkjN0dQynzEXoyababizooooqDUKKKKA1YnDrIpV1DKd6sLg2N9oqOXRvChgwgjuDrAW8ENzhdwPntUtRQiyPhkBFiLg7CDutUamjmFBBECbDcC11B5wu4H1VK0UFkYtUXi9HMLK5d4ULt9pgLE/3EWv66laKBq5pwuFSJAkaqijcqiwHUBXPmGUQ4i3HxJJbdrqGt213UUFjRHhUVNRVAS1tUbrc1c2ByXDwMWhhRGO8ooUnrI376kKKCyI2TIsO0nGtDGZN+uVGv7W+pBkuCDuIseqvqigsR2EyPDwuXihjRzvZVAY9ZG+urF4RJVKSKGU71baD1it9FBZEL3p4LySD/21+VSOCwMcKBIUVEFyFQBVF9p2CumigsiLn0ewzsS0KXba1hYN/cBsb113DDLqagUBbW1RsFuaw5K3UUFkR+BySCBi0MMaMd5RQpPXbfvNZlyeB5eNaJDLYDjNUa9hu8LfXfRQWRGwZFh45OMSGNXO9woDHrO81qbRnCFixw0RY72KAses76l6KDFHLgsvigFoY0QHeEULfrtvrW2UwmXjjEhl6S3h9u+u6igsjmxuBjnXVmRXW99VhcdhrGAy+LDrqwosa3vqoLC/UK6qKCwUUUUJP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239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8382000" cy="1295400"/>
          </a:xfrm>
        </p:spPr>
        <p:txBody>
          <a:bodyPr>
            <a:noAutofit/>
          </a:bodyPr>
          <a:lstStyle/>
          <a:p>
            <a:r>
              <a:rPr lang="en-US" sz="2400" dirty="0"/>
              <a:t>Determinants analysis</a:t>
            </a:r>
            <a:br>
              <a:rPr lang="en-US" sz="2400" dirty="0"/>
            </a:br>
            <a:r>
              <a:rPr lang="en-US" sz="2400" dirty="0"/>
              <a:t>Baseline model – Note the higher R</a:t>
            </a:r>
            <a:r>
              <a:rPr lang="en-US" sz="2400" baseline="30000" dirty="0"/>
              <a:t>2 </a:t>
            </a:r>
            <a:r>
              <a:rPr lang="en-US" sz="2400" dirty="0"/>
              <a:t>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6639789"/>
              </p:ext>
            </p:extLst>
          </p:nvPr>
        </p:nvGraphicFramePr>
        <p:xfrm>
          <a:off x="533400" y="1371600"/>
          <a:ext cx="8229600" cy="5138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1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5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08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08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06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03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ea typeface="宋体"/>
                        <a:cs typeface="Arial" panose="020B0604020202020204" pitchFamily="34" charset="0"/>
                      </a:endParaRPr>
                    </a:p>
                  </a:txBody>
                  <a:tcPr marL="60960" marR="60960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宋体"/>
                        <a:cs typeface="Arial" panose="020B0604020202020204" pitchFamily="34" charset="0"/>
                      </a:endParaRPr>
                    </a:p>
                  </a:txBody>
                  <a:tcPr marL="60960" marR="60960" marT="0" marB="0" anchor="b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0960" marR="60960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宋体"/>
                        <a:cs typeface="Arial" panose="020B0604020202020204" pitchFamily="34" charset="0"/>
                      </a:endParaRPr>
                    </a:p>
                  </a:txBody>
                  <a:tcPr marL="60960" marR="60960" marT="0" marB="0" anchor="b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0960" marR="6096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3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宋体"/>
                        <a:cs typeface="Arial" panose="020B0604020202020204" pitchFamily="34" charset="0"/>
                      </a:endParaRPr>
                    </a:p>
                  </a:txBody>
                  <a:tcPr marL="60960" marR="609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Return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宋体"/>
                        <a:cs typeface="Arial" panose="020B0604020202020204" pitchFamily="34" charset="0"/>
                      </a:endParaRPr>
                    </a:p>
                  </a:txBody>
                  <a:tcPr marL="60960" marR="609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Style-adj. Return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宋体"/>
                        <a:cs typeface="Arial" panose="020B0604020202020204" pitchFamily="34" charset="0"/>
                      </a:endParaRPr>
                    </a:p>
                  </a:txBody>
                  <a:tcPr marL="60960" marR="609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Alpha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宋体"/>
                        <a:cs typeface="Arial" panose="020B0604020202020204" pitchFamily="34" charset="0"/>
                      </a:endParaRPr>
                    </a:p>
                  </a:txBody>
                  <a:tcPr marL="60960" marR="609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Sharpe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宋体"/>
                        <a:cs typeface="Arial" panose="020B0604020202020204" pitchFamily="34" charset="0"/>
                      </a:endParaRPr>
                    </a:p>
                  </a:txBody>
                  <a:tcPr marL="60960" marR="6096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3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Perf.  </a:t>
                      </a:r>
                      <a:r>
                        <a:rPr lang="en-US" sz="1500" baseline="-25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t–1, t–12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_Quartile1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0.99***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0.77***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0.38**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0.99***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382">
                <a:tc>
                  <a:txBody>
                    <a:bodyPr/>
                    <a:lstStyle/>
                    <a:p>
                      <a:endParaRPr lang="en-U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(4.88)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(3.93)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(2.14)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(5.13)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3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Flow </a:t>
                      </a:r>
                      <a:r>
                        <a:rPr lang="en-US" sz="1500" baseline="-25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t–1, t–12</a:t>
                      </a: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_Quartile1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0.47***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0.53***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0.50***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0.48***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03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(2.64)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(2.90)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(2.65)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(2.64)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038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Management Fee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1.40***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1.39***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1.28***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1.39***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038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(4.15)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(4.13)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(3.84)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(4.24)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038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Incentive Fee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0.18***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0.17***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0.17***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0.18***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038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(3.73)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(3.57)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(3.35)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(3.79)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038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High–water Mark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2.94**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3.03**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2.52**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2.93**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13785048"/>
                  </a:ext>
                </a:extLst>
              </a:tr>
              <a:tr h="26038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(2.48)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(2.49)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(2.41)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(2.56)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970950186"/>
                  </a:ext>
                </a:extLst>
              </a:tr>
              <a:tr h="26038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Lockup Period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–0.08**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–0.08**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–0.07**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–0.08**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141822638"/>
                  </a:ext>
                </a:extLst>
              </a:tr>
              <a:tr h="2603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 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(–2.52)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(–2.48)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(–2.13)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(–2.51)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14364630"/>
                  </a:ext>
                </a:extLst>
              </a:tr>
              <a:tr h="2603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Closed to Invest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–2.15**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–2.06**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–1.79*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–2.15**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162918064"/>
                  </a:ext>
                </a:extLst>
              </a:tr>
              <a:tr h="2603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(–1.97)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(–1.98)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(–1.76)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(–2.00)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323643503"/>
                  </a:ext>
                </a:extLst>
              </a:tr>
              <a:tr h="240854"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宋体"/>
                          <a:cs typeface="Arial" panose="020B0604020202020204" pitchFamily="34" charset="0"/>
                        </a:rPr>
                        <a:t>Other</a:t>
                      </a:r>
                      <a:r>
                        <a:rPr lang="en-US" sz="1500" baseline="0" dirty="0">
                          <a:effectLst/>
                          <a:latin typeface="Arial" panose="020B0604020202020204" pitchFamily="34" charset="0"/>
                          <a:ea typeface="宋体"/>
                          <a:cs typeface="Arial" panose="020B0604020202020204" pitchFamily="34" charset="0"/>
                        </a:rPr>
                        <a:t> fund-level controls; Errors double-clustered  (fund and month level)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宋体"/>
                        <a:cs typeface="Arial" panose="020B0604020202020204" pitchFamily="34" charset="0"/>
                      </a:endParaRPr>
                    </a:p>
                  </a:txBody>
                  <a:tcPr marL="60960" marR="60960" marT="0" marB="0" anchor="b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宋体"/>
                        <a:cs typeface="Arial" panose="020B0604020202020204" pitchFamily="34" charset="0"/>
                      </a:endParaRPr>
                    </a:p>
                  </a:txBody>
                  <a:tcPr marL="60960" marR="60960" marT="0" marB="0" anchor="b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宋体"/>
                        <a:cs typeface="Arial" panose="020B0604020202020204" pitchFamily="34" charset="0"/>
                      </a:endParaRPr>
                    </a:p>
                  </a:txBody>
                  <a:tcPr marL="60960" marR="60960" marT="0" marB="0" anchor="b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宋体"/>
                        <a:cs typeface="Arial" panose="020B0604020202020204" pitchFamily="34" charset="0"/>
                      </a:endParaRPr>
                    </a:p>
                  </a:txBody>
                  <a:tcPr marL="60960" marR="60960" marT="0" marB="0" anchor="b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宋体"/>
                        <a:cs typeface="Arial" panose="020B0604020202020204" pitchFamily="34" charset="0"/>
                      </a:endParaRPr>
                    </a:p>
                  </a:txBody>
                  <a:tcPr marL="60960" marR="60960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03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R-squared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宋体"/>
                        <a:cs typeface="Arial" panose="020B0604020202020204" pitchFamily="34" charset="0"/>
                      </a:endParaRPr>
                    </a:p>
                  </a:txBody>
                  <a:tcPr marL="60960" marR="6096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0.26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0.25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0.23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0.26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03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宋体"/>
                        <a:cs typeface="Arial" panose="020B0604020202020204" pitchFamily="34" charset="0"/>
                      </a:endParaRPr>
                    </a:p>
                  </a:txBody>
                  <a:tcPr marL="60960" marR="6096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79187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79187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57333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79161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146066" y="3124200"/>
            <a:ext cx="5616934" cy="2590800"/>
          </a:xfrm>
          <a:prstGeom prst="rect">
            <a:avLst/>
          </a:prstGeom>
          <a:solidFill>
            <a:srgbClr val="E7E6E6">
              <a:alpha val="8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667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and motivating effects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US" dirty="0"/>
              <a:t>So funds doing poorly more likely to donate</a:t>
            </a:r>
          </a:p>
          <a:p>
            <a:pPr lvl="1"/>
            <a:r>
              <a:rPr lang="en-US" dirty="0"/>
              <a:t>First hint that something strategic might be going on</a:t>
            </a:r>
          </a:p>
          <a:p>
            <a:pPr lvl="1"/>
            <a:r>
              <a:rPr lang="en-US" dirty="0"/>
              <a:t>Normally, we would expect funds that are doing better to donate</a:t>
            </a:r>
          </a:p>
          <a:p>
            <a:pPr lvl="1"/>
            <a:r>
              <a:rPr lang="en-US" dirty="0"/>
              <a:t>Also, tax benefits from donation would be most valuable to well-performing managers</a:t>
            </a:r>
          </a:p>
          <a:p>
            <a:pPr lvl="1"/>
            <a:endParaRPr lang="en-US" dirty="0"/>
          </a:p>
          <a:p>
            <a:r>
              <a:rPr lang="en-US" dirty="0"/>
              <a:t>The poorly performing managers would benefit most from added net flows + improved returns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Additionally, the fund characteristics of note that predict donations also correlate with benefitting most from added net flows [higher fees, HWM, lower lockup and not being closed to new investment]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So, what are the *effects* of the donations?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112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– matched sample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US" dirty="0"/>
              <a:t>Match each donating fund to a non-donating fund in the same period with the closest trailing 12-month performance and flow (50% weight on each)</a:t>
            </a:r>
          </a:p>
          <a:p>
            <a:endParaRPr lang="en-US" dirty="0"/>
          </a:p>
          <a:p>
            <a:r>
              <a:rPr lang="en-US" dirty="0"/>
              <a:t>Use this sample or donating (treated) and non-donating (control) funds to estimate the predictive effect of the donation on future performance [use propensity score matching to check robustness]</a:t>
            </a:r>
          </a:p>
          <a:p>
            <a:endParaRPr lang="en-US" dirty="0"/>
          </a:p>
          <a:p>
            <a:r>
              <a:rPr lang="en-US" dirty="0"/>
              <a:t>Do diff-in-diff analyses to test for effects of the donation</a:t>
            </a:r>
          </a:p>
          <a:p>
            <a:pPr lvl="1"/>
            <a:r>
              <a:rPr lang="en-US" dirty="0"/>
              <a:t>Perform univariate analyses for clarity of interpretation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Performance a regression including fund months 12 months before and after the donation period for both donating and matched fund</a:t>
            </a:r>
          </a:p>
        </p:txBody>
      </p:sp>
    </p:spTree>
    <p:extLst>
      <p:ext uri="{BB962C8B-B14F-4D97-AF65-F5344CB8AC3E}">
        <p14:creationId xmlns:p14="http://schemas.microsoft.com/office/powerpoint/2010/main" val="2831894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8800" y="152400"/>
            <a:ext cx="7855200" cy="842400"/>
          </a:xfrm>
        </p:spPr>
        <p:txBody>
          <a:bodyPr>
            <a:normAutofit fontScale="90000"/>
          </a:bodyPr>
          <a:lstStyle/>
          <a:p>
            <a:r>
              <a:rPr lang="en-US" dirty="0"/>
              <a:t>Effects: y</a:t>
            </a:r>
            <a:r>
              <a:rPr lang="en-US" baseline="-25000" dirty="0"/>
              <a:t>t+12</a:t>
            </a:r>
            <a:r>
              <a:rPr lang="en-US" baseline="-25000" dirty="0">
                <a:sym typeface="Wingdings" panose="05000000000000000000" pitchFamily="2" charset="2"/>
              </a:rPr>
              <a:t> –</a:t>
            </a:r>
            <a:r>
              <a:rPr lang="en-US" dirty="0"/>
              <a:t> y</a:t>
            </a:r>
            <a:r>
              <a:rPr lang="en-US" baseline="-25000" dirty="0"/>
              <a:t>t-12 </a:t>
            </a:r>
            <a:r>
              <a:rPr lang="en-US" dirty="0">
                <a:sym typeface="Wingdings" panose="05000000000000000000" pitchFamily="2" charset="2"/>
              </a:rPr>
              <a:t>= </a:t>
            </a:r>
            <a:r>
              <a:rPr lang="en-US" dirty="0">
                <a:sym typeface="Symbol"/>
              </a:rPr>
              <a:t> </a:t>
            </a:r>
            <a:r>
              <a:rPr lang="en-US" dirty="0" err="1">
                <a:sym typeface="Symbol"/>
              </a:rPr>
              <a:t>I</a:t>
            </a:r>
            <a:r>
              <a:rPr lang="en-US" baseline="-25000" dirty="0" err="1">
                <a:sym typeface="Symbol"/>
              </a:rPr>
              <a:t>donation</a:t>
            </a:r>
            <a:r>
              <a:rPr lang="en-US" baseline="-25000" dirty="0">
                <a:sym typeface="Symbol"/>
              </a:rPr>
              <a:t> </a:t>
            </a:r>
            <a:r>
              <a:rPr lang="en-US" dirty="0">
                <a:sym typeface="Symbol"/>
              </a:rPr>
              <a:t>+ ….</a:t>
            </a:r>
            <a:br>
              <a:rPr lang="en-US" dirty="0">
                <a:sym typeface="Symbol"/>
              </a:rPr>
            </a:br>
            <a:r>
              <a:rPr lang="en-US" dirty="0">
                <a:sym typeface="Symbol"/>
              </a:rPr>
              <a:t>		matched sample I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" y="4495800"/>
            <a:ext cx="8153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After donations, the funds’ flows are higher, compared to matched sample [they experience lower net outflows] – also works for multivariate regressions (unpresented)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There does not appear to be a statistically significant effect on performance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B5D61E7-4A17-42A3-97E0-CC4B52657D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5102056"/>
              </p:ext>
            </p:extLst>
          </p:nvPr>
        </p:nvGraphicFramePr>
        <p:xfrm>
          <a:off x="628649" y="1446004"/>
          <a:ext cx="7981949" cy="23480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4431">
                  <a:extLst>
                    <a:ext uri="{9D8B030D-6E8A-4147-A177-3AD203B41FA5}">
                      <a16:colId xmlns:a16="http://schemas.microsoft.com/office/drawing/2014/main" val="760600818"/>
                    </a:ext>
                  </a:extLst>
                </a:gridCol>
                <a:gridCol w="855666">
                  <a:extLst>
                    <a:ext uri="{9D8B030D-6E8A-4147-A177-3AD203B41FA5}">
                      <a16:colId xmlns:a16="http://schemas.microsoft.com/office/drawing/2014/main" val="4001035038"/>
                    </a:ext>
                  </a:extLst>
                </a:gridCol>
                <a:gridCol w="673677">
                  <a:extLst>
                    <a:ext uri="{9D8B030D-6E8A-4147-A177-3AD203B41FA5}">
                      <a16:colId xmlns:a16="http://schemas.microsoft.com/office/drawing/2014/main" val="2268993483"/>
                    </a:ext>
                  </a:extLst>
                </a:gridCol>
                <a:gridCol w="684851">
                  <a:extLst>
                    <a:ext uri="{9D8B030D-6E8A-4147-A177-3AD203B41FA5}">
                      <a16:colId xmlns:a16="http://schemas.microsoft.com/office/drawing/2014/main" val="1461747207"/>
                    </a:ext>
                  </a:extLst>
                </a:gridCol>
                <a:gridCol w="574700">
                  <a:extLst>
                    <a:ext uri="{9D8B030D-6E8A-4147-A177-3AD203B41FA5}">
                      <a16:colId xmlns:a16="http://schemas.microsoft.com/office/drawing/2014/main" val="3258465714"/>
                    </a:ext>
                  </a:extLst>
                </a:gridCol>
                <a:gridCol w="780634">
                  <a:extLst>
                    <a:ext uri="{9D8B030D-6E8A-4147-A177-3AD203B41FA5}">
                      <a16:colId xmlns:a16="http://schemas.microsoft.com/office/drawing/2014/main" val="2977577609"/>
                    </a:ext>
                  </a:extLst>
                </a:gridCol>
                <a:gridCol w="673677">
                  <a:extLst>
                    <a:ext uri="{9D8B030D-6E8A-4147-A177-3AD203B41FA5}">
                      <a16:colId xmlns:a16="http://schemas.microsoft.com/office/drawing/2014/main" val="2445361573"/>
                    </a:ext>
                  </a:extLst>
                </a:gridCol>
                <a:gridCol w="684851">
                  <a:extLst>
                    <a:ext uri="{9D8B030D-6E8A-4147-A177-3AD203B41FA5}">
                      <a16:colId xmlns:a16="http://schemas.microsoft.com/office/drawing/2014/main" val="3794793113"/>
                    </a:ext>
                  </a:extLst>
                </a:gridCol>
                <a:gridCol w="574700">
                  <a:extLst>
                    <a:ext uri="{9D8B030D-6E8A-4147-A177-3AD203B41FA5}">
                      <a16:colId xmlns:a16="http://schemas.microsoft.com/office/drawing/2014/main" val="2683209133"/>
                    </a:ext>
                  </a:extLst>
                </a:gridCol>
                <a:gridCol w="684851">
                  <a:extLst>
                    <a:ext uri="{9D8B030D-6E8A-4147-A177-3AD203B41FA5}">
                      <a16:colId xmlns:a16="http://schemas.microsoft.com/office/drawing/2014/main" val="861448803"/>
                    </a:ext>
                  </a:extLst>
                </a:gridCol>
                <a:gridCol w="569911">
                  <a:extLst>
                    <a:ext uri="{9D8B030D-6E8A-4147-A177-3AD203B41FA5}">
                      <a16:colId xmlns:a16="http://schemas.microsoft.com/office/drawing/2014/main" val="2431134364"/>
                    </a:ext>
                  </a:extLst>
                </a:gridCol>
              </a:tblGrid>
              <a:tr h="4575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</a:endParaRPr>
                    </a:p>
                  </a:txBody>
                  <a:tcPr marL="66777" marR="66777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Flow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77" marR="66777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Return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77" marR="66777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Style–adj. Return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77" marR="66777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Alpha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77" marR="66777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Sharpe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77" marR="66777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4792436"/>
                  </a:ext>
                </a:extLst>
              </a:tr>
              <a:tr h="4575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Before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After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Before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After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Before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After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Before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After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Before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After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77" marR="66777" marT="0" marB="0" anchor="b"/>
                </a:tc>
                <a:extLst>
                  <a:ext uri="{0D108BD9-81ED-4DB2-BD59-A6C34878D82A}">
                    <a16:rowId xmlns:a16="http://schemas.microsoft.com/office/drawing/2014/main" val="2823832807"/>
                  </a:ext>
                </a:extLst>
              </a:tr>
              <a:tr h="4575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Donating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0.65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–0.10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0.66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0.59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–0.11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–0.21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0.45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0.33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0.39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0.25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77" marR="66777" marT="0" marB="0" anchor="b"/>
                </a:tc>
                <a:extLst>
                  <a:ext uri="{0D108BD9-81ED-4DB2-BD59-A6C34878D82A}">
                    <a16:rowId xmlns:a16="http://schemas.microsoft.com/office/drawing/2014/main" val="4085919244"/>
                  </a:ext>
                </a:extLst>
              </a:tr>
              <a:tr h="4575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Non–donating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0.69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–0.81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0.65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0.49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–0.10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–0.05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0.42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0.41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0.39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0.31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77" marR="66777" marT="0" marB="0" anchor="b"/>
                </a:tc>
                <a:extLst>
                  <a:ext uri="{0D108BD9-81ED-4DB2-BD59-A6C34878D82A}">
                    <a16:rowId xmlns:a16="http://schemas.microsoft.com/office/drawing/2014/main" val="3302926406"/>
                  </a:ext>
                </a:extLst>
              </a:tr>
              <a:tr h="4575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DID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0.75***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–0.15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–0.11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–0.06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77" marR="66777" marT="0" marB="0" anchor="b"/>
                </a:tc>
                <a:extLst>
                  <a:ext uri="{0D108BD9-81ED-4DB2-BD59-A6C34878D82A}">
                    <a16:rowId xmlns:a16="http://schemas.microsoft.com/office/drawing/2014/main" val="173736920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31446" y="3248918"/>
            <a:ext cx="8155354" cy="6372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380ACF-DBA8-4A8C-9911-90900E3EB289}"/>
              </a:ext>
            </a:extLst>
          </p:cNvPr>
          <p:cNvSpPr/>
          <p:nvPr/>
        </p:nvSpPr>
        <p:spPr>
          <a:xfrm>
            <a:off x="3407997" y="1446004"/>
            <a:ext cx="5431203" cy="25925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04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Story so far and additional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/>
              <a:t>Poorly performing funds, and funds with most to gain from additional inflows (based on fund characteristics) more likely to donate</a:t>
            </a:r>
          </a:p>
          <a:p>
            <a:endParaRPr lang="en-US" dirty="0"/>
          </a:p>
          <a:p>
            <a:r>
              <a:rPr lang="en-US" dirty="0"/>
              <a:t>Donating funds receive significantly higher net inflows (really experience lower net outflows) than matched, non-donating funds </a:t>
            </a:r>
          </a:p>
          <a:p>
            <a:endParaRPr lang="en-US" dirty="0"/>
          </a:p>
          <a:p>
            <a:r>
              <a:rPr lang="en-US" dirty="0"/>
              <a:t>Both consistent with strategic motives behind donations</a:t>
            </a:r>
          </a:p>
          <a:p>
            <a:endParaRPr lang="en-US" dirty="0"/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79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DC62502-D096-46BB-981D-43A5BF3E66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811554"/>
              </p:ext>
            </p:extLst>
          </p:nvPr>
        </p:nvGraphicFramePr>
        <p:xfrm>
          <a:off x="914400" y="4876800"/>
          <a:ext cx="7886701" cy="13779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1830">
                  <a:extLst>
                    <a:ext uri="{9D8B030D-6E8A-4147-A177-3AD203B41FA5}">
                      <a16:colId xmlns:a16="http://schemas.microsoft.com/office/drawing/2014/main" val="357447673"/>
                    </a:ext>
                  </a:extLst>
                </a:gridCol>
                <a:gridCol w="2607865">
                  <a:extLst>
                    <a:ext uri="{9D8B030D-6E8A-4147-A177-3AD203B41FA5}">
                      <a16:colId xmlns:a16="http://schemas.microsoft.com/office/drawing/2014/main" val="4061857673"/>
                    </a:ext>
                  </a:extLst>
                </a:gridCol>
                <a:gridCol w="1828503">
                  <a:extLst>
                    <a:ext uri="{9D8B030D-6E8A-4147-A177-3AD203B41FA5}">
                      <a16:colId xmlns:a16="http://schemas.microsoft.com/office/drawing/2014/main" val="2529494728"/>
                    </a:ext>
                  </a:extLst>
                </a:gridCol>
                <a:gridCol w="1828503">
                  <a:extLst>
                    <a:ext uri="{9D8B030D-6E8A-4147-A177-3AD203B41FA5}">
                      <a16:colId xmlns:a16="http://schemas.microsoft.com/office/drawing/2014/main" val="3917827876"/>
                    </a:ext>
                  </a:extLst>
                </a:gridCol>
              </a:tblGrid>
              <a:tr h="3444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Nonrecurring (45.3%)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Focal (43.3%)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Event (14.5%)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483884611"/>
                  </a:ext>
                </a:extLst>
              </a:tr>
              <a:tr h="3444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Nonrecurring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78843302"/>
                  </a:ext>
                </a:extLst>
              </a:tr>
              <a:tr h="3444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Focal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0.117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14220442"/>
                  </a:ext>
                </a:extLst>
              </a:tr>
              <a:tr h="3444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Event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0.012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0.016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81983628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Story so far and additional tests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Next, we will test if these effects are stronger for donations that are, </a:t>
            </a:r>
            <a:r>
              <a:rPr lang="en-US" i="1" dirty="0"/>
              <a:t>a priori, </a:t>
            </a:r>
            <a:r>
              <a:rPr lang="en-US" dirty="0"/>
              <a:t>more likely to be strategic in nature depending on recent circumstances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One-off donations, compared to recurring gift – note that recurring gifts may still be strategic, but are unlikely to depend on recent fund circumstances</a:t>
            </a:r>
          </a:p>
          <a:p>
            <a:pPr lvl="1"/>
            <a:r>
              <a:rPr lang="en-US" dirty="0"/>
              <a:t>Gifts to charities that other HF managers also donate to  (charities with more than the median number of HF donors)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Gifts to charities that hold events catering to the HF community (charities with a HF manager making a donation earmarked for an event)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7606" y="603264"/>
            <a:ext cx="5126394" cy="595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49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382000" cy="1295400"/>
          </a:xfrm>
        </p:spPr>
        <p:txBody>
          <a:bodyPr>
            <a:noAutofit/>
          </a:bodyPr>
          <a:lstStyle/>
          <a:p>
            <a:r>
              <a:rPr lang="en-US" sz="2400" dirty="0"/>
              <a:t>Determinants analysis (Sharpe Ratio as performance measure</a:t>
            </a:r>
            <a:br>
              <a:rPr lang="en-US" sz="2400" dirty="0"/>
            </a:br>
            <a:r>
              <a:rPr lang="en-US" sz="2400" dirty="0"/>
              <a:t> only – others same)</a:t>
            </a:r>
            <a:br>
              <a:rPr lang="en-US" sz="2400" dirty="0"/>
            </a:br>
            <a:r>
              <a:rPr lang="en-US" sz="2400" dirty="0"/>
              <a:t>All the results concentrated in one-off sample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1831901"/>
              </p:ext>
            </p:extLst>
          </p:nvPr>
        </p:nvGraphicFramePr>
        <p:xfrm>
          <a:off x="533400" y="1371600"/>
          <a:ext cx="8229600" cy="5138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206">
                  <a:extLst>
                    <a:ext uri="{9D8B030D-6E8A-4147-A177-3AD203B41FA5}">
                      <a16:colId xmlns:a16="http://schemas.microsoft.com/office/drawing/2014/main" val="4037708102"/>
                    </a:ext>
                  </a:extLst>
                </a:gridCol>
                <a:gridCol w="13708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08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06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03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ea typeface="宋体"/>
                        <a:cs typeface="Arial" panose="020B0604020202020204" pitchFamily="34" charset="0"/>
                      </a:endParaRPr>
                    </a:p>
                  </a:txBody>
                  <a:tcPr marL="60960" marR="60960" marT="0" marB="0" anchor="b"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60960" marR="60960" marT="0" marB="0" anchor="b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0960" marR="60960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宋体"/>
                        <a:cs typeface="Arial" panose="020B0604020202020204" pitchFamily="34" charset="0"/>
                      </a:endParaRPr>
                    </a:p>
                  </a:txBody>
                  <a:tcPr marL="60960" marR="60960" marT="0" marB="0" anchor="b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0960" marR="6096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3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宋体"/>
                        <a:cs typeface="Arial" panose="020B0604020202020204" pitchFamily="34" charset="0"/>
                      </a:endParaRPr>
                    </a:p>
                  </a:txBody>
                  <a:tcPr marL="60960" marR="60960" marT="0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0960" marR="609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One-off donations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宋体"/>
                        <a:cs typeface="Arial" panose="020B0604020202020204" pitchFamily="34" charset="0"/>
                      </a:endParaRPr>
                    </a:p>
                  </a:txBody>
                  <a:tcPr marL="60960" marR="609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宋体"/>
                          <a:cs typeface="Arial" panose="020B0604020202020204" pitchFamily="34" charset="0"/>
                        </a:rPr>
                        <a:t>Recurring donations</a:t>
                      </a:r>
                    </a:p>
                  </a:txBody>
                  <a:tcPr marL="60960" marR="609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Difference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宋体"/>
                        <a:cs typeface="Arial" panose="020B0604020202020204" pitchFamily="34" charset="0"/>
                      </a:endParaRPr>
                    </a:p>
                  </a:txBody>
                  <a:tcPr marL="60960" marR="6096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3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Perf.  </a:t>
                      </a:r>
                      <a:r>
                        <a:rPr lang="en-US" sz="1500" baseline="-25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t–1, t–12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_Quartile1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1.20***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0.18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1.02***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382">
                <a:tc>
                  <a:txBody>
                    <a:bodyPr/>
                    <a:lstStyle/>
                    <a:p>
                      <a:endParaRPr lang="en-U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(6.40)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(0.92)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kern="1200" baseline="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3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Flow </a:t>
                      </a:r>
                      <a:r>
                        <a:rPr lang="en-US" sz="1500" baseline="-25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t–1, t–12</a:t>
                      </a: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_Quartile1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0.64**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0.63**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03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(2.56)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(0.05)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kern="1200" baseline="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038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Management Fee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2.20***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0.39**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1.81***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038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(4.71)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(2.23)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kern="1200" baseline="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038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Incentive Fee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0.25***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–0.03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0.28***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038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(6.09)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(–0.73)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kern="1200" baseline="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038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High–water Mark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6.10***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0.17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5.93***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13785048"/>
                  </a:ext>
                </a:extLst>
              </a:tr>
              <a:tr h="26038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(2.95)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(0.39)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kern="1200" baseline="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970950186"/>
                  </a:ext>
                </a:extLst>
              </a:tr>
              <a:tr h="26038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Lockup Period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–0.11***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-0.12***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141822638"/>
                  </a:ext>
                </a:extLst>
              </a:tr>
              <a:tr h="2603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 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(–3.23)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(0.34)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kern="1200" baseline="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14364630"/>
                  </a:ext>
                </a:extLst>
              </a:tr>
              <a:tr h="2603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Closed to Invest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–4.15***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–0.47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-3.68**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162918064"/>
                  </a:ext>
                </a:extLst>
              </a:tr>
              <a:tr h="2603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(–3.06)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(–0.97)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kern="1200" baseline="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323643503"/>
                  </a:ext>
                </a:extLst>
              </a:tr>
              <a:tr h="240854">
                <a:tc gridSpan="5"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Other fund-level controls; Errors double-clustered  (fund and month level)</a:t>
                      </a:r>
                    </a:p>
                  </a:txBody>
                  <a:tcPr marL="60960" marR="6096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宋体"/>
                        <a:cs typeface="Arial" panose="020B0604020202020204" pitchFamily="34" charset="0"/>
                      </a:endParaRPr>
                    </a:p>
                  </a:txBody>
                  <a:tcPr marL="60960" marR="60960" marT="0" marB="0" anchor="b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宋体"/>
                        <a:cs typeface="Arial" panose="020B0604020202020204" pitchFamily="34" charset="0"/>
                      </a:endParaRPr>
                    </a:p>
                  </a:txBody>
                  <a:tcPr marL="60960" marR="60960" marT="0" marB="0" anchor="b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宋体"/>
                        <a:cs typeface="Arial" panose="020B0604020202020204" pitchFamily="34" charset="0"/>
                      </a:endParaRPr>
                    </a:p>
                  </a:txBody>
                  <a:tcPr marL="60960" marR="60960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03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R-squared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宋体"/>
                        <a:cs typeface="Arial" panose="020B0604020202020204" pitchFamily="34" charset="0"/>
                      </a:endParaRPr>
                    </a:p>
                  </a:txBody>
                  <a:tcPr marL="60960" marR="60960" marT="0" marB="0" anchor="b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kern="1200" baseline="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03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宋体"/>
                        <a:cs typeface="Arial" panose="020B0604020202020204" pitchFamily="34" charset="0"/>
                      </a:endParaRPr>
                    </a:p>
                  </a:txBody>
                  <a:tcPr marL="60960" marR="60960" marT="0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78323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77838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kern="1200" baseline="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5683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75" y="298804"/>
            <a:ext cx="7855200" cy="842400"/>
          </a:xfrm>
        </p:spPr>
        <p:txBody>
          <a:bodyPr>
            <a:normAutofit fontScale="90000"/>
          </a:bodyPr>
          <a:lstStyle/>
          <a:p>
            <a:r>
              <a:rPr lang="en-US" dirty="0"/>
              <a:t>Effects: Univariate effects presented (multivariate results are consistent)</a:t>
            </a:r>
            <a:br>
              <a:rPr lang="en-US" dirty="0"/>
            </a:br>
            <a:r>
              <a:rPr lang="en-US" dirty="0"/>
              <a:t>Flows only increase for One-off donations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B5D61E7-4A17-42A3-97E0-CC4B52657D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0126274"/>
              </p:ext>
            </p:extLst>
          </p:nvPr>
        </p:nvGraphicFramePr>
        <p:xfrm>
          <a:off x="628649" y="1446004"/>
          <a:ext cx="7981949" cy="23480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4431">
                  <a:extLst>
                    <a:ext uri="{9D8B030D-6E8A-4147-A177-3AD203B41FA5}">
                      <a16:colId xmlns:a16="http://schemas.microsoft.com/office/drawing/2014/main" val="760600818"/>
                    </a:ext>
                  </a:extLst>
                </a:gridCol>
                <a:gridCol w="855666">
                  <a:extLst>
                    <a:ext uri="{9D8B030D-6E8A-4147-A177-3AD203B41FA5}">
                      <a16:colId xmlns:a16="http://schemas.microsoft.com/office/drawing/2014/main" val="4001035038"/>
                    </a:ext>
                  </a:extLst>
                </a:gridCol>
                <a:gridCol w="673677">
                  <a:extLst>
                    <a:ext uri="{9D8B030D-6E8A-4147-A177-3AD203B41FA5}">
                      <a16:colId xmlns:a16="http://schemas.microsoft.com/office/drawing/2014/main" val="2268993483"/>
                    </a:ext>
                  </a:extLst>
                </a:gridCol>
                <a:gridCol w="684851">
                  <a:extLst>
                    <a:ext uri="{9D8B030D-6E8A-4147-A177-3AD203B41FA5}">
                      <a16:colId xmlns:a16="http://schemas.microsoft.com/office/drawing/2014/main" val="1461747207"/>
                    </a:ext>
                  </a:extLst>
                </a:gridCol>
                <a:gridCol w="574700">
                  <a:extLst>
                    <a:ext uri="{9D8B030D-6E8A-4147-A177-3AD203B41FA5}">
                      <a16:colId xmlns:a16="http://schemas.microsoft.com/office/drawing/2014/main" val="3258465714"/>
                    </a:ext>
                  </a:extLst>
                </a:gridCol>
                <a:gridCol w="780634">
                  <a:extLst>
                    <a:ext uri="{9D8B030D-6E8A-4147-A177-3AD203B41FA5}">
                      <a16:colId xmlns:a16="http://schemas.microsoft.com/office/drawing/2014/main" val="2977577609"/>
                    </a:ext>
                  </a:extLst>
                </a:gridCol>
                <a:gridCol w="673677">
                  <a:extLst>
                    <a:ext uri="{9D8B030D-6E8A-4147-A177-3AD203B41FA5}">
                      <a16:colId xmlns:a16="http://schemas.microsoft.com/office/drawing/2014/main" val="2445361573"/>
                    </a:ext>
                  </a:extLst>
                </a:gridCol>
                <a:gridCol w="684851">
                  <a:extLst>
                    <a:ext uri="{9D8B030D-6E8A-4147-A177-3AD203B41FA5}">
                      <a16:colId xmlns:a16="http://schemas.microsoft.com/office/drawing/2014/main" val="3794793113"/>
                    </a:ext>
                  </a:extLst>
                </a:gridCol>
                <a:gridCol w="574700">
                  <a:extLst>
                    <a:ext uri="{9D8B030D-6E8A-4147-A177-3AD203B41FA5}">
                      <a16:colId xmlns:a16="http://schemas.microsoft.com/office/drawing/2014/main" val="2683209133"/>
                    </a:ext>
                  </a:extLst>
                </a:gridCol>
                <a:gridCol w="684851">
                  <a:extLst>
                    <a:ext uri="{9D8B030D-6E8A-4147-A177-3AD203B41FA5}">
                      <a16:colId xmlns:a16="http://schemas.microsoft.com/office/drawing/2014/main" val="861448803"/>
                    </a:ext>
                  </a:extLst>
                </a:gridCol>
                <a:gridCol w="569911">
                  <a:extLst>
                    <a:ext uri="{9D8B030D-6E8A-4147-A177-3AD203B41FA5}">
                      <a16:colId xmlns:a16="http://schemas.microsoft.com/office/drawing/2014/main" val="2431134364"/>
                    </a:ext>
                  </a:extLst>
                </a:gridCol>
              </a:tblGrid>
              <a:tr h="4575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One-Off</a:t>
                      </a:r>
                    </a:p>
                  </a:txBody>
                  <a:tcPr marL="66777" marR="66777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Flow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77" marR="66777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Return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77" marR="66777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Style–adj. Return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77" marR="66777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Alpha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77" marR="66777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Sharpe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77" marR="66777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4792436"/>
                  </a:ext>
                </a:extLst>
              </a:tr>
              <a:tr h="4575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Before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After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Before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After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Before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After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Before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After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Before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After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77" marR="66777" marT="0" marB="0" anchor="b"/>
                </a:tc>
                <a:extLst>
                  <a:ext uri="{0D108BD9-81ED-4DB2-BD59-A6C34878D82A}">
                    <a16:rowId xmlns:a16="http://schemas.microsoft.com/office/drawing/2014/main" val="2823832807"/>
                  </a:ext>
                </a:extLst>
              </a:tr>
              <a:tr h="4575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Donating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0.67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–0.13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0.48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0.46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–0.14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–0.24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0.39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0.27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0.19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085919244"/>
                  </a:ext>
                </a:extLst>
              </a:tr>
              <a:tr h="4575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Non–donating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–1.10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0.56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0.58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–0.11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–0.11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0.39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0.28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02926406"/>
                  </a:ext>
                </a:extLst>
              </a:tr>
              <a:tr h="4575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DID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1.03***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–0.04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–0.10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–0.10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3736920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31446" y="3248918"/>
            <a:ext cx="8155354" cy="6372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7B5D61E7-4A17-42A3-97E0-CC4B52657D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2962488"/>
              </p:ext>
            </p:extLst>
          </p:nvPr>
        </p:nvGraphicFramePr>
        <p:xfrm>
          <a:off x="628649" y="4343400"/>
          <a:ext cx="7981949" cy="23480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4431">
                  <a:extLst>
                    <a:ext uri="{9D8B030D-6E8A-4147-A177-3AD203B41FA5}">
                      <a16:colId xmlns:a16="http://schemas.microsoft.com/office/drawing/2014/main" val="760600818"/>
                    </a:ext>
                  </a:extLst>
                </a:gridCol>
                <a:gridCol w="855666">
                  <a:extLst>
                    <a:ext uri="{9D8B030D-6E8A-4147-A177-3AD203B41FA5}">
                      <a16:colId xmlns:a16="http://schemas.microsoft.com/office/drawing/2014/main" val="4001035038"/>
                    </a:ext>
                  </a:extLst>
                </a:gridCol>
                <a:gridCol w="673677">
                  <a:extLst>
                    <a:ext uri="{9D8B030D-6E8A-4147-A177-3AD203B41FA5}">
                      <a16:colId xmlns:a16="http://schemas.microsoft.com/office/drawing/2014/main" val="2268993483"/>
                    </a:ext>
                  </a:extLst>
                </a:gridCol>
                <a:gridCol w="684851">
                  <a:extLst>
                    <a:ext uri="{9D8B030D-6E8A-4147-A177-3AD203B41FA5}">
                      <a16:colId xmlns:a16="http://schemas.microsoft.com/office/drawing/2014/main" val="1461747207"/>
                    </a:ext>
                  </a:extLst>
                </a:gridCol>
                <a:gridCol w="574700">
                  <a:extLst>
                    <a:ext uri="{9D8B030D-6E8A-4147-A177-3AD203B41FA5}">
                      <a16:colId xmlns:a16="http://schemas.microsoft.com/office/drawing/2014/main" val="3258465714"/>
                    </a:ext>
                  </a:extLst>
                </a:gridCol>
                <a:gridCol w="780634">
                  <a:extLst>
                    <a:ext uri="{9D8B030D-6E8A-4147-A177-3AD203B41FA5}">
                      <a16:colId xmlns:a16="http://schemas.microsoft.com/office/drawing/2014/main" val="2977577609"/>
                    </a:ext>
                  </a:extLst>
                </a:gridCol>
                <a:gridCol w="673677">
                  <a:extLst>
                    <a:ext uri="{9D8B030D-6E8A-4147-A177-3AD203B41FA5}">
                      <a16:colId xmlns:a16="http://schemas.microsoft.com/office/drawing/2014/main" val="2445361573"/>
                    </a:ext>
                  </a:extLst>
                </a:gridCol>
                <a:gridCol w="684851">
                  <a:extLst>
                    <a:ext uri="{9D8B030D-6E8A-4147-A177-3AD203B41FA5}">
                      <a16:colId xmlns:a16="http://schemas.microsoft.com/office/drawing/2014/main" val="3794793113"/>
                    </a:ext>
                  </a:extLst>
                </a:gridCol>
                <a:gridCol w="574700">
                  <a:extLst>
                    <a:ext uri="{9D8B030D-6E8A-4147-A177-3AD203B41FA5}">
                      <a16:colId xmlns:a16="http://schemas.microsoft.com/office/drawing/2014/main" val="2683209133"/>
                    </a:ext>
                  </a:extLst>
                </a:gridCol>
                <a:gridCol w="684851">
                  <a:extLst>
                    <a:ext uri="{9D8B030D-6E8A-4147-A177-3AD203B41FA5}">
                      <a16:colId xmlns:a16="http://schemas.microsoft.com/office/drawing/2014/main" val="861448803"/>
                    </a:ext>
                  </a:extLst>
                </a:gridCol>
                <a:gridCol w="569911">
                  <a:extLst>
                    <a:ext uri="{9D8B030D-6E8A-4147-A177-3AD203B41FA5}">
                      <a16:colId xmlns:a16="http://schemas.microsoft.com/office/drawing/2014/main" val="2431134364"/>
                    </a:ext>
                  </a:extLst>
                </a:gridCol>
              </a:tblGrid>
              <a:tr h="4575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Recurring</a:t>
                      </a:r>
                    </a:p>
                  </a:txBody>
                  <a:tcPr marL="66777" marR="66777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Flow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77" marR="66777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Return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77" marR="66777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Style–adj. Return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77" marR="66777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Alpha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77" marR="66777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Sharpe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77" marR="66777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4792436"/>
                  </a:ext>
                </a:extLst>
              </a:tr>
              <a:tr h="4575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Before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After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Before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After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Before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After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Before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After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Before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After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77" marR="66777" marT="0" marB="0" anchor="b"/>
                </a:tc>
                <a:extLst>
                  <a:ext uri="{0D108BD9-81ED-4DB2-BD59-A6C34878D82A}">
                    <a16:rowId xmlns:a16="http://schemas.microsoft.com/office/drawing/2014/main" val="2823832807"/>
                  </a:ext>
                </a:extLst>
              </a:tr>
              <a:tr h="4575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Donating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–0.34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–0.17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–0.18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0.36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0.26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085919244"/>
                  </a:ext>
                </a:extLst>
              </a:tr>
              <a:tr h="4575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Non–donating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0.18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0.66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0.54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–0.10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–0.07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0.45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0.55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0.36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0.30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02926406"/>
                  </a:ext>
                </a:extLst>
              </a:tr>
              <a:tr h="4575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DID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–0.51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–0.08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–0.04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–0.11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–0.04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37369203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531446" y="6096000"/>
            <a:ext cx="8155354" cy="6372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28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382000" cy="1295400"/>
          </a:xfrm>
        </p:spPr>
        <p:txBody>
          <a:bodyPr>
            <a:noAutofit/>
          </a:bodyPr>
          <a:lstStyle/>
          <a:p>
            <a:r>
              <a:rPr lang="en-US" sz="2400" dirty="0"/>
              <a:t>Determinants analysis (Sharpe Ratio as performance measure</a:t>
            </a:r>
            <a:br>
              <a:rPr lang="en-US" sz="2400" dirty="0"/>
            </a:br>
            <a:r>
              <a:rPr lang="en-US" sz="2400" dirty="0"/>
              <a:t> only – others same)</a:t>
            </a:r>
            <a:br>
              <a:rPr lang="en-US" sz="2400" dirty="0"/>
            </a:br>
            <a:r>
              <a:rPr lang="en-US" sz="2400" dirty="0"/>
              <a:t>All the results concentrated in Focal Charity sample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533400" y="1371600"/>
          <a:ext cx="8229600" cy="5138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206">
                  <a:extLst>
                    <a:ext uri="{9D8B030D-6E8A-4147-A177-3AD203B41FA5}">
                      <a16:colId xmlns:a16="http://schemas.microsoft.com/office/drawing/2014/main" val="4037708102"/>
                    </a:ext>
                  </a:extLst>
                </a:gridCol>
                <a:gridCol w="13708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08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06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03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ea typeface="宋体"/>
                        <a:cs typeface="Arial" panose="020B0604020202020204" pitchFamily="34" charset="0"/>
                      </a:endParaRPr>
                    </a:p>
                  </a:txBody>
                  <a:tcPr marL="60960" marR="60960" marT="0" marB="0" anchor="b"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60960" marR="60960" marT="0" marB="0" anchor="b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0960" marR="60960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宋体"/>
                        <a:cs typeface="Arial" panose="020B0604020202020204" pitchFamily="34" charset="0"/>
                      </a:endParaRPr>
                    </a:p>
                  </a:txBody>
                  <a:tcPr marL="60960" marR="60960" marT="0" marB="0" anchor="b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0960" marR="6096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3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宋体"/>
                        <a:cs typeface="Arial" panose="020B0604020202020204" pitchFamily="34" charset="0"/>
                      </a:endParaRPr>
                    </a:p>
                  </a:txBody>
                  <a:tcPr marL="60960" marR="60960" marT="0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0960" marR="609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Focal</a:t>
                      </a:r>
                      <a:r>
                        <a:rPr lang="en-US" sz="1500" baseline="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Charities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宋体"/>
                        <a:cs typeface="Arial" panose="020B0604020202020204" pitchFamily="34" charset="0"/>
                      </a:endParaRPr>
                    </a:p>
                  </a:txBody>
                  <a:tcPr marL="60960" marR="609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宋体"/>
                          <a:cs typeface="Arial" panose="020B0604020202020204" pitchFamily="34" charset="0"/>
                        </a:rPr>
                        <a:t>Non-Focal Charities</a:t>
                      </a:r>
                    </a:p>
                  </a:txBody>
                  <a:tcPr marL="60960" marR="609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Difference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宋体"/>
                        <a:cs typeface="Arial" panose="020B0604020202020204" pitchFamily="34" charset="0"/>
                      </a:endParaRPr>
                    </a:p>
                  </a:txBody>
                  <a:tcPr marL="60960" marR="6096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3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Perf.  </a:t>
                      </a:r>
                      <a:r>
                        <a:rPr lang="en-US" sz="1500" baseline="-25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t–1, t–12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_Quartile1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1.33***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baseline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–0.09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baseline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1.42***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382">
                <a:tc>
                  <a:txBody>
                    <a:bodyPr/>
                    <a:lstStyle/>
                    <a:p>
                      <a:endParaRPr lang="en-U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(5.23)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baseline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(–0.50)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kern="1200" baseline="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3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Flow </a:t>
                      </a:r>
                      <a:r>
                        <a:rPr lang="en-US" sz="1500" baseline="-25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t–1, t–12</a:t>
                      </a: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_Quartile1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0.61***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baseline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0.57*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03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(2.99)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(0.19)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kern="1200" baseline="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038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Management Fee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1.56***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0.34*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1.22***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038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(4.61)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(1.73)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kern="1200" baseline="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038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Incentive Fee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0.30***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–0.02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0.32***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038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(6.41)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baseline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(–0.71)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kern="1200" baseline="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038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High–water Mark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2.35*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baseline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–0.07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2.42*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13785048"/>
                  </a:ext>
                </a:extLst>
              </a:tr>
              <a:tr h="26038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(1.92)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baseline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(–0.19)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kern="1200" baseline="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970950186"/>
                  </a:ext>
                </a:extLst>
              </a:tr>
              <a:tr h="26038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Lockup Period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–0.20**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baseline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–0.01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-0.19**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141822638"/>
                  </a:ext>
                </a:extLst>
              </a:tr>
              <a:tr h="2603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 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(–2.51)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baseline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(–0.28)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kern="1200" baseline="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14364630"/>
                  </a:ext>
                </a:extLst>
              </a:tr>
              <a:tr h="2603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Closed to Invest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–3.91***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baseline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–0.36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-3.55***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162918064"/>
                  </a:ext>
                </a:extLst>
              </a:tr>
              <a:tr h="2603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(–3.59)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(–0.87)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kern="1200" baseline="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323643503"/>
                  </a:ext>
                </a:extLst>
              </a:tr>
              <a:tr h="240854">
                <a:tc gridSpan="5"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Other fund-level controls; Errors double-clustered  (fund and month level)</a:t>
                      </a:r>
                    </a:p>
                  </a:txBody>
                  <a:tcPr marL="60960" marR="6096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宋体"/>
                        <a:cs typeface="Arial" panose="020B0604020202020204" pitchFamily="34" charset="0"/>
                      </a:endParaRPr>
                    </a:p>
                  </a:txBody>
                  <a:tcPr marL="60960" marR="60960" marT="0" marB="0" anchor="b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宋体"/>
                        <a:cs typeface="Arial" panose="020B0604020202020204" pitchFamily="34" charset="0"/>
                      </a:endParaRPr>
                    </a:p>
                  </a:txBody>
                  <a:tcPr marL="60960" marR="60960" marT="0" marB="0" anchor="b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宋体"/>
                        <a:cs typeface="Arial" panose="020B0604020202020204" pitchFamily="34" charset="0"/>
                      </a:endParaRPr>
                    </a:p>
                  </a:txBody>
                  <a:tcPr marL="60960" marR="60960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03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R-squared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宋体"/>
                        <a:cs typeface="Arial" panose="020B0604020202020204" pitchFamily="34" charset="0"/>
                      </a:endParaRPr>
                    </a:p>
                  </a:txBody>
                  <a:tcPr marL="60960" marR="60960" marT="0" marB="0" anchor="b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baseline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baseline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kern="1200" baseline="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03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宋体"/>
                        <a:cs typeface="Arial" panose="020B0604020202020204" pitchFamily="34" charset="0"/>
                      </a:endParaRPr>
                    </a:p>
                  </a:txBody>
                  <a:tcPr marL="60960" marR="60960" marT="0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77688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78481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kern="1200" baseline="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65468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75" y="298804"/>
            <a:ext cx="7855200" cy="842400"/>
          </a:xfrm>
        </p:spPr>
        <p:txBody>
          <a:bodyPr>
            <a:normAutofit fontScale="90000"/>
          </a:bodyPr>
          <a:lstStyle/>
          <a:p>
            <a:r>
              <a:rPr lang="en-US" dirty="0"/>
              <a:t>Effects: Univariate effects presented (multivariate results are consistent)</a:t>
            </a:r>
            <a:br>
              <a:rPr lang="en-US" dirty="0"/>
            </a:br>
            <a:r>
              <a:rPr lang="en-US" dirty="0"/>
              <a:t>Flows only increase for Focal Charities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B5D61E7-4A17-42A3-97E0-CC4B52657DA9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28649" y="1446004"/>
          <a:ext cx="7981949" cy="23480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4431">
                  <a:extLst>
                    <a:ext uri="{9D8B030D-6E8A-4147-A177-3AD203B41FA5}">
                      <a16:colId xmlns:a16="http://schemas.microsoft.com/office/drawing/2014/main" val="760600818"/>
                    </a:ext>
                  </a:extLst>
                </a:gridCol>
                <a:gridCol w="855666">
                  <a:extLst>
                    <a:ext uri="{9D8B030D-6E8A-4147-A177-3AD203B41FA5}">
                      <a16:colId xmlns:a16="http://schemas.microsoft.com/office/drawing/2014/main" val="4001035038"/>
                    </a:ext>
                  </a:extLst>
                </a:gridCol>
                <a:gridCol w="673677">
                  <a:extLst>
                    <a:ext uri="{9D8B030D-6E8A-4147-A177-3AD203B41FA5}">
                      <a16:colId xmlns:a16="http://schemas.microsoft.com/office/drawing/2014/main" val="2268993483"/>
                    </a:ext>
                  </a:extLst>
                </a:gridCol>
                <a:gridCol w="684851">
                  <a:extLst>
                    <a:ext uri="{9D8B030D-6E8A-4147-A177-3AD203B41FA5}">
                      <a16:colId xmlns:a16="http://schemas.microsoft.com/office/drawing/2014/main" val="1461747207"/>
                    </a:ext>
                  </a:extLst>
                </a:gridCol>
                <a:gridCol w="574700">
                  <a:extLst>
                    <a:ext uri="{9D8B030D-6E8A-4147-A177-3AD203B41FA5}">
                      <a16:colId xmlns:a16="http://schemas.microsoft.com/office/drawing/2014/main" val="3258465714"/>
                    </a:ext>
                  </a:extLst>
                </a:gridCol>
                <a:gridCol w="780634">
                  <a:extLst>
                    <a:ext uri="{9D8B030D-6E8A-4147-A177-3AD203B41FA5}">
                      <a16:colId xmlns:a16="http://schemas.microsoft.com/office/drawing/2014/main" val="2977577609"/>
                    </a:ext>
                  </a:extLst>
                </a:gridCol>
                <a:gridCol w="673677">
                  <a:extLst>
                    <a:ext uri="{9D8B030D-6E8A-4147-A177-3AD203B41FA5}">
                      <a16:colId xmlns:a16="http://schemas.microsoft.com/office/drawing/2014/main" val="2445361573"/>
                    </a:ext>
                  </a:extLst>
                </a:gridCol>
                <a:gridCol w="684851">
                  <a:extLst>
                    <a:ext uri="{9D8B030D-6E8A-4147-A177-3AD203B41FA5}">
                      <a16:colId xmlns:a16="http://schemas.microsoft.com/office/drawing/2014/main" val="3794793113"/>
                    </a:ext>
                  </a:extLst>
                </a:gridCol>
                <a:gridCol w="574700">
                  <a:extLst>
                    <a:ext uri="{9D8B030D-6E8A-4147-A177-3AD203B41FA5}">
                      <a16:colId xmlns:a16="http://schemas.microsoft.com/office/drawing/2014/main" val="2683209133"/>
                    </a:ext>
                  </a:extLst>
                </a:gridCol>
                <a:gridCol w="684851">
                  <a:extLst>
                    <a:ext uri="{9D8B030D-6E8A-4147-A177-3AD203B41FA5}">
                      <a16:colId xmlns:a16="http://schemas.microsoft.com/office/drawing/2014/main" val="861448803"/>
                    </a:ext>
                  </a:extLst>
                </a:gridCol>
                <a:gridCol w="569911">
                  <a:extLst>
                    <a:ext uri="{9D8B030D-6E8A-4147-A177-3AD203B41FA5}">
                      <a16:colId xmlns:a16="http://schemas.microsoft.com/office/drawing/2014/main" val="2431134364"/>
                    </a:ext>
                  </a:extLst>
                </a:gridCol>
              </a:tblGrid>
              <a:tr h="4575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Focal Charity</a:t>
                      </a:r>
                    </a:p>
                  </a:txBody>
                  <a:tcPr marL="66777" marR="66777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Flow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77" marR="66777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Return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77" marR="66777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Style–adj. Return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77" marR="66777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Alpha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77" marR="66777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Sharpe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77" marR="66777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4792436"/>
                  </a:ext>
                </a:extLst>
              </a:tr>
              <a:tr h="4575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Before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After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Before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After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Before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After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Before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After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Before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After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77" marR="66777" marT="0" marB="0" anchor="b"/>
                </a:tc>
                <a:extLst>
                  <a:ext uri="{0D108BD9-81ED-4DB2-BD59-A6C34878D82A}">
                    <a16:rowId xmlns:a16="http://schemas.microsoft.com/office/drawing/2014/main" val="2823832807"/>
                  </a:ext>
                </a:extLst>
              </a:tr>
              <a:tr h="4575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Donating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–0.07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–0.27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0.34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0.57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0.82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085919244"/>
                  </a:ext>
                </a:extLst>
              </a:tr>
              <a:tr h="4575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Non–donating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–0.85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0.78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–0.08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–0.21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0.49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0.59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0.79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02926406"/>
                  </a:ext>
                </a:extLst>
              </a:tr>
              <a:tr h="4575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DID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0.89***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0.04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–0.07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–0.05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3736920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31446" y="3248918"/>
            <a:ext cx="8155354" cy="6372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7B5D61E7-4A17-42A3-97E0-CC4B52657DA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28649" y="4343400"/>
          <a:ext cx="7981949" cy="23480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4431">
                  <a:extLst>
                    <a:ext uri="{9D8B030D-6E8A-4147-A177-3AD203B41FA5}">
                      <a16:colId xmlns:a16="http://schemas.microsoft.com/office/drawing/2014/main" val="760600818"/>
                    </a:ext>
                  </a:extLst>
                </a:gridCol>
                <a:gridCol w="855666">
                  <a:extLst>
                    <a:ext uri="{9D8B030D-6E8A-4147-A177-3AD203B41FA5}">
                      <a16:colId xmlns:a16="http://schemas.microsoft.com/office/drawing/2014/main" val="4001035038"/>
                    </a:ext>
                  </a:extLst>
                </a:gridCol>
                <a:gridCol w="673677">
                  <a:extLst>
                    <a:ext uri="{9D8B030D-6E8A-4147-A177-3AD203B41FA5}">
                      <a16:colId xmlns:a16="http://schemas.microsoft.com/office/drawing/2014/main" val="2268993483"/>
                    </a:ext>
                  </a:extLst>
                </a:gridCol>
                <a:gridCol w="684851">
                  <a:extLst>
                    <a:ext uri="{9D8B030D-6E8A-4147-A177-3AD203B41FA5}">
                      <a16:colId xmlns:a16="http://schemas.microsoft.com/office/drawing/2014/main" val="1461747207"/>
                    </a:ext>
                  </a:extLst>
                </a:gridCol>
                <a:gridCol w="574700">
                  <a:extLst>
                    <a:ext uri="{9D8B030D-6E8A-4147-A177-3AD203B41FA5}">
                      <a16:colId xmlns:a16="http://schemas.microsoft.com/office/drawing/2014/main" val="3258465714"/>
                    </a:ext>
                  </a:extLst>
                </a:gridCol>
                <a:gridCol w="780634">
                  <a:extLst>
                    <a:ext uri="{9D8B030D-6E8A-4147-A177-3AD203B41FA5}">
                      <a16:colId xmlns:a16="http://schemas.microsoft.com/office/drawing/2014/main" val="2977577609"/>
                    </a:ext>
                  </a:extLst>
                </a:gridCol>
                <a:gridCol w="673677">
                  <a:extLst>
                    <a:ext uri="{9D8B030D-6E8A-4147-A177-3AD203B41FA5}">
                      <a16:colId xmlns:a16="http://schemas.microsoft.com/office/drawing/2014/main" val="2445361573"/>
                    </a:ext>
                  </a:extLst>
                </a:gridCol>
                <a:gridCol w="684851">
                  <a:extLst>
                    <a:ext uri="{9D8B030D-6E8A-4147-A177-3AD203B41FA5}">
                      <a16:colId xmlns:a16="http://schemas.microsoft.com/office/drawing/2014/main" val="3794793113"/>
                    </a:ext>
                  </a:extLst>
                </a:gridCol>
                <a:gridCol w="574700">
                  <a:extLst>
                    <a:ext uri="{9D8B030D-6E8A-4147-A177-3AD203B41FA5}">
                      <a16:colId xmlns:a16="http://schemas.microsoft.com/office/drawing/2014/main" val="2683209133"/>
                    </a:ext>
                  </a:extLst>
                </a:gridCol>
                <a:gridCol w="684851">
                  <a:extLst>
                    <a:ext uri="{9D8B030D-6E8A-4147-A177-3AD203B41FA5}">
                      <a16:colId xmlns:a16="http://schemas.microsoft.com/office/drawing/2014/main" val="861448803"/>
                    </a:ext>
                  </a:extLst>
                </a:gridCol>
                <a:gridCol w="569911">
                  <a:extLst>
                    <a:ext uri="{9D8B030D-6E8A-4147-A177-3AD203B41FA5}">
                      <a16:colId xmlns:a16="http://schemas.microsoft.com/office/drawing/2014/main" val="2431134364"/>
                    </a:ext>
                  </a:extLst>
                </a:gridCol>
              </a:tblGrid>
              <a:tr h="4575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Non-focal Charity</a:t>
                      </a:r>
                    </a:p>
                  </a:txBody>
                  <a:tcPr marL="66777" marR="66777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Flow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77" marR="66777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Return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77" marR="66777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Style–adj. Return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77" marR="66777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Alpha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77" marR="66777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Sharpe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77" marR="66777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4792436"/>
                  </a:ext>
                </a:extLst>
              </a:tr>
              <a:tr h="4575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Before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After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Before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After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Before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After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Before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After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Before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After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77" marR="66777" marT="0" marB="0" anchor="b"/>
                </a:tc>
                <a:extLst>
                  <a:ext uri="{0D108BD9-81ED-4DB2-BD59-A6C34878D82A}">
                    <a16:rowId xmlns:a16="http://schemas.microsoft.com/office/drawing/2014/main" val="2823832807"/>
                  </a:ext>
                </a:extLst>
              </a:tr>
              <a:tr h="4575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Donating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0.77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–0.25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0.68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–0.08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–0.17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0.38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0.29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085919244"/>
                  </a:ext>
                </a:extLst>
              </a:tr>
              <a:tr h="4575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Non–donating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0.97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0.09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0.65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–0.03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0.44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0.33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02926406"/>
                  </a:ext>
                </a:extLst>
              </a:tr>
              <a:tr h="4575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DID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–0.14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–0.14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–0.14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–0.04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–0.04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37369203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531446" y="6096000"/>
            <a:ext cx="8155354" cy="6372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3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4627" y="2179752"/>
            <a:ext cx="5409234" cy="428932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61950" y="2384943"/>
            <a:ext cx="8153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Are these donations purely altruistic? </a:t>
            </a:r>
          </a:p>
          <a:p>
            <a:pPr algn="ctr"/>
            <a:r>
              <a:rPr lang="en-US" sz="3600" b="1" dirty="0"/>
              <a:t>Or do they, in some way, further HF manager’s interests?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1000" y="3464511"/>
            <a:ext cx="8153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 </a:t>
            </a:r>
          </a:p>
          <a:p>
            <a:pPr algn="ctr"/>
            <a:r>
              <a:rPr lang="en-US" sz="3600" b="1" dirty="0"/>
              <a:t>I.E. Are hedge fund managers’ charitable donations strategic?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72" y="1724980"/>
            <a:ext cx="6855052" cy="318135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272672" y="1447800"/>
            <a:ext cx="8331955" cy="4426209"/>
            <a:chOff x="354845" y="1499662"/>
            <a:chExt cx="8331955" cy="442620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62075" y="2192071"/>
              <a:ext cx="7324725" cy="37338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4845" y="1499662"/>
              <a:ext cx="4912416" cy="3179176"/>
            </a:xfrm>
            <a:prstGeom prst="rect">
              <a:avLst/>
            </a:prstGeom>
          </p:spPr>
        </p:pic>
      </p:grpSp>
      <p:sp>
        <p:nvSpPr>
          <p:cNvPr id="16" name="Rectangle 15"/>
          <p:cNvSpPr/>
          <p:nvPr/>
        </p:nvSpPr>
        <p:spPr>
          <a:xfrm>
            <a:off x="381000" y="4509559"/>
            <a:ext cx="8153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 </a:t>
            </a:r>
          </a:p>
          <a:p>
            <a:pPr algn="ctr"/>
            <a:r>
              <a:rPr lang="en-US" sz="3600" b="1" dirty="0"/>
              <a:t>“</a:t>
            </a:r>
            <a:r>
              <a:rPr lang="en-US" dirty="0"/>
              <a:t>"</a:t>
            </a:r>
            <a:r>
              <a:rPr lang="en-US" b="1" dirty="0"/>
              <a:t>I'm worried that I am seeing more and more that suggests that some hedge-fund and private equity managers view charitable donations as a chance to do well for themselves, and forget it is about doing good for others.“</a:t>
            </a:r>
            <a:br>
              <a:rPr lang="en-US" b="1" dirty="0"/>
            </a:br>
            <a:r>
              <a:rPr lang="en-US" b="1" dirty="0"/>
              <a:t>- S</a:t>
            </a:r>
            <a:r>
              <a:rPr lang="en-US" dirty="0"/>
              <a:t>enator Charles Grassley (R-IA) ”, 2007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4058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382000" cy="1295400"/>
          </a:xfrm>
        </p:spPr>
        <p:txBody>
          <a:bodyPr>
            <a:noAutofit/>
          </a:bodyPr>
          <a:lstStyle/>
          <a:p>
            <a:r>
              <a:rPr lang="en-US" sz="2400" dirty="0"/>
              <a:t>What about the channel? We look at Charities which have received donations by HF managers earmarked for events 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0ABFBC9-8400-472F-9E69-4578C3D76F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6250216"/>
              </p:ext>
            </p:extLst>
          </p:nvPr>
        </p:nvGraphicFramePr>
        <p:xfrm>
          <a:off x="381000" y="1595562"/>
          <a:ext cx="4852988" cy="29994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28455">
                  <a:extLst>
                    <a:ext uri="{9D8B030D-6E8A-4147-A177-3AD203B41FA5}">
                      <a16:colId xmlns:a16="http://schemas.microsoft.com/office/drawing/2014/main" val="3996658556"/>
                    </a:ext>
                  </a:extLst>
                </a:gridCol>
                <a:gridCol w="786333">
                  <a:extLst>
                    <a:ext uri="{9D8B030D-6E8A-4147-A177-3AD203B41FA5}">
                      <a16:colId xmlns:a16="http://schemas.microsoft.com/office/drawing/2014/main" val="285796498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739576929"/>
                    </a:ext>
                  </a:extLst>
                </a:gridCol>
              </a:tblGrid>
              <a:tr h="4999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7" marR="5668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7" marR="5668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Non-Event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7" marR="56687" marT="0" marB="0" anchor="b"/>
                </a:tc>
                <a:extLst>
                  <a:ext uri="{0D108BD9-81ED-4DB2-BD59-A6C34878D82A}">
                    <a16:rowId xmlns:a16="http://schemas.microsoft.com/office/drawing/2014/main" val="3571968825"/>
                  </a:ext>
                </a:extLst>
              </a:tr>
              <a:tr h="3124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Performance </a:t>
                      </a:r>
                      <a:r>
                        <a:rPr lang="en-US" sz="1400" baseline="-25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t-1, t-12</a:t>
                      </a: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_Quartile1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7" marR="5668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4.78***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7" marR="5668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‒0.00</a:t>
                      </a:r>
                      <a:endParaRPr lang="en-US" sz="13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7" marR="56687" marT="0" marB="0" anchor="b"/>
                </a:tc>
                <a:extLst>
                  <a:ext uri="{0D108BD9-81ED-4DB2-BD59-A6C34878D82A}">
                    <a16:rowId xmlns:a16="http://schemas.microsoft.com/office/drawing/2014/main" val="215537747"/>
                  </a:ext>
                </a:extLst>
              </a:tr>
              <a:tr h="312439"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87" marR="5668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(2.70)</a:t>
                      </a:r>
                      <a:endParaRPr lang="en-US" sz="13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7" marR="56687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(‒0.01)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7" marR="56687" marT="0" marB="0" anchor="b"/>
                </a:tc>
                <a:extLst>
                  <a:ext uri="{0D108BD9-81ED-4DB2-BD59-A6C34878D82A}">
                    <a16:rowId xmlns:a16="http://schemas.microsoft.com/office/drawing/2014/main" val="268885441"/>
                  </a:ext>
                </a:extLst>
              </a:tr>
              <a:tr h="3124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Flow </a:t>
                      </a:r>
                      <a:r>
                        <a:rPr lang="en-US" sz="1400" baseline="-25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t-1, t-12</a:t>
                      </a: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_Quartile1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7" marR="5668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4.95***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7" marR="56687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‒0.09</a:t>
                      </a:r>
                      <a:endParaRPr lang="en-US" sz="13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7" marR="56687" marT="0" marB="0" anchor="b"/>
                </a:tc>
                <a:extLst>
                  <a:ext uri="{0D108BD9-81ED-4DB2-BD59-A6C34878D82A}">
                    <a16:rowId xmlns:a16="http://schemas.microsoft.com/office/drawing/2014/main" val="346414662"/>
                  </a:ext>
                </a:extLst>
              </a:tr>
              <a:tr h="312439"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87" marR="5668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(2.80)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7" marR="5668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(‒0.50)</a:t>
                      </a:r>
                      <a:endParaRPr lang="en-US" sz="13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7" marR="56687" marT="0" marB="0" anchor="b"/>
                </a:tc>
                <a:extLst>
                  <a:ext uri="{0D108BD9-81ED-4DB2-BD59-A6C34878D82A}">
                    <a16:rowId xmlns:a16="http://schemas.microsoft.com/office/drawing/2014/main" val="220062774"/>
                  </a:ext>
                </a:extLst>
              </a:tr>
              <a:tr h="3124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 Characteristics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7" marR="5668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7" marR="5668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7" marR="56687" marT="0" marB="0" anchor="b"/>
                </a:tc>
                <a:extLst>
                  <a:ext uri="{0D108BD9-81ED-4DB2-BD59-A6C34878D82A}">
                    <a16:rowId xmlns:a16="http://schemas.microsoft.com/office/drawing/2014/main" val="467028680"/>
                  </a:ext>
                </a:extLst>
              </a:tr>
              <a:tr h="3124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Cluster at Fund and Month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7" marR="5668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7" marR="5668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7" marR="56687" marT="0" marB="0" anchor="b"/>
                </a:tc>
                <a:extLst>
                  <a:ext uri="{0D108BD9-81ED-4DB2-BD59-A6C34878D82A}">
                    <a16:rowId xmlns:a16="http://schemas.microsoft.com/office/drawing/2014/main" val="396431972"/>
                  </a:ext>
                </a:extLst>
              </a:tr>
              <a:tr h="3124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R-squared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7" marR="5668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0.41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7" marR="5668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7" marR="56687" marT="0" marB="0" anchor="ctr"/>
                </a:tc>
                <a:extLst>
                  <a:ext uri="{0D108BD9-81ED-4DB2-BD59-A6C34878D82A}">
                    <a16:rowId xmlns:a16="http://schemas.microsoft.com/office/drawing/2014/main" val="694151522"/>
                  </a:ext>
                </a:extLst>
              </a:tr>
              <a:tr h="3124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7" marR="5668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78349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7" marR="5668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78864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7" marR="56687" marT="0" marB="0" anchor="b"/>
                </a:tc>
                <a:extLst>
                  <a:ext uri="{0D108BD9-81ED-4DB2-BD59-A6C34878D82A}">
                    <a16:rowId xmlns:a16="http://schemas.microsoft.com/office/drawing/2014/main" val="98101897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14008E3-E3A0-4C28-A21E-2FDC28DB7F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416025"/>
              </p:ext>
            </p:extLst>
          </p:nvPr>
        </p:nvGraphicFramePr>
        <p:xfrm>
          <a:off x="4267200" y="2514600"/>
          <a:ext cx="4724400" cy="4267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28498">
                  <a:extLst>
                    <a:ext uri="{9D8B030D-6E8A-4147-A177-3AD203B41FA5}">
                      <a16:colId xmlns:a16="http://schemas.microsoft.com/office/drawing/2014/main" val="1374858749"/>
                    </a:ext>
                  </a:extLst>
                </a:gridCol>
                <a:gridCol w="1595902">
                  <a:extLst>
                    <a:ext uri="{9D8B030D-6E8A-4147-A177-3AD203B41FA5}">
                      <a16:colId xmlns:a16="http://schemas.microsoft.com/office/drawing/2014/main" val="2812980968"/>
                    </a:ext>
                  </a:extLst>
                </a:gridCol>
              </a:tblGrid>
              <a:tr h="2019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Flow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6907051"/>
                  </a:ext>
                </a:extLst>
              </a:tr>
              <a:tr h="2019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Donate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841392540"/>
                  </a:ext>
                </a:extLst>
              </a:tr>
              <a:tr h="201930"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(0.07)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26148559"/>
                  </a:ext>
                </a:extLst>
              </a:tr>
              <a:tr h="2019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After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‒1.54***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205904622"/>
                  </a:ext>
                </a:extLst>
              </a:tr>
              <a:tr h="201930"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(‒5.23)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09089809"/>
                  </a:ext>
                </a:extLst>
              </a:tr>
              <a:tr h="2019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Donate×After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0.76**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157746830"/>
                  </a:ext>
                </a:extLst>
              </a:tr>
              <a:tr h="2019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(2.11)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05012700"/>
                  </a:ext>
                </a:extLst>
              </a:tr>
              <a:tr h="2019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Event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0.41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765734320"/>
                  </a:ext>
                </a:extLst>
              </a:tr>
              <a:tr h="2019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(1.52)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19141186"/>
                  </a:ext>
                </a:extLst>
              </a:tr>
              <a:tr h="2019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Event×Donate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6281914"/>
                  </a:ext>
                </a:extLst>
              </a:tr>
              <a:tr h="2019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(0.28)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91286150"/>
                  </a:ext>
                </a:extLst>
              </a:tr>
              <a:tr h="2019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Event×After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0.21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221093663"/>
                  </a:ext>
                </a:extLst>
              </a:tr>
              <a:tr h="2019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(0.72)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294396239"/>
                  </a:ext>
                </a:extLst>
              </a:tr>
              <a:tr h="2019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Event×Donate×After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0.64*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91097504"/>
                  </a:ext>
                </a:extLst>
              </a:tr>
              <a:tr h="201930"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(1.76)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847592678"/>
                  </a:ext>
                </a:extLst>
              </a:tr>
              <a:tr h="2019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Fund Characteristics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Yes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58347699"/>
                  </a:ext>
                </a:extLst>
              </a:tr>
              <a:tr h="2019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Cluster at Fund and Year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Yes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942509399"/>
                  </a:ext>
                </a:extLst>
              </a:tr>
              <a:tr h="2019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2579976"/>
                  </a:ext>
                </a:extLst>
              </a:tr>
              <a:tr h="2019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R-squared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0.039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59098095"/>
                  </a:ext>
                </a:extLst>
              </a:tr>
              <a:tr h="2019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4138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9121136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44B408A-7F72-43C7-A0BD-BE8D2CF8E02E}"/>
              </a:ext>
            </a:extLst>
          </p:cNvPr>
          <p:cNvSpPr txBox="1"/>
          <p:nvPr/>
        </p:nvSpPr>
        <p:spPr>
          <a:xfrm>
            <a:off x="838200" y="48768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Determinants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516161-44A6-4174-85DE-3F9C3C18B5B7}"/>
              </a:ext>
            </a:extLst>
          </p:cNvPr>
          <p:cNvSpPr txBox="1"/>
          <p:nvPr/>
        </p:nvSpPr>
        <p:spPr>
          <a:xfrm>
            <a:off x="5780598" y="19050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Effects</a:t>
            </a:r>
          </a:p>
        </p:txBody>
      </p:sp>
    </p:spTree>
    <p:extLst>
      <p:ext uri="{BB962C8B-B14F-4D97-AF65-F5344CB8AC3E}">
        <p14:creationId xmlns:p14="http://schemas.microsoft.com/office/powerpoint/2010/main" val="199975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1295400"/>
          </a:xfrm>
        </p:spPr>
        <p:txBody>
          <a:bodyPr>
            <a:noAutofit/>
          </a:bodyPr>
          <a:lstStyle/>
          <a:p>
            <a:r>
              <a:rPr lang="en-US" sz="2400" dirty="0"/>
              <a:t>Mortality Risk – do donating funds experience less mortality than their matched non-donating peers?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8498909"/>
              </p:ext>
            </p:extLst>
          </p:nvPr>
        </p:nvGraphicFramePr>
        <p:xfrm>
          <a:off x="1600200" y="1295400"/>
          <a:ext cx="5218075" cy="5058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7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39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ea typeface="宋体"/>
                        <a:cs typeface="Arial" panose="020B0604020202020204" pitchFamily="34" charset="0"/>
                      </a:endParaRPr>
                    </a:p>
                  </a:txBody>
                  <a:tcPr marL="60960" marR="60960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宋体"/>
                        <a:cs typeface="Arial" panose="020B0604020202020204" pitchFamily="34" charset="0"/>
                      </a:endParaRPr>
                    </a:p>
                  </a:txBody>
                  <a:tcPr marL="60960" marR="60960" marT="0" marB="0" anchor="b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0960" marR="6096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宋体"/>
                        <a:cs typeface="Arial" panose="020B0604020202020204" pitchFamily="34" charset="0"/>
                      </a:endParaRPr>
                    </a:p>
                  </a:txBody>
                  <a:tcPr marL="60960" marR="609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Logit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宋体"/>
                        <a:cs typeface="Arial" panose="020B0604020202020204" pitchFamily="34" charset="0"/>
                      </a:endParaRPr>
                    </a:p>
                  </a:txBody>
                  <a:tcPr marL="60960" marR="609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Cox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宋体"/>
                        <a:cs typeface="Arial" panose="020B0604020202020204" pitchFamily="34" charset="0"/>
                      </a:endParaRPr>
                    </a:p>
                  </a:txBody>
                  <a:tcPr marL="60960" marR="6096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5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Donate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‒0.555**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0.729*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530"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(‒3.81)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(‒1.87)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5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Management Fee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‒0.035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1.128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5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(‒0.54)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(‒0.85)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53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Incentive Fee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0.023*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0.997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853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(‒2.12)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(‒0.18)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853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High Water Mark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‒0.053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0.86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3785048"/>
                  </a:ext>
                </a:extLst>
              </a:tr>
              <a:tr h="28853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(‒0.31)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(‒0.59)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70950186"/>
                  </a:ext>
                </a:extLst>
              </a:tr>
              <a:tr h="28853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Lock Up Period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‒0.013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1.012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41822638"/>
                  </a:ext>
                </a:extLst>
              </a:tr>
              <a:tr h="28853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(‒1.55)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(‒0.98)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14364630"/>
                  </a:ext>
                </a:extLst>
              </a:tr>
              <a:tr h="2885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Closed to Investment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0.060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0.624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62918064"/>
                  </a:ext>
                </a:extLst>
              </a:tr>
              <a:tr h="2885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(‒0.24)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(‒1.15)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23643503"/>
                  </a:ext>
                </a:extLst>
              </a:tr>
              <a:tr h="2885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 fund controls, errors clustered at fund and month</a:t>
                      </a:r>
                      <a:r>
                        <a:rPr lang="en-US" sz="14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level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宋体"/>
                        <a:cs typeface="Arial" panose="020B0604020202020204" pitchFamily="34" charset="0"/>
                      </a:endParaRPr>
                    </a:p>
                  </a:txBody>
                  <a:tcPr marL="60960" marR="6096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Yes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Yes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85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R-squared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0.134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0.205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96891995"/>
                  </a:ext>
                </a:extLst>
              </a:tr>
              <a:tr h="2885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23863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23863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501023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21379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Economics of donations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839200" cy="358140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Is this a good deal? </a:t>
            </a:r>
          </a:p>
          <a:p>
            <a:pPr lvl="1"/>
            <a:r>
              <a:rPr lang="en-US" sz="2400" dirty="0"/>
              <a:t> The median larger donation is $17,500 and nets the median fund with $34MM in AUM a median annual reduction in outflows of 9%. This in turn increases management fees by 9% × $34MM × 1.5% (the median management fee) = $45,900</a:t>
            </a:r>
          </a:p>
          <a:p>
            <a:pPr lvl="1"/>
            <a:r>
              <a:rPr lang="en-US" sz="2400" dirty="0"/>
              <a:t>It appears that these donations are a very good deal, and that is without even factoring in incentive fees and both management and incentives fees from subsequent years and longer fund life.</a:t>
            </a:r>
          </a:p>
          <a:p>
            <a:r>
              <a:rPr lang="en-US" sz="2400" dirty="0"/>
              <a:t>Too bad the deal is not scalable and only works for smaller funds … also, token gifts do not appear to work as well</a:t>
            </a:r>
          </a:p>
          <a:p>
            <a:endParaRPr lang="en-US" sz="2400" dirty="0"/>
          </a:p>
          <a:p>
            <a:endParaRPr lang="en-US" sz="24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5775B5F-940B-482D-BD05-ADD94EEA55A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90600" y="4953000"/>
          <a:ext cx="7239000" cy="169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3000">
                  <a:extLst>
                    <a:ext uri="{9D8B030D-6E8A-4147-A177-3AD203B41FA5}">
                      <a16:colId xmlns:a16="http://schemas.microsoft.com/office/drawing/2014/main" val="3259394874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629705284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1531093568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Large Fund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Small Fund Size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189914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sz="1600" dirty="0"/>
                        <a:t>Large donations (above median|&gt;$7,500)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1.57**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729407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Small donations (below median|&lt;$7,500)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77894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349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839200" cy="5410200"/>
          </a:xfrm>
        </p:spPr>
        <p:txBody>
          <a:bodyPr>
            <a:normAutofit/>
          </a:bodyPr>
          <a:lstStyle/>
          <a:p>
            <a:r>
              <a:rPr lang="en-US" dirty="0"/>
              <a:t>Evidence consistent with strategic intent behind some charitable donations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Donations are used to create goodwill among investors to attract flows – a way to gain trust and mitigate operational risk concerns</a:t>
            </a:r>
          </a:p>
          <a:p>
            <a:pPr lvl="1"/>
            <a:r>
              <a:rPr lang="en-US" dirty="0"/>
              <a:t>Fund managers donate in tough circumstances and when flows mean more to them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/>
              <a:t>One-off donations, and donations to charities popular among the HF community, and charities that hold events catering </a:t>
            </a:r>
            <a:r>
              <a:rPr lang="en-US"/>
              <a:t>to the HF </a:t>
            </a:r>
            <a:r>
              <a:rPr lang="en-US" dirty="0"/>
              <a:t>community appear to be particularly strategic, as expected</a:t>
            </a:r>
          </a:p>
          <a:p>
            <a:pPr lvl="1"/>
            <a:endParaRPr lang="en-US" dirty="0"/>
          </a:p>
          <a:p>
            <a:r>
              <a:rPr lang="en-US" dirty="0"/>
              <a:t>Investors should be cognizant of this</a:t>
            </a:r>
          </a:p>
          <a:p>
            <a:endParaRPr lang="en-US" dirty="0"/>
          </a:p>
          <a:p>
            <a:r>
              <a:rPr lang="en-US" dirty="0"/>
              <a:t>Charities should be cognizant of this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3204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Literature review - CSR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503800" cy="5257800"/>
          </a:xfrm>
        </p:spPr>
        <p:txBody>
          <a:bodyPr>
            <a:normAutofit/>
          </a:bodyPr>
          <a:lstStyle/>
          <a:p>
            <a:r>
              <a:rPr lang="en-US" dirty="0"/>
              <a:t>Opposing views on the impact of CSR on the firm value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Value-enhancing view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Positive impact due to the enhancement of reputation with different stakeholders and regulatory agencies (Navarro, 1988; Brown, </a:t>
            </a:r>
            <a:r>
              <a:rPr lang="en-US" dirty="0" err="1">
                <a:solidFill>
                  <a:schemeClr val="tx1"/>
                </a:solidFill>
              </a:rPr>
              <a:t>Helland</a:t>
            </a:r>
            <a:r>
              <a:rPr lang="en-US" dirty="0">
                <a:solidFill>
                  <a:schemeClr val="tx1"/>
                </a:solidFill>
              </a:rPr>
              <a:t>, and Smith, 2006)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Value-destroying view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Negative impact as managers benefit themselves at the expense of the shareholders (</a:t>
            </a:r>
            <a:r>
              <a:rPr lang="en-US" dirty="0" err="1">
                <a:solidFill>
                  <a:schemeClr val="tx1"/>
                </a:solidFill>
              </a:rPr>
              <a:t>Masulis</a:t>
            </a:r>
            <a:r>
              <a:rPr lang="en-US" dirty="0">
                <a:solidFill>
                  <a:schemeClr val="tx1"/>
                </a:solidFill>
              </a:rPr>
              <a:t> and Reza, 2014)</a:t>
            </a:r>
          </a:p>
          <a:p>
            <a:pPr lvl="2"/>
            <a:endParaRPr lang="en-US" dirty="0"/>
          </a:p>
          <a:p>
            <a:r>
              <a:rPr lang="en-US" dirty="0"/>
              <a:t>HF managers donate their own money so</a:t>
            </a:r>
          </a:p>
          <a:p>
            <a:pPr lvl="1"/>
            <a:r>
              <a:rPr lang="en-US" dirty="0"/>
              <a:t>Fewer agency problems</a:t>
            </a:r>
          </a:p>
          <a:p>
            <a:pPr lvl="1"/>
            <a:r>
              <a:rPr lang="en-US" dirty="0"/>
              <a:t>But higher fees accrue directly to managers, so potential to donate for business interests more acute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9553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Literature review - Donations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503800" cy="5257800"/>
          </a:xfrm>
        </p:spPr>
        <p:txBody>
          <a:bodyPr>
            <a:normAutofit/>
          </a:bodyPr>
          <a:lstStyle/>
          <a:p>
            <a:r>
              <a:rPr lang="en-US" dirty="0"/>
              <a:t>Large literature on why people donate to charity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Matching gifts increase the chances of donation (</a:t>
            </a:r>
            <a:r>
              <a:rPr lang="en-US" dirty="0" err="1">
                <a:solidFill>
                  <a:schemeClr val="tx1"/>
                </a:solidFill>
              </a:rPr>
              <a:t>Karlan</a:t>
            </a:r>
            <a:r>
              <a:rPr lang="en-US" dirty="0">
                <a:solidFill>
                  <a:schemeClr val="tx1"/>
                </a:solidFill>
              </a:rPr>
              <a:t> and List, 2007)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Social pressure (</a:t>
            </a:r>
            <a:r>
              <a:rPr lang="en-US" dirty="0" err="1">
                <a:solidFill>
                  <a:schemeClr val="tx1"/>
                </a:solidFill>
              </a:rPr>
              <a:t>Dellavigna</a:t>
            </a:r>
            <a:r>
              <a:rPr lang="en-US" dirty="0">
                <a:solidFill>
                  <a:schemeClr val="tx1"/>
                </a:solidFill>
              </a:rPr>
              <a:t>, List, and </a:t>
            </a:r>
            <a:r>
              <a:rPr lang="en-US" dirty="0" err="1">
                <a:solidFill>
                  <a:schemeClr val="tx1"/>
                </a:solidFill>
              </a:rPr>
              <a:t>Malmendier</a:t>
            </a:r>
            <a:r>
              <a:rPr lang="en-US" dirty="0">
                <a:solidFill>
                  <a:schemeClr val="tx1"/>
                </a:solidFill>
              </a:rPr>
              <a:t>, 2012)</a:t>
            </a:r>
          </a:p>
          <a:p>
            <a:pPr lvl="2"/>
            <a:endParaRPr lang="en-US" dirty="0"/>
          </a:p>
          <a:p>
            <a:r>
              <a:rPr lang="en-US" dirty="0"/>
              <a:t>Little work on the effects of donations on the donors</a:t>
            </a:r>
          </a:p>
          <a:p>
            <a:r>
              <a:rPr lang="en-US" dirty="0"/>
              <a:t>We contribute by showing how donors may benefit their business interests through donations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6829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424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Effects analysis, matched sample regression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139691"/>
              </p:ext>
            </p:extLst>
          </p:nvPr>
        </p:nvGraphicFramePr>
        <p:xfrm>
          <a:off x="304796" y="1635682"/>
          <a:ext cx="7855200" cy="4721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273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6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36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79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56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38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6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宋体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Flow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Return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Style–adj. Return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Alpha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Sharpe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Donate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0.03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0.02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–0.02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0.04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0.01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200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(0.12)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(0.21)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(–0.18)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(0.69)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(0.36)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After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–1.51***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–0.06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0.05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–0.01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–0.09*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135396606"/>
                  </a:ext>
                </a:extLst>
              </a:tr>
              <a:tr h="371200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(–5.11)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(–0.50)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(0.44)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(–0.11)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(–1.69)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622078991"/>
                  </a:ext>
                </a:extLst>
              </a:tr>
              <a:tr h="371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Donate×After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0.75**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–0.09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–0.14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–0.10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–0.06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75505181"/>
                  </a:ext>
                </a:extLst>
              </a:tr>
              <a:tr h="371200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(2.07)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(–0.79)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(–1.23)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(–1.40)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(–0.97)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91189141"/>
                  </a:ext>
                </a:extLst>
              </a:tr>
              <a:tr h="426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Controls &amp; </a:t>
                      </a: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Ints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宋体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宋体"/>
                          <a:cs typeface="Arial" panose="020B0604020202020204" pitchFamily="34" charset="0"/>
                        </a:rPr>
                        <a:t>Clustering </a:t>
                      </a:r>
                    </a:p>
                  </a:txBody>
                  <a:tcPr marL="68580" marR="68580" marT="0" marB="0" anchor="b"/>
                </a:tc>
                <a:tc gridSpan="5"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Two-way (Fund and Time)</a:t>
                      </a: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45249850"/>
                  </a:ext>
                </a:extLst>
              </a:tr>
              <a:tr h="426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R-squared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宋体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0.038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0.004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0.008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0.011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0.040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宋体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4098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4792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4806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4262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1248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2209800" y="3988028"/>
            <a:ext cx="19050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9287A9-2382-424D-A5A5-C188BB6BC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223" y="1001019"/>
            <a:ext cx="1084957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C635765E-7A30-4CFF-A3E0-69071212F7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1467769"/>
              </p:ext>
            </p:extLst>
          </p:nvPr>
        </p:nvGraphicFramePr>
        <p:xfrm>
          <a:off x="304796" y="873271"/>
          <a:ext cx="8610604" cy="4679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r:id="rId3" imgW="4368800" imgH="241300" progId="Equation.DSMT4">
                  <p:embed/>
                </p:oleObj>
              </mc:Choice>
              <mc:Fallback>
                <p:oleObj r:id="rId3" imgW="4368800" imgH="2413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796" y="873271"/>
                        <a:ext cx="8610604" cy="4679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344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some possible strategic motivations?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503800" cy="525780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Donations could be used to increase net flows</a:t>
            </a:r>
          </a:p>
          <a:p>
            <a:pPr lvl="1"/>
            <a:r>
              <a:rPr lang="en-US" dirty="0"/>
              <a:t>Increase investors’ trust in the fund manager, give them reason to stick by manager through tough times (</a:t>
            </a:r>
            <a:r>
              <a:rPr lang="en-US" dirty="0" err="1"/>
              <a:t>Gennaioli</a:t>
            </a:r>
            <a:r>
              <a:rPr lang="en-US" dirty="0"/>
              <a:t>, Shleifer, and </a:t>
            </a:r>
            <a:r>
              <a:rPr lang="en-US" dirty="0" err="1"/>
              <a:t>Vishny</a:t>
            </a:r>
            <a:r>
              <a:rPr lang="en-US" dirty="0"/>
              <a:t>, 2015; </a:t>
            </a:r>
            <a:r>
              <a:rPr lang="en-US" dirty="0" err="1"/>
              <a:t>Guiso</a:t>
            </a:r>
            <a:r>
              <a:rPr lang="en-US" dirty="0"/>
              <a:t>, Sapienza, and </a:t>
            </a:r>
            <a:r>
              <a:rPr lang="en-US" dirty="0" err="1"/>
              <a:t>Zingales</a:t>
            </a:r>
            <a:r>
              <a:rPr lang="en-US" dirty="0"/>
              <a:t>, 2004)</a:t>
            </a:r>
          </a:p>
          <a:p>
            <a:pPr lvl="1"/>
            <a:r>
              <a:rPr lang="en-US" dirty="0"/>
              <a:t>Form of advertising (until 2012, HFs banned from advertising, even afterwards, very limited advertising)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Donations could be used to increase returns</a:t>
            </a:r>
          </a:p>
          <a:p>
            <a:pPr lvl="1"/>
            <a:r>
              <a:rPr lang="en-US" dirty="0"/>
              <a:t>Charitable events/board/etc. could be a networking platform to get ideas from other donors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922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test for this?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8229600" cy="5410200"/>
          </a:xfrm>
        </p:spPr>
        <p:txBody>
          <a:bodyPr>
            <a:normAutofit/>
          </a:bodyPr>
          <a:lstStyle/>
          <a:p>
            <a:r>
              <a:rPr lang="en-US" dirty="0"/>
              <a:t>Hard to directly observe intentions of fund managers who donate</a:t>
            </a:r>
          </a:p>
          <a:p>
            <a:endParaRPr lang="en-US" dirty="0"/>
          </a:p>
          <a:p>
            <a:r>
              <a:rPr lang="en-US" dirty="0"/>
              <a:t>Instead, we observe determinants and effects of donations</a:t>
            </a:r>
          </a:p>
          <a:p>
            <a:pPr lvl="1"/>
            <a:r>
              <a:rPr lang="en-US" dirty="0"/>
              <a:t>Are managers who need to increase flows/improve performance donate more likely to donate?</a:t>
            </a:r>
          </a:p>
          <a:p>
            <a:pPr lvl="1"/>
            <a:r>
              <a:rPr lang="en-US" dirty="0"/>
              <a:t>Do these donations work? I.e. do flows/performance improve? </a:t>
            </a:r>
          </a:p>
          <a:p>
            <a:pPr lvl="1"/>
            <a:r>
              <a:rPr lang="en-US" dirty="0"/>
              <a:t>Are the results stronger for certain types of donations, which are more likely to be strategic </a:t>
            </a:r>
            <a:r>
              <a:rPr lang="en-US" i="1" dirty="0"/>
              <a:t>a priori?</a:t>
            </a:r>
          </a:p>
          <a:p>
            <a:pPr lvl="1"/>
            <a:endParaRPr lang="en-US" i="1" dirty="0"/>
          </a:p>
          <a:p>
            <a:r>
              <a:rPr lang="en-US" dirty="0"/>
              <a:t>Using these indirectly observed links between donations and fund circumstances, we build a case for (at least certain) donations being strategic</a:t>
            </a:r>
          </a:p>
          <a:p>
            <a:pPr marL="0" indent="0">
              <a:buNone/>
            </a:pPr>
            <a:endParaRPr lang="en-US" dirty="0"/>
          </a:p>
          <a:p>
            <a:pPr marL="32004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73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Hedge fund performance and characteristics: Lipper TASS</a:t>
            </a:r>
          </a:p>
          <a:p>
            <a:r>
              <a:rPr lang="en-US" dirty="0"/>
              <a:t>Charitable donations: NOZA</a:t>
            </a:r>
          </a:p>
          <a:p>
            <a:r>
              <a:rPr lang="en-US" dirty="0"/>
              <a:t>Merge the data at the fund manager level using information on names and addresses</a:t>
            </a:r>
          </a:p>
          <a:p>
            <a:r>
              <a:rPr lang="en-US" dirty="0"/>
              <a:t>Final dataset is a panel covering 1,126 funds and 667 managers from Jan 1994 to June 2016 who have a total of 6,642 charitable donations during the period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431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Donation Data and Timeline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charities release annual reports with non-anonymous donors along with donation size band</a:t>
            </a:r>
          </a:p>
          <a:p>
            <a:r>
              <a:rPr lang="en-US" dirty="0"/>
              <a:t>NOZA collates this data and adds further information regarding donors from public records (</a:t>
            </a:r>
            <a:r>
              <a:rPr lang="en-US" dirty="0" err="1"/>
              <a:t>e.g</a:t>
            </a:r>
            <a:r>
              <a:rPr lang="en-US" dirty="0"/>
              <a:t> addresses)</a:t>
            </a:r>
          </a:p>
          <a:p>
            <a:pPr lvl="1"/>
            <a:r>
              <a:rPr lang="en-US" dirty="0"/>
              <a:t>NOZA is generally used by development offices for fundraising purposes</a:t>
            </a:r>
          </a:p>
          <a:p>
            <a:r>
              <a:rPr lang="en-US" dirty="0"/>
              <a:t>We name match NOZA data with TASS manager data, and use address  data to refine matches </a:t>
            </a:r>
          </a:p>
          <a:p>
            <a:r>
              <a:rPr lang="en-US" dirty="0"/>
              <a:t>Donation period spans 1 year annual report period (mostly calendar or </a:t>
            </a:r>
            <a:r>
              <a:rPr lang="en-US" dirty="0" err="1"/>
              <a:t>July</a:t>
            </a:r>
            <a:r>
              <a:rPr lang="en-US" dirty="0" err="1">
                <a:sym typeface="Wingdings" panose="05000000000000000000" pitchFamily="2" charset="2"/>
              </a:rPr>
              <a:t></a:t>
            </a:r>
            <a:r>
              <a:rPr lang="en-US" dirty="0" err="1"/>
              <a:t>June</a:t>
            </a:r>
            <a:r>
              <a:rPr lang="en-US" dirty="0"/>
              <a:t>); determinants before this, effects after, robustness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62000" y="5867400"/>
            <a:ext cx="7543800" cy="76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600200" y="57912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667000" y="57912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667000" y="57912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733800" y="57912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733800" y="57912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800600" y="57912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800600" y="57912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67400" y="57912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867400" y="57912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934200" y="57912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295400" y="5182969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Jan 2011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305050" y="5182969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Jan 2012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371849" y="5182969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Jan 2013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419600" y="5182969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Jan 2014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22546" y="5182969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Jan 2015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589345" y="5182969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Jan 2016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3733800" y="6019800"/>
            <a:ext cx="10668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667856" y="6075145"/>
            <a:ext cx="113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Donation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133601" y="6047641"/>
            <a:ext cx="1565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Determinants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600577" y="6008688"/>
            <a:ext cx="1565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Effects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75589F-C54A-4D7A-850C-4A08612E7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865" y="1723806"/>
            <a:ext cx="6711869" cy="43513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47C0E3-E35D-45D7-9BB8-C6E4FA7D33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133600"/>
            <a:ext cx="7772400" cy="44737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EBFB13-F8F6-429D-86BA-1715596C04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3884" y="2362200"/>
            <a:ext cx="4057650" cy="44672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E1A7FD-6087-4040-BADB-BD2C7F68CC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5240" y="4191000"/>
            <a:ext cx="7890660" cy="242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89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3" grpId="0"/>
      <p:bldP spid="24" grpId="0"/>
      <p:bldP spid="25" grpId="0"/>
      <p:bldP spid="26" grpId="0"/>
      <p:bldP spid="27" grpId="0"/>
      <p:bldP spid="28" grpId="0"/>
      <p:bldP spid="31" grpId="0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statistics of donations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0388645"/>
              </p:ext>
            </p:extLst>
          </p:nvPr>
        </p:nvGraphicFramePr>
        <p:xfrm>
          <a:off x="457200" y="1676400"/>
          <a:ext cx="8610599" cy="2133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98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97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69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37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66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05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924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Variable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宋体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宋体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宋体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Std. Dev.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宋体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r>
                        <a:rPr lang="en-US" sz="18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pctile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宋体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r>
                        <a:rPr lang="en-US" sz="18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pctile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宋体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amount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宋体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4,852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81,856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767,538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7,500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amount(&gt;7.5K)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宋体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325,913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1,520,634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17,500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75,000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normalized amount(&gt;7.5K)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宋体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3505200" y="2848062"/>
            <a:ext cx="5410200" cy="504738"/>
          </a:xfrm>
          <a:prstGeom prst="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57200" y="3985065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Focus on the large gifts (&gt;$7500, 75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percentile) as they are more likely to matter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" y="48768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Normalized amount = large donation/last year’s annual management fee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0.072 means that they are giving away 7.2% of their annual management fees (40% of the fees for the average amount of $325,913 conditional on amount greater than $7,500, but this is skewed by larger gifts)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924800" y="3352800"/>
            <a:ext cx="914400" cy="457200"/>
          </a:xfrm>
          <a:prstGeom prst="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15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5" grpId="0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8382000" cy="1295400"/>
          </a:xfrm>
        </p:spPr>
        <p:txBody>
          <a:bodyPr>
            <a:noAutofit/>
          </a:bodyPr>
          <a:lstStyle/>
          <a:p>
            <a:r>
              <a:rPr lang="en-US" sz="2400" dirty="0"/>
              <a:t>Determinants analysis</a:t>
            </a:r>
            <a:br>
              <a:rPr lang="en-US" sz="2400" dirty="0"/>
            </a:br>
            <a:r>
              <a:rPr lang="en-US" sz="2400" dirty="0" err="1"/>
              <a:t>Donation</a:t>
            </a:r>
            <a:r>
              <a:rPr lang="en-US" sz="2400" baseline="-25000" dirty="0" err="1"/>
              <a:t>t</a:t>
            </a:r>
            <a:r>
              <a:rPr lang="en-US" sz="2400" baseline="-25000" dirty="0"/>
              <a:t> </a:t>
            </a:r>
            <a:r>
              <a:rPr lang="en-US" sz="2400" dirty="0"/>
              <a:t>= </a:t>
            </a:r>
            <a:r>
              <a:rPr lang="en-US" sz="2400" dirty="0">
                <a:sym typeface="Symbol"/>
              </a:rPr>
              <a:t> perf</a:t>
            </a:r>
            <a:r>
              <a:rPr lang="en-US" sz="2400" baseline="-25000" dirty="0">
                <a:sym typeface="Symbol"/>
              </a:rPr>
              <a:t>t-12</a:t>
            </a:r>
            <a:r>
              <a:rPr lang="en-US" sz="2400" baseline="-25000" dirty="0">
                <a:sym typeface="Wingdings" panose="05000000000000000000" pitchFamily="2" charset="2"/>
              </a:rPr>
              <a:t>t-1 </a:t>
            </a:r>
            <a:r>
              <a:rPr lang="en-US" sz="2400" dirty="0">
                <a:sym typeface="Wingdings" panose="05000000000000000000" pitchFamily="2" charset="2"/>
              </a:rPr>
              <a:t>+ </a:t>
            </a:r>
            <a:r>
              <a:rPr lang="en-US" sz="2400" dirty="0">
                <a:sym typeface="Symbol"/>
              </a:rPr>
              <a:t> flows</a:t>
            </a:r>
            <a:r>
              <a:rPr lang="en-US" sz="2400" baseline="-25000" dirty="0">
                <a:sym typeface="Symbol"/>
              </a:rPr>
              <a:t>t-12</a:t>
            </a:r>
            <a:r>
              <a:rPr lang="en-US" sz="2400" baseline="-25000" dirty="0">
                <a:sym typeface="Wingdings" panose="05000000000000000000" pitchFamily="2" charset="2"/>
              </a:rPr>
              <a:t>t-1 </a:t>
            </a:r>
            <a:r>
              <a:rPr lang="en-US" sz="2400" dirty="0">
                <a:sym typeface="Symbol"/>
              </a:rPr>
              <a:t> +  fund-char. </a:t>
            </a:r>
            <a:r>
              <a:rPr lang="en-US" sz="2400" dirty="0">
                <a:sym typeface="Wingdings" panose="05000000000000000000" pitchFamily="2" charset="2"/>
              </a:rPr>
              <a:t>+ …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0732976"/>
              </p:ext>
            </p:extLst>
          </p:nvPr>
        </p:nvGraphicFramePr>
        <p:xfrm>
          <a:off x="838200" y="1371600"/>
          <a:ext cx="7924800" cy="5171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01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0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0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98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03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ea typeface="宋体"/>
                        <a:cs typeface="Arial" panose="020B0604020202020204" pitchFamily="34" charset="0"/>
                      </a:endParaRPr>
                    </a:p>
                  </a:txBody>
                  <a:tcPr marL="60960" marR="60960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宋体"/>
                        <a:cs typeface="Arial" panose="020B0604020202020204" pitchFamily="34" charset="0"/>
                      </a:endParaRPr>
                    </a:p>
                  </a:txBody>
                  <a:tcPr marL="60960" marR="60960" marT="0" marB="0" anchor="b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0960" marR="60960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宋体"/>
                        <a:cs typeface="Arial" panose="020B0604020202020204" pitchFamily="34" charset="0"/>
                      </a:endParaRPr>
                    </a:p>
                  </a:txBody>
                  <a:tcPr marL="60960" marR="60960" marT="0" marB="0" anchor="b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0960" marR="6096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3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宋体"/>
                        <a:cs typeface="Arial" panose="020B0604020202020204" pitchFamily="34" charset="0"/>
                      </a:endParaRPr>
                    </a:p>
                  </a:txBody>
                  <a:tcPr marL="60960" marR="609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Return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宋体"/>
                        <a:cs typeface="Arial" panose="020B0604020202020204" pitchFamily="34" charset="0"/>
                      </a:endParaRPr>
                    </a:p>
                  </a:txBody>
                  <a:tcPr marL="60960" marR="609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Style-adj. Return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宋体"/>
                        <a:cs typeface="Arial" panose="020B0604020202020204" pitchFamily="34" charset="0"/>
                      </a:endParaRPr>
                    </a:p>
                  </a:txBody>
                  <a:tcPr marL="60960" marR="609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Alpha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宋体"/>
                        <a:cs typeface="Arial" panose="020B0604020202020204" pitchFamily="34" charset="0"/>
                      </a:endParaRPr>
                    </a:p>
                  </a:txBody>
                  <a:tcPr marL="60960" marR="609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Sharpe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宋体"/>
                        <a:cs typeface="Arial" panose="020B0604020202020204" pitchFamily="34" charset="0"/>
                      </a:endParaRPr>
                    </a:p>
                  </a:txBody>
                  <a:tcPr marL="60960" marR="6096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38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Return </a:t>
                      </a:r>
                      <a:r>
                        <a:rPr lang="en-US" sz="16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t-1, t-12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宋体"/>
                        <a:cs typeface="Arial" panose="020B0604020202020204" pitchFamily="34" charset="0"/>
                      </a:endParaRPr>
                    </a:p>
                  </a:txBody>
                  <a:tcPr marL="60960" marR="609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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24.92***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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25.67***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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26.41***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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0.05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382">
                <a:tc>
                  <a:txBody>
                    <a:bodyPr/>
                    <a:lstStyle/>
                    <a:p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(–4.99)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(–6.24)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(–2.81)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(–0.89)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38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Flow </a:t>
                      </a:r>
                      <a:r>
                        <a:rPr lang="en-US" sz="16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t-1,,t-12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宋体"/>
                        <a:cs typeface="Arial" panose="020B0604020202020204" pitchFamily="34" charset="0"/>
                      </a:endParaRPr>
                    </a:p>
                  </a:txBody>
                  <a:tcPr marL="60960" marR="609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–6.99***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–7.67***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–9.79***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–7.80***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0382">
                <a:tc>
                  <a:txBody>
                    <a:bodyPr/>
                    <a:lstStyle/>
                    <a:p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(–3.62)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(–3.79)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(–3.42)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(–3.87)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03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Management Fee 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宋体"/>
                        <a:cs typeface="Arial" panose="020B0604020202020204" pitchFamily="34" charset="0"/>
                      </a:endParaRPr>
                    </a:p>
                  </a:txBody>
                  <a:tcPr marL="60960" marR="609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1.18***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1.17***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1.10***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1.18***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0382">
                <a:tc>
                  <a:txBody>
                    <a:bodyPr/>
                    <a:lstStyle/>
                    <a:p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(4.21)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(4.32)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(3.84)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(4.01)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03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Incentive Fee 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宋体"/>
                        <a:cs typeface="Arial" panose="020B0604020202020204" pitchFamily="34" charset="0"/>
                      </a:endParaRPr>
                    </a:p>
                  </a:txBody>
                  <a:tcPr marL="60960" marR="609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0.15***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0.14***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0.14***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0.14***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0382">
                <a:tc>
                  <a:txBody>
                    <a:bodyPr/>
                    <a:lstStyle/>
                    <a:p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(2.94)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(2.78)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(2.69)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(2.99)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0382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High–water Mark 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2.24***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2.28***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1.99**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2.32**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13785048"/>
                  </a:ext>
                </a:extLst>
              </a:tr>
              <a:tr h="260382">
                <a:tc>
                  <a:txBody>
                    <a:bodyPr/>
                    <a:lstStyle/>
                    <a:p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(2.58)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(2.63)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(2.51)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(2.44)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970950186"/>
                  </a:ext>
                </a:extLst>
              </a:tr>
              <a:tr h="260382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Lockup Period 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–0.07**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–0.07**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–0.06*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–0.07**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141822638"/>
                  </a:ext>
                </a:extLst>
              </a:tr>
              <a:tr h="260382">
                <a:tc>
                  <a:txBody>
                    <a:bodyPr/>
                    <a:lstStyle/>
                    <a:p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(–2.26)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(–2.18)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(–1.88)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(–2.20)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14364630"/>
                  </a:ext>
                </a:extLst>
              </a:tr>
              <a:tr h="260382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Closed to Invest 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–1.60*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–1.60*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–1.40*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–1.61*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162918064"/>
                  </a:ext>
                </a:extLst>
              </a:tr>
              <a:tr h="260382">
                <a:tc>
                  <a:txBody>
                    <a:bodyPr/>
                    <a:lstStyle/>
                    <a:p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(–1.86)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(–1.91)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(–1.69)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(–1.80)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323643503"/>
                  </a:ext>
                </a:extLst>
              </a:tr>
              <a:tr h="240854"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宋体"/>
                          <a:cs typeface="Arial" panose="020B0604020202020204" pitchFamily="34" charset="0"/>
                        </a:rPr>
                        <a:t>Other</a:t>
                      </a:r>
                      <a:r>
                        <a:rPr lang="en-US" sz="1600" baseline="0" dirty="0">
                          <a:effectLst/>
                          <a:latin typeface="Arial" panose="020B0604020202020204" pitchFamily="34" charset="0"/>
                          <a:ea typeface="宋体"/>
                          <a:cs typeface="Arial" panose="020B0604020202020204" pitchFamily="34" charset="0"/>
                        </a:rPr>
                        <a:t> fund-level controls; Errors double-clustered  (fund and month level)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宋体"/>
                        <a:cs typeface="Arial" panose="020B0604020202020204" pitchFamily="34" charset="0"/>
                      </a:endParaRPr>
                    </a:p>
                  </a:txBody>
                  <a:tcPr marL="60960" marR="60960" marT="0" marB="0" anchor="b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宋体"/>
                        <a:cs typeface="Arial" panose="020B0604020202020204" pitchFamily="34" charset="0"/>
                      </a:endParaRPr>
                    </a:p>
                  </a:txBody>
                  <a:tcPr marL="60960" marR="60960" marT="0" marB="0" anchor="b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宋体"/>
                        <a:cs typeface="Arial" panose="020B0604020202020204" pitchFamily="34" charset="0"/>
                      </a:endParaRPr>
                    </a:p>
                  </a:txBody>
                  <a:tcPr marL="60960" marR="60960" marT="0" marB="0" anchor="b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宋体"/>
                        <a:cs typeface="Arial" panose="020B0604020202020204" pitchFamily="34" charset="0"/>
                      </a:endParaRPr>
                    </a:p>
                  </a:txBody>
                  <a:tcPr marL="60960" marR="60960" marT="0" marB="0" anchor="b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宋体"/>
                        <a:cs typeface="Arial" panose="020B0604020202020204" pitchFamily="34" charset="0"/>
                      </a:endParaRPr>
                    </a:p>
                  </a:txBody>
                  <a:tcPr marL="60960" marR="60960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03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R-squared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宋体"/>
                        <a:cs typeface="Arial" panose="020B0604020202020204" pitchFamily="34" charset="0"/>
                      </a:endParaRPr>
                    </a:p>
                  </a:txBody>
                  <a:tcPr marL="60960" marR="609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0.21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0.21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0.19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0.20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03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宋体"/>
                        <a:cs typeface="Arial" panose="020B0604020202020204" pitchFamily="34" charset="0"/>
                      </a:endParaRPr>
                    </a:p>
                  </a:txBody>
                  <a:tcPr marL="60960" marR="609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79187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79187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57333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79161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276600" y="3200400"/>
            <a:ext cx="5486400" cy="2590800"/>
          </a:xfrm>
          <a:prstGeom prst="rect">
            <a:avLst/>
          </a:prstGeom>
          <a:solidFill>
            <a:srgbClr val="E7E6E6">
              <a:alpha val="8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276600" y="2133600"/>
            <a:ext cx="5486400" cy="1066800"/>
          </a:xfrm>
          <a:prstGeom prst="rect">
            <a:avLst/>
          </a:prstGeom>
          <a:solidFill>
            <a:srgbClr val="E7E6E6">
              <a:alpha val="8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69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8382000" cy="1295400"/>
          </a:xfrm>
        </p:spPr>
        <p:txBody>
          <a:bodyPr>
            <a:noAutofit/>
          </a:bodyPr>
          <a:lstStyle/>
          <a:p>
            <a:r>
              <a:rPr lang="en-US" sz="2400" dirty="0"/>
              <a:t>Determinants analysis</a:t>
            </a:r>
            <a:br>
              <a:rPr lang="en-US" sz="2400" dirty="0"/>
            </a:br>
            <a:r>
              <a:rPr lang="en-US" sz="2400" dirty="0"/>
              <a:t>Flow and Return non-</a:t>
            </a:r>
            <a:r>
              <a:rPr lang="en-US" sz="2400" dirty="0" err="1"/>
              <a:t>linearities</a:t>
            </a:r>
            <a:r>
              <a:rPr lang="en-US" sz="2400" dirty="0"/>
              <a:t> – only worst performers more likely to donate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1094387"/>
              </p:ext>
            </p:extLst>
          </p:nvPr>
        </p:nvGraphicFramePr>
        <p:xfrm>
          <a:off x="838200" y="1371600"/>
          <a:ext cx="7924800" cy="4847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01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0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0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98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03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ea typeface="宋体"/>
                        <a:cs typeface="Arial" panose="020B0604020202020204" pitchFamily="34" charset="0"/>
                      </a:endParaRPr>
                    </a:p>
                  </a:txBody>
                  <a:tcPr marL="60960" marR="60960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宋体"/>
                        <a:cs typeface="Arial" panose="020B0604020202020204" pitchFamily="34" charset="0"/>
                      </a:endParaRPr>
                    </a:p>
                  </a:txBody>
                  <a:tcPr marL="60960" marR="60960" marT="0" marB="0" anchor="b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0960" marR="60960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宋体"/>
                        <a:cs typeface="Arial" panose="020B0604020202020204" pitchFamily="34" charset="0"/>
                      </a:endParaRPr>
                    </a:p>
                  </a:txBody>
                  <a:tcPr marL="60960" marR="60960" marT="0" marB="0" anchor="b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0960" marR="6096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3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宋体"/>
                        <a:cs typeface="Arial" panose="020B0604020202020204" pitchFamily="34" charset="0"/>
                      </a:endParaRPr>
                    </a:p>
                  </a:txBody>
                  <a:tcPr marL="60960" marR="609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Return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宋体"/>
                        <a:cs typeface="Arial" panose="020B0604020202020204" pitchFamily="34" charset="0"/>
                      </a:endParaRPr>
                    </a:p>
                  </a:txBody>
                  <a:tcPr marL="60960" marR="609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Style-adj. Return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宋体"/>
                        <a:cs typeface="Arial" panose="020B0604020202020204" pitchFamily="34" charset="0"/>
                      </a:endParaRPr>
                    </a:p>
                  </a:txBody>
                  <a:tcPr marL="60960" marR="609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Alpha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宋体"/>
                        <a:cs typeface="Arial" panose="020B0604020202020204" pitchFamily="34" charset="0"/>
                      </a:endParaRPr>
                    </a:p>
                  </a:txBody>
                  <a:tcPr marL="60960" marR="609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Sharpe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宋体"/>
                        <a:cs typeface="Arial" panose="020B0604020202020204" pitchFamily="34" charset="0"/>
                      </a:endParaRPr>
                    </a:p>
                  </a:txBody>
                  <a:tcPr marL="60960" marR="6096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3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Performance </a:t>
                      </a:r>
                      <a:r>
                        <a:rPr lang="en-US" sz="1400" baseline="-25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t–1,t–12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_Quartile1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0.90***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0.65***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0.40**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0.87***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382"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(3.89)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(2.76)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(2.04)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(4.00)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3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Performance </a:t>
                      </a:r>
                      <a:r>
                        <a:rPr lang="en-US" sz="1400" baseline="-25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t–1,t–12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_Quartile2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–0.09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0.01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0.01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0.01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0382"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(–0.60)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(0.11)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(0.06)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(0.03)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03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Performance </a:t>
                      </a:r>
                      <a:r>
                        <a:rPr lang="en-US" sz="1400" baseline="-25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t–1,t–12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_Quartile4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0.20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–0.01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–0.23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–0.20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0382"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(0.77)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(–0.05)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(–0.77)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(–0.74)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03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Flow </a:t>
                      </a:r>
                      <a:r>
                        <a:rPr lang="en-US" sz="1400" baseline="-25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t–1,t–12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_Quartile1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0.71***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0.75***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0.75***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0.70***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0382"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(2.87)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(3.06)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(2.70)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(2.80)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03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Flow </a:t>
                      </a:r>
                      <a:r>
                        <a:rPr lang="en-US" sz="1400" baseline="-25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t–1,t–12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_Quartile2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0.02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0.04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–0.04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0.01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13785048"/>
                  </a:ext>
                </a:extLst>
              </a:tr>
              <a:tr h="260382"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(0.07)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(0.20)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(–0.13)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(0.05)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970950186"/>
                  </a:ext>
                </a:extLst>
              </a:tr>
              <a:tr h="2603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Flow </a:t>
                      </a:r>
                      <a:r>
                        <a:rPr lang="en-US" sz="1400" baseline="-25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t–1,t–12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_Quartile4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–0.31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–0.31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0.88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–0.29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141822638"/>
                  </a:ext>
                </a:extLst>
              </a:tr>
              <a:tr h="260382"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(–0.72)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(–0.73)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(1.39)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(–0.69)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14364630"/>
                  </a:ext>
                </a:extLst>
              </a:tr>
              <a:tr h="260382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Controls from before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Yes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Yes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Yes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Yes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162918064"/>
                  </a:ext>
                </a:extLst>
              </a:tr>
              <a:tr h="240854"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宋体"/>
                          <a:cs typeface="Arial" panose="020B0604020202020204" pitchFamily="34" charset="0"/>
                        </a:rPr>
                        <a:t>Other</a:t>
                      </a:r>
                      <a:r>
                        <a:rPr lang="en-US" sz="1400" baseline="0" dirty="0">
                          <a:effectLst/>
                          <a:latin typeface="Arial" panose="020B0604020202020204" pitchFamily="34" charset="0"/>
                          <a:ea typeface="宋体"/>
                          <a:cs typeface="Arial" panose="020B0604020202020204" pitchFamily="34" charset="0"/>
                        </a:rPr>
                        <a:t> fund-level controls; Errors double-clustered  (fund and month level)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宋体"/>
                        <a:cs typeface="Arial" panose="020B0604020202020204" pitchFamily="34" charset="0"/>
                      </a:endParaRPr>
                    </a:p>
                  </a:txBody>
                  <a:tcPr marL="60960" marR="60960" marT="0" marB="0" anchor="b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宋体"/>
                        <a:cs typeface="Arial" panose="020B0604020202020204" pitchFamily="34" charset="0"/>
                      </a:endParaRPr>
                    </a:p>
                  </a:txBody>
                  <a:tcPr marL="60960" marR="60960" marT="0" marB="0" anchor="b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宋体"/>
                        <a:cs typeface="Arial" panose="020B0604020202020204" pitchFamily="34" charset="0"/>
                      </a:endParaRPr>
                    </a:p>
                  </a:txBody>
                  <a:tcPr marL="60960" marR="60960" marT="0" marB="0" anchor="b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宋体"/>
                        <a:cs typeface="Arial" panose="020B0604020202020204" pitchFamily="34" charset="0"/>
                      </a:endParaRPr>
                    </a:p>
                  </a:txBody>
                  <a:tcPr marL="60960" marR="60960" marT="0" marB="0" anchor="b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宋体"/>
                        <a:cs typeface="Arial" panose="020B0604020202020204" pitchFamily="34" charset="0"/>
                      </a:endParaRPr>
                    </a:p>
                  </a:txBody>
                  <a:tcPr marL="60960" marR="60960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03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R-squared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宋体"/>
                        <a:cs typeface="Arial" panose="020B0604020202020204" pitchFamily="34" charset="0"/>
                      </a:endParaRPr>
                    </a:p>
                  </a:txBody>
                  <a:tcPr marL="60960" marR="609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0.31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0.30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0.30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0.31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03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宋体"/>
                        <a:cs typeface="Arial" panose="020B0604020202020204" pitchFamily="34" charset="0"/>
                      </a:endParaRPr>
                    </a:p>
                  </a:txBody>
                  <a:tcPr marL="60960" marR="609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79187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79187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57333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79161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838200" y="2057400"/>
            <a:ext cx="79248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8200" y="3657600"/>
            <a:ext cx="79248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96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51259</TotalTime>
  <Words>3028</Words>
  <Application>Microsoft Office PowerPoint</Application>
  <PresentationFormat>On-screen Show (4:3)</PresentationFormat>
  <Paragraphs>958</Paragraphs>
  <Slides>26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Office Theme</vt:lpstr>
      <vt:lpstr>Equation.DSMT4</vt:lpstr>
      <vt:lpstr>Are hedge fund managers’ charitable donations strategic?</vt:lpstr>
      <vt:lpstr>Motivation</vt:lpstr>
      <vt:lpstr>What are some possible strategic motivations?</vt:lpstr>
      <vt:lpstr>How do we test for this?</vt:lpstr>
      <vt:lpstr>Data</vt:lpstr>
      <vt:lpstr>Donation Data and Timeline</vt:lpstr>
      <vt:lpstr>Summary statistics of donations</vt:lpstr>
      <vt:lpstr>Determinants analysis Donationt =  perft-12t-1 +  flowst-12t-1  +  fund-char. + …</vt:lpstr>
      <vt:lpstr>Determinants analysis Flow and Return non-linearities – only worst performers more likely to donate</vt:lpstr>
      <vt:lpstr>Determinants analysis Baseline model – Note the higher R2  </vt:lpstr>
      <vt:lpstr>Recap and motivating effects analysis</vt:lpstr>
      <vt:lpstr>Effects – matched sample analysis</vt:lpstr>
      <vt:lpstr>Effects: yt+12 – yt-12 =  Idonation + ….   matched sample I</vt:lpstr>
      <vt:lpstr>Story so far and additional tests</vt:lpstr>
      <vt:lpstr>Story so far and additional tests (cont’d)</vt:lpstr>
      <vt:lpstr>Determinants analysis (Sharpe Ratio as performance measure  only – others same) All the results concentrated in one-off sample</vt:lpstr>
      <vt:lpstr>Effects: Univariate effects presented (multivariate results are consistent) Flows only increase for One-off donations</vt:lpstr>
      <vt:lpstr>Determinants analysis (Sharpe Ratio as performance measure  only – others same) All the results concentrated in Focal Charity sample</vt:lpstr>
      <vt:lpstr>Effects: Univariate effects presented (multivariate results are consistent) Flows only increase for Focal Charities</vt:lpstr>
      <vt:lpstr>What about the channel? We look at Charities which have received donations by HF managers earmarked for events </vt:lpstr>
      <vt:lpstr>Mortality Risk – do donating funds experience less mortality than their matched non-donating peers?</vt:lpstr>
      <vt:lpstr>Economics of donations</vt:lpstr>
      <vt:lpstr>Conclusions</vt:lpstr>
      <vt:lpstr>Literature review - CSR</vt:lpstr>
      <vt:lpstr>Literature review - Donations</vt:lpstr>
      <vt:lpstr>Effects analysis, matched sample regression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Jiang, Wei</dc:creator>
  <cp:lastModifiedBy>sug summer</cp:lastModifiedBy>
  <cp:revision>2599</cp:revision>
  <cp:lastPrinted>2018-08-30T19:33:56Z</cp:lastPrinted>
  <dcterms:created xsi:type="dcterms:W3CDTF">1601-01-01T00:00:00Z</dcterms:created>
  <dcterms:modified xsi:type="dcterms:W3CDTF">2019-03-29T01:47:00Z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