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1.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2.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ink/ink3.xml" ContentType="application/inkml+xml"/>
  <Override PartName="/ppt/notesSlides/notesSlide15.xml" ContentType="application/vnd.openxmlformats-officedocument.presentationml.notesSlide+xml"/>
  <Override PartName="/ppt/ink/ink4.xml" ContentType="application/inkml+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87" r:id="rId2"/>
    <p:sldId id="258" r:id="rId3"/>
    <p:sldId id="259" r:id="rId4"/>
    <p:sldId id="260" r:id="rId5"/>
    <p:sldId id="307" r:id="rId6"/>
    <p:sldId id="285" r:id="rId7"/>
    <p:sldId id="343" r:id="rId8"/>
    <p:sldId id="261" r:id="rId9"/>
    <p:sldId id="349" r:id="rId10"/>
    <p:sldId id="335" r:id="rId11"/>
    <p:sldId id="339" r:id="rId12"/>
    <p:sldId id="289" r:id="rId13"/>
    <p:sldId id="350" r:id="rId14"/>
    <p:sldId id="346" r:id="rId15"/>
    <p:sldId id="347" r:id="rId16"/>
    <p:sldId id="322" r:id="rId17"/>
    <p:sldId id="342" r:id="rId18"/>
    <p:sldId id="329" r:id="rId19"/>
    <p:sldId id="340" r:id="rId20"/>
    <p:sldId id="330" r:id="rId21"/>
    <p:sldId id="348" r:id="rId22"/>
    <p:sldId id="331" r:id="rId23"/>
    <p:sldId id="332" r:id="rId24"/>
    <p:sldId id="338" r:id="rId25"/>
    <p:sldId id="336" r:id="rId26"/>
    <p:sldId id="341" r:id="rId27"/>
    <p:sldId id="337" r:id="rId28"/>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1111"/>
    <a:srgbClr val="0000FF"/>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5" autoAdjust="0"/>
    <p:restoredTop sz="93537" autoAdjust="0"/>
  </p:normalViewPr>
  <p:slideViewPr>
    <p:cSldViewPr>
      <p:cViewPr varScale="1">
        <p:scale>
          <a:sx n="61" d="100"/>
          <a:sy n="61" d="100"/>
        </p:scale>
        <p:origin x="1344" y="3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A79EB9C0-D778-4CB3-BC1A-C4873CC86672}" type="datetimeFigureOut">
              <a:rPr lang="en-US" smtClean="0"/>
              <a:t>1/16/2020</a:t>
            </a:fld>
            <a:endParaRPr lang="en-US"/>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3F2553A2-0A59-4B74-8225-FB296DC4D40E}" type="slidenum">
              <a:rPr lang="en-US" smtClean="0"/>
              <a:t>‹#›</a:t>
            </a:fld>
            <a:endParaRPr lang="en-US"/>
          </a:p>
        </p:txBody>
      </p:sp>
    </p:spTree>
    <p:extLst>
      <p:ext uri="{BB962C8B-B14F-4D97-AF65-F5344CB8AC3E}">
        <p14:creationId xmlns:p14="http://schemas.microsoft.com/office/powerpoint/2010/main" val="65882530"/>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2-26T15:26:14.723"/>
    </inkml:context>
    <inkml:brush xml:id="br0">
      <inkml:brushProperty name="width" value="0.05" units="cm"/>
      <inkml:brushProperty name="height" value="0.05" units="cm"/>
      <inkml:brushProperty name="color" value="#008C3A"/>
    </inkml:brush>
  </inkml:definitions>
  <inkml:trace contextRef="#ctx0" brushRef="#br0">3347 363 4626,'-79'-100'2008,"47"56"-536,-3 2 0,-28-29-1472,50 59 262,0 1 1,-2-1 0,1 3 0,0-1 0,0 1-1,-2 1 1,1 1 0,-1 0 0,-1 1 0,-3 1-263,-1 1 82,-1 1 0,0 1 0,0 1 0,-1 2 0,2 1 1,-2 1-1,2 1 0,-10 3-82,-41 14 84,-59 29-84,46-11 19,1 4-1,-8 10-18,-161 111 33,92-49 43,4 8 0,4 7 1,7 9-1,-65 84-76,38-20 217,7 8-1,9 9 1,-28 68-217,85-122 385,7 7 0,-15 47-385,64-120 243,4 4 0,4 1 0,2 3 0,-14 92-243,36-128 77,2-1 0,3 1 0,2 1 0,4-2-1,1 2 1,4-2 0,3 2 0,1-1 0,4-1 0,2-1 0,3-1 0,10 23-77,0-10 13,4-2 0,2-2 0,3-1 0,3-3 1,3-1-1,2-1 0,3-5 0,3-1 0,1-3 0,4-3 0,1-3 1,2-2-1,9 3-13,22 12 28,4-6 0,2-4 1,1-5-1,53 18-28,-8-14 129,2-8 0,143 31-129,-119-46 146,1-9 1,0-9-1,91-5-146,-148-16 59,-1-4 0,-1-6 0,0-6-1,-1-5 1,101-41-59,-117 30 13,-2-5 0,-1-5-1,-2-6 1,-3-2 0,0-6 0,-4-2-1,-2-7 1,-3-2 0,63-74-13,-53 38 5,-4-4 0,-3-3 0,-4-5 0,-5-4-1,-5-3 1,-4-2 0,-5-3-5,1-17 5,-6-3 0,-6-2 0,-5-2 0,-5-1 0,-8-4 0,0-44-5,-14 80 4,-5-2 1,-4-1-1,-6 1 0,-4 1 0,-5-1 1,-3 2-1,-10-20-4,6 55 0,-4 1-1,-3 1 1,-3 2-1,-23-45 1,21 62-9,-3 1 1,-1 3-1,-4 1 0,-1 2 0,-34-36 9,27 42-59,-1 4 0,-2 2 0,-2 2 0,-44-28 59,23 25-181,-2 2 0,-1 5 1,-37-9 180,-2 4-515,-3 7 0,-11 3 515,-241-40-1698,-175 18-5481,272 45-211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2-26T15:44:07.908"/>
    </inkml:context>
    <inkml:brush xml:id="br0">
      <inkml:brushProperty name="width" value="0.05" units="cm"/>
      <inkml:brushProperty name="height" value="0.05" units="cm"/>
      <inkml:brushProperty name="color" value="#849398"/>
      <inkml:brushProperty name="ignorePressure" value="1"/>
    </inkml:brush>
  </inkml:definitions>
  <inkml:trace contextRef="#ctx0" brushRef="#br0">1 1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2-26T15:44:07.908"/>
    </inkml:context>
    <inkml:brush xml:id="br0">
      <inkml:brushProperty name="width" value="0.05" units="cm"/>
      <inkml:brushProperty name="height" value="0.05" units="cm"/>
      <inkml:brushProperty name="color" value="#849398"/>
      <inkml:brushProperty name="ignorePressure" value="1"/>
    </inkml:brush>
  </inkml:definitions>
  <inkml:trace contextRef="#ctx0" brushRef="#br0">1 1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2-26T15:44:07.908"/>
    </inkml:context>
    <inkml:brush xml:id="br0">
      <inkml:brushProperty name="width" value="0.05" units="cm"/>
      <inkml:brushProperty name="height" value="0.05" units="cm"/>
      <inkml:brushProperty name="color" value="#849398"/>
      <inkml:brushProperty name="ignorePressure" value="1"/>
    </inkml:brush>
  </inkml:definitions>
  <inkml:trace contextRef="#ctx0" brushRef="#br0">1 1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BE91B9D8-8F12-4449-857E-07B477335F06}" type="datetimeFigureOut">
              <a:rPr lang="en-US" smtClean="0"/>
              <a:t>1/16/2020</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8D2968F7-6E19-41E6-A5C4-AC4540B3BB1C}" type="slidenum">
              <a:rPr lang="en-US" smtClean="0"/>
              <a:t>‹#›</a:t>
            </a:fld>
            <a:endParaRPr lang="en-US"/>
          </a:p>
        </p:txBody>
      </p:sp>
    </p:spTree>
    <p:extLst>
      <p:ext uri="{BB962C8B-B14F-4D97-AF65-F5344CB8AC3E}">
        <p14:creationId xmlns:p14="http://schemas.microsoft.com/office/powerpoint/2010/main" val="2615792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en.wikipedia.org/wiki/Legg_Mason" TargetMode="External"/><Relationship Id="rId3" Type="http://schemas.openxmlformats.org/officeDocument/2006/relationships/hyperlink" Target="https://en.wikipedia.org/wiki/United_States" TargetMode="External"/><Relationship Id="rId7" Type="http://schemas.openxmlformats.org/officeDocument/2006/relationships/hyperlink" Target="https://en.wikipedia.org/wiki/Asset_management"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en.wikipedia.org/wiki/Puggy_Pearson#cite_note-1" TargetMode="External"/><Relationship Id="rId5" Type="http://schemas.openxmlformats.org/officeDocument/2006/relationships/hyperlink" Target="https://en.wikipedia.org/wiki/World_Series_of_Poker" TargetMode="External"/><Relationship Id="rId10" Type="http://schemas.openxmlformats.org/officeDocument/2006/relationships/hyperlink" Target="https://en.wikipedia.org/wiki/Mutual_fund" TargetMode="External"/><Relationship Id="rId4" Type="http://schemas.openxmlformats.org/officeDocument/2006/relationships/hyperlink" Target="https://en.wikipedia.org/wiki/Poker" TargetMode="External"/><Relationship Id="rId9" Type="http://schemas.openxmlformats.org/officeDocument/2006/relationships/hyperlink" Target="https://en.wikipedia.org/wiki/Portfolio_manager"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n.wikipedia.org/wiki/Hedge_fund"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www.facebook.com/VSelbst/posts/1539524546084021" TargetMode="External"/><Relationship Id="rId5" Type="http://schemas.openxmlformats.org/officeDocument/2006/relationships/hyperlink" Target="https://en.wikipedia.org/wiki/David_Einhorn_(hedge_fund_manager)#cite_note-2" TargetMode="External"/><Relationship Id="rId4" Type="http://schemas.openxmlformats.org/officeDocument/2006/relationships/hyperlink" Target="https://en.wikipedia.org/wiki/Greenlight_Capital"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s://en.wikipedia.org/wiki/Global_macro" TargetMode="External"/><Relationship Id="rId3" Type="http://schemas.openxmlformats.org/officeDocument/2006/relationships/hyperlink" Target="https://en.wikipedia.org/wiki/Help:IPA/English" TargetMode="External"/><Relationship Id="rId7" Type="http://schemas.openxmlformats.org/officeDocument/2006/relationships/hyperlink" Target="https://en.wikipedia.org/wiki/Clarium_Capital"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en.wikipedia.org/wiki/Founders_Fund" TargetMode="External"/><Relationship Id="rId5" Type="http://schemas.openxmlformats.org/officeDocument/2006/relationships/hyperlink" Target="https://en.wikipedia.org/wiki/Palantir_Technologies" TargetMode="External"/><Relationship Id="rId4" Type="http://schemas.openxmlformats.org/officeDocument/2006/relationships/hyperlink" Target="https://en.wikipedia.org/wiki/PayPal" TargetMode="External"/><Relationship Id="rId9" Type="http://schemas.openxmlformats.org/officeDocument/2006/relationships/hyperlink" Target="https://en.wikipedia.org/wiki/Hedge_fund"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2968F7-6E19-41E6-A5C4-AC4540B3BB1C}" type="slidenum">
              <a:rPr lang="en-US" smtClean="0"/>
              <a:t>1</a:t>
            </a:fld>
            <a:endParaRPr lang="en-US"/>
          </a:p>
        </p:txBody>
      </p:sp>
    </p:spTree>
    <p:extLst>
      <p:ext uri="{BB962C8B-B14F-4D97-AF65-F5344CB8AC3E}">
        <p14:creationId xmlns:p14="http://schemas.microsoft.com/office/powerpoint/2010/main" val="24408970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2968F7-6E19-41E6-A5C4-AC4540B3BB1C}" type="slidenum">
              <a:rPr lang="en-US" smtClean="0"/>
              <a:t>10</a:t>
            </a:fld>
            <a:endParaRPr lang="en-US"/>
          </a:p>
        </p:txBody>
      </p:sp>
    </p:spTree>
    <p:extLst>
      <p:ext uri="{BB962C8B-B14F-4D97-AF65-F5344CB8AC3E}">
        <p14:creationId xmlns:p14="http://schemas.microsoft.com/office/powerpoint/2010/main" val="11799147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2968F7-6E19-41E6-A5C4-AC4540B3BB1C}" type="slidenum">
              <a:rPr lang="en-US" smtClean="0"/>
              <a:t>11</a:t>
            </a:fld>
            <a:endParaRPr lang="en-US"/>
          </a:p>
        </p:txBody>
      </p:sp>
    </p:spTree>
    <p:extLst>
      <p:ext uri="{BB962C8B-B14F-4D97-AF65-F5344CB8AC3E}">
        <p14:creationId xmlns:p14="http://schemas.microsoft.com/office/powerpoint/2010/main" val="11556294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2968F7-6E19-41E6-A5C4-AC4540B3BB1C}" type="slidenum">
              <a:rPr lang="en-US" smtClean="0"/>
              <a:t>12</a:t>
            </a:fld>
            <a:endParaRPr lang="en-US"/>
          </a:p>
        </p:txBody>
      </p:sp>
    </p:spTree>
    <p:extLst>
      <p:ext uri="{BB962C8B-B14F-4D97-AF65-F5344CB8AC3E}">
        <p14:creationId xmlns:p14="http://schemas.microsoft.com/office/powerpoint/2010/main" val="24987122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2968F7-6E19-41E6-A5C4-AC4540B3BB1C}" type="slidenum">
              <a:rPr lang="en-US" smtClean="0"/>
              <a:t>13</a:t>
            </a:fld>
            <a:endParaRPr lang="en-US"/>
          </a:p>
        </p:txBody>
      </p:sp>
    </p:spTree>
    <p:extLst>
      <p:ext uri="{BB962C8B-B14F-4D97-AF65-F5344CB8AC3E}">
        <p14:creationId xmlns:p14="http://schemas.microsoft.com/office/powerpoint/2010/main" val="19981620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2968F7-6E19-41E6-A5C4-AC4540B3BB1C}" type="slidenum">
              <a:rPr lang="en-US" smtClean="0"/>
              <a:t>14</a:t>
            </a:fld>
            <a:endParaRPr lang="en-US"/>
          </a:p>
        </p:txBody>
      </p:sp>
    </p:spTree>
    <p:extLst>
      <p:ext uri="{BB962C8B-B14F-4D97-AF65-F5344CB8AC3E}">
        <p14:creationId xmlns:p14="http://schemas.microsoft.com/office/powerpoint/2010/main" val="31737324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2968F7-6E19-41E6-A5C4-AC4540B3BB1C}" type="slidenum">
              <a:rPr lang="en-US" smtClean="0"/>
              <a:t>15</a:t>
            </a:fld>
            <a:endParaRPr lang="en-US"/>
          </a:p>
        </p:txBody>
      </p:sp>
    </p:spTree>
    <p:extLst>
      <p:ext uri="{BB962C8B-B14F-4D97-AF65-F5344CB8AC3E}">
        <p14:creationId xmlns:p14="http://schemas.microsoft.com/office/powerpoint/2010/main" val="2851539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2968F7-6E19-41E6-A5C4-AC4540B3BB1C}" type="slidenum">
              <a:rPr lang="en-US" smtClean="0"/>
              <a:t>16</a:t>
            </a:fld>
            <a:endParaRPr lang="en-US"/>
          </a:p>
        </p:txBody>
      </p:sp>
    </p:spTree>
    <p:extLst>
      <p:ext uri="{BB962C8B-B14F-4D97-AF65-F5344CB8AC3E}">
        <p14:creationId xmlns:p14="http://schemas.microsoft.com/office/powerpoint/2010/main" val="8303054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2968F7-6E19-41E6-A5C4-AC4540B3BB1C}" type="slidenum">
              <a:rPr lang="en-US" smtClean="0"/>
              <a:t>17</a:t>
            </a:fld>
            <a:endParaRPr lang="en-US"/>
          </a:p>
        </p:txBody>
      </p:sp>
    </p:spTree>
    <p:extLst>
      <p:ext uri="{BB962C8B-B14F-4D97-AF65-F5344CB8AC3E}">
        <p14:creationId xmlns:p14="http://schemas.microsoft.com/office/powerpoint/2010/main" val="22979015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2968F7-6E19-41E6-A5C4-AC4540B3BB1C}" type="slidenum">
              <a:rPr lang="en-US" smtClean="0"/>
              <a:t>18</a:t>
            </a:fld>
            <a:endParaRPr lang="en-US"/>
          </a:p>
        </p:txBody>
      </p:sp>
    </p:spTree>
    <p:extLst>
      <p:ext uri="{BB962C8B-B14F-4D97-AF65-F5344CB8AC3E}">
        <p14:creationId xmlns:p14="http://schemas.microsoft.com/office/powerpoint/2010/main" val="19096261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2968F7-6E19-41E6-A5C4-AC4540B3BB1C}" type="slidenum">
              <a:rPr lang="en-US" smtClean="0"/>
              <a:t>20</a:t>
            </a:fld>
            <a:endParaRPr lang="en-US"/>
          </a:p>
        </p:txBody>
      </p:sp>
    </p:spTree>
    <p:extLst>
      <p:ext uri="{BB962C8B-B14F-4D97-AF65-F5344CB8AC3E}">
        <p14:creationId xmlns:p14="http://schemas.microsoft.com/office/powerpoint/2010/main" val="2559768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Peter Lynch retired from his position as manager of Magellan Fund in 1990 after one of the most successful runs in stock market history. During his remarkable 13-year run, Lynch produced an annualized rate of return of 29.2%, beating the market at large by 13.4% per year ..</a:t>
            </a:r>
          </a:p>
          <a:p>
            <a:endParaRPr lang="en-US" dirty="0"/>
          </a:p>
          <a:p>
            <a:r>
              <a:rPr lang="en-US" sz="1200" b="1" i="0" kern="1200" dirty="0">
                <a:solidFill>
                  <a:schemeClr val="tx1"/>
                </a:solidFill>
                <a:effectLst/>
                <a:latin typeface="+mn-lt"/>
                <a:ea typeface="+mn-ea"/>
                <a:cs typeface="+mn-cs"/>
              </a:rPr>
              <a:t>Walter Clyde "</a:t>
            </a:r>
            <a:r>
              <a:rPr lang="en-US" sz="1200" b="1" i="0" kern="1200" dirty="0" err="1">
                <a:solidFill>
                  <a:schemeClr val="tx1"/>
                </a:solidFill>
                <a:effectLst/>
                <a:latin typeface="+mn-lt"/>
                <a:ea typeface="+mn-ea"/>
                <a:cs typeface="+mn-cs"/>
              </a:rPr>
              <a:t>Puggy</a:t>
            </a:r>
            <a:r>
              <a:rPr lang="en-US" sz="1200" b="1" i="0" kern="1200" dirty="0">
                <a:solidFill>
                  <a:schemeClr val="tx1"/>
                </a:solidFill>
                <a:effectLst/>
                <a:latin typeface="+mn-lt"/>
                <a:ea typeface="+mn-ea"/>
                <a:cs typeface="+mn-cs"/>
              </a:rPr>
              <a:t>" Pearson</a:t>
            </a:r>
            <a:r>
              <a:rPr lang="en-US" sz="1200" b="0" i="0" kern="1200" dirty="0">
                <a:solidFill>
                  <a:schemeClr val="tx1"/>
                </a:solidFill>
                <a:effectLst/>
                <a:latin typeface="+mn-lt"/>
                <a:ea typeface="+mn-ea"/>
                <a:cs typeface="+mn-cs"/>
              </a:rPr>
              <a:t> (January 29, 1929 – April 12, 2006) was an </a:t>
            </a:r>
            <a:r>
              <a:rPr lang="en-US" sz="1200" b="0" i="0" u="none" strike="noStrike" kern="1200" dirty="0">
                <a:solidFill>
                  <a:schemeClr val="tx1"/>
                </a:solidFill>
                <a:effectLst/>
                <a:latin typeface="+mn-lt"/>
                <a:ea typeface="+mn-ea"/>
                <a:cs typeface="+mn-cs"/>
                <a:hlinkClick r:id="rId3" tooltip="United States"/>
              </a:rPr>
              <a:t>American</a:t>
            </a:r>
            <a:r>
              <a:rPr lang="en-US" sz="1200" b="0" i="0" kern="1200" dirty="0">
                <a:solidFill>
                  <a:schemeClr val="tx1"/>
                </a:solidFill>
                <a:effectLst/>
                <a:latin typeface="+mn-lt"/>
                <a:ea typeface="+mn-ea"/>
                <a:cs typeface="+mn-cs"/>
              </a:rPr>
              <a:t> professional </a:t>
            </a:r>
            <a:r>
              <a:rPr lang="en-US" sz="1200" b="0" i="0" u="none" strike="noStrike" kern="1200" dirty="0">
                <a:solidFill>
                  <a:schemeClr val="tx1"/>
                </a:solidFill>
                <a:effectLst/>
                <a:latin typeface="+mn-lt"/>
                <a:ea typeface="+mn-ea"/>
                <a:cs typeface="+mn-cs"/>
                <a:hlinkClick r:id="rId4" tooltip="Poker"/>
              </a:rPr>
              <a:t>poker</a:t>
            </a:r>
            <a:r>
              <a:rPr lang="en-US" sz="1200" b="0" i="0" kern="1200" dirty="0">
                <a:solidFill>
                  <a:schemeClr val="tx1"/>
                </a:solidFill>
                <a:effectLst/>
                <a:latin typeface="+mn-lt"/>
                <a:ea typeface="+mn-ea"/>
                <a:cs typeface="+mn-cs"/>
              </a:rPr>
              <a:t> player. He is best known as the 1973 </a:t>
            </a:r>
            <a:r>
              <a:rPr lang="en-US" sz="1200" b="0" i="0" u="none" strike="noStrike" kern="1200" dirty="0">
                <a:solidFill>
                  <a:schemeClr val="tx1"/>
                </a:solidFill>
                <a:effectLst/>
                <a:latin typeface="+mn-lt"/>
                <a:ea typeface="+mn-ea"/>
                <a:cs typeface="+mn-cs"/>
                <a:hlinkClick r:id="rId5" tooltip="World Series of Poker"/>
              </a:rPr>
              <a:t>World Series of Poker</a:t>
            </a:r>
            <a:r>
              <a:rPr lang="en-US" sz="1200" b="0" i="0" kern="1200" dirty="0">
                <a:solidFill>
                  <a:schemeClr val="tx1"/>
                </a:solidFill>
                <a:effectLst/>
                <a:latin typeface="+mn-lt"/>
                <a:ea typeface="+mn-ea"/>
                <a:cs typeface="+mn-cs"/>
              </a:rPr>
              <a:t> Main Event winner.</a:t>
            </a:r>
            <a:r>
              <a:rPr lang="en-US" sz="1200" b="0" i="0" u="none" strike="noStrike" kern="1200" baseline="30000" dirty="0">
                <a:solidFill>
                  <a:schemeClr val="tx1"/>
                </a:solidFill>
                <a:effectLst/>
                <a:latin typeface="+mn-lt"/>
                <a:ea typeface="+mn-ea"/>
                <a:cs typeface="+mn-cs"/>
                <a:hlinkClick r:id="rId6"/>
              </a:rPr>
              <a:t>[1]</a:t>
            </a:r>
            <a:endParaRPr lang="en-US" dirty="0"/>
          </a:p>
          <a:p>
            <a:endParaRPr lang="en-US" dirty="0"/>
          </a:p>
          <a:p>
            <a:r>
              <a:rPr lang="en-US" sz="1200" b="1" i="0" kern="1200" dirty="0">
                <a:solidFill>
                  <a:schemeClr val="tx1"/>
                </a:solidFill>
                <a:effectLst/>
                <a:latin typeface="+mn-lt"/>
                <a:ea typeface="+mn-ea"/>
                <a:cs typeface="+mn-cs"/>
              </a:rPr>
              <a:t>William H. Miller III</a:t>
            </a:r>
            <a:r>
              <a:rPr lang="en-US" sz="1200" b="0" i="0" kern="1200" dirty="0">
                <a:solidFill>
                  <a:schemeClr val="tx1"/>
                </a:solidFill>
                <a:effectLst/>
                <a:latin typeface="+mn-lt"/>
                <a:ea typeface="+mn-ea"/>
                <a:cs typeface="+mn-cs"/>
              </a:rPr>
              <a:t> is an American investor, </a:t>
            </a:r>
            <a:r>
              <a:rPr lang="en-US" sz="1200" b="0" i="0" u="none" strike="noStrike" kern="1200" dirty="0">
                <a:solidFill>
                  <a:schemeClr val="tx1"/>
                </a:solidFill>
                <a:effectLst/>
                <a:latin typeface="+mn-lt"/>
                <a:ea typeface="+mn-ea"/>
                <a:cs typeface="+mn-cs"/>
                <a:hlinkClick r:id="rId7" tooltip="Asset management"/>
              </a:rPr>
              <a:t>fund manager</a:t>
            </a:r>
            <a:r>
              <a:rPr lang="en-US" sz="1200" b="0" i="0" kern="1200" dirty="0">
                <a:solidFill>
                  <a:schemeClr val="tx1"/>
                </a:solidFill>
                <a:effectLst/>
                <a:latin typeface="+mn-lt"/>
                <a:ea typeface="+mn-ea"/>
                <a:cs typeface="+mn-cs"/>
              </a:rPr>
              <a:t>, and philanthropist. He served as the chairman and chief investment officer of </a:t>
            </a:r>
            <a:r>
              <a:rPr lang="en-US" sz="1200" b="0" i="0" u="none" strike="noStrike" kern="1200" dirty="0">
                <a:solidFill>
                  <a:schemeClr val="tx1"/>
                </a:solidFill>
                <a:effectLst/>
                <a:latin typeface="+mn-lt"/>
                <a:ea typeface="+mn-ea"/>
                <a:cs typeface="+mn-cs"/>
                <a:hlinkClick r:id="rId8" tooltip="Legg Mason"/>
              </a:rPr>
              <a:t>Legg Mason Capital Management</a:t>
            </a:r>
            <a:r>
              <a:rPr lang="en-US" sz="1200" b="0" i="0" kern="1200" dirty="0">
                <a:solidFill>
                  <a:schemeClr val="tx1"/>
                </a:solidFill>
                <a:effectLst/>
                <a:latin typeface="+mn-lt"/>
                <a:ea typeface="+mn-ea"/>
                <a:cs typeface="+mn-cs"/>
              </a:rPr>
              <a:t> as well as the principal </a:t>
            </a:r>
            <a:r>
              <a:rPr lang="en-US" sz="1200" b="0" i="0" u="none" strike="noStrike" kern="1200" dirty="0">
                <a:solidFill>
                  <a:schemeClr val="tx1"/>
                </a:solidFill>
                <a:effectLst/>
                <a:latin typeface="+mn-lt"/>
                <a:ea typeface="+mn-ea"/>
                <a:cs typeface="+mn-cs"/>
                <a:hlinkClick r:id="rId9" tooltip="Portfolio manager"/>
              </a:rPr>
              <a:t>portfolio manager</a:t>
            </a:r>
            <a:r>
              <a:rPr lang="en-US" sz="1200" b="0" i="0" kern="1200" dirty="0">
                <a:solidFill>
                  <a:schemeClr val="tx1"/>
                </a:solidFill>
                <a:effectLst/>
                <a:latin typeface="+mn-lt"/>
                <a:ea typeface="+mn-ea"/>
                <a:cs typeface="+mn-cs"/>
              </a:rPr>
              <a:t> of the Legg Mason Capital Management Value Trust. He now runs a fund based management company known as </a:t>
            </a:r>
            <a:r>
              <a:rPr lang="en-US" sz="1200" b="0" i="0" kern="1200" dirty="0" err="1">
                <a:solidFill>
                  <a:schemeClr val="tx1"/>
                </a:solidFill>
                <a:effectLst/>
                <a:latin typeface="+mn-lt"/>
                <a:ea typeface="+mn-ea"/>
                <a:cs typeface="+mn-cs"/>
              </a:rPr>
              <a:t>Acunari</a:t>
            </a:r>
            <a:r>
              <a:rPr lang="en-US" sz="1200" b="0" i="0" kern="1200" dirty="0">
                <a:solidFill>
                  <a:schemeClr val="tx1"/>
                </a:solidFill>
                <a:effectLst/>
                <a:latin typeface="+mn-lt"/>
                <a:ea typeface="+mn-ea"/>
                <a:cs typeface="+mn-cs"/>
              </a:rPr>
              <a:t> and is the portfolio manager of the former Legg Mason Opportunity Trust </a:t>
            </a:r>
            <a:r>
              <a:rPr lang="en-US" sz="1200" b="0" i="0" u="none" strike="noStrike" kern="1200" dirty="0">
                <a:solidFill>
                  <a:schemeClr val="tx1"/>
                </a:solidFill>
                <a:effectLst/>
                <a:latin typeface="+mn-lt"/>
                <a:ea typeface="+mn-ea"/>
                <a:cs typeface="+mn-cs"/>
                <a:hlinkClick r:id="rId10" tooltip="Mutual fund"/>
              </a:rPr>
              <a:t>mutual funds</a:t>
            </a:r>
            <a:r>
              <a:rPr lang="en-US" sz="1200" b="0" i="0" kern="1200" dirty="0">
                <a:solidFill>
                  <a:schemeClr val="tx1"/>
                </a:solidFill>
                <a:effectLst/>
                <a:latin typeface="+mn-lt"/>
                <a:ea typeface="+mn-ea"/>
                <a:cs typeface="+mn-cs"/>
              </a:rPr>
              <a:t>, now housed at his own firm Miller Value Partners.</a:t>
            </a:r>
            <a:endParaRPr lang="en-US" dirty="0"/>
          </a:p>
        </p:txBody>
      </p:sp>
      <p:sp>
        <p:nvSpPr>
          <p:cNvPr id="4" name="Slide Number Placeholder 3"/>
          <p:cNvSpPr>
            <a:spLocks noGrp="1"/>
          </p:cNvSpPr>
          <p:nvPr>
            <p:ph type="sldNum" sz="quarter" idx="10"/>
          </p:nvPr>
        </p:nvSpPr>
        <p:spPr/>
        <p:txBody>
          <a:bodyPr/>
          <a:lstStyle/>
          <a:p>
            <a:fld id="{8D2968F7-6E19-41E6-A5C4-AC4540B3BB1C}" type="slidenum">
              <a:rPr lang="en-US" smtClean="0"/>
              <a:t>2</a:t>
            </a:fld>
            <a:endParaRPr lang="en-US"/>
          </a:p>
        </p:txBody>
      </p:sp>
    </p:spTree>
    <p:extLst>
      <p:ext uri="{BB962C8B-B14F-4D97-AF65-F5344CB8AC3E}">
        <p14:creationId xmlns:p14="http://schemas.microsoft.com/office/powerpoint/2010/main" val="12605681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2968F7-6E19-41E6-A5C4-AC4540B3BB1C}" type="slidenum">
              <a:rPr lang="en-US" smtClean="0"/>
              <a:t>21</a:t>
            </a:fld>
            <a:endParaRPr lang="en-US"/>
          </a:p>
        </p:txBody>
      </p:sp>
    </p:spTree>
    <p:extLst>
      <p:ext uri="{BB962C8B-B14F-4D97-AF65-F5344CB8AC3E}">
        <p14:creationId xmlns:p14="http://schemas.microsoft.com/office/powerpoint/2010/main" val="40586413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2968F7-6E19-41E6-A5C4-AC4540B3BB1C}" type="slidenum">
              <a:rPr lang="en-US" smtClean="0"/>
              <a:t>22</a:t>
            </a:fld>
            <a:endParaRPr lang="en-US"/>
          </a:p>
        </p:txBody>
      </p:sp>
    </p:spTree>
    <p:extLst>
      <p:ext uri="{BB962C8B-B14F-4D97-AF65-F5344CB8AC3E}">
        <p14:creationId xmlns:p14="http://schemas.microsoft.com/office/powerpoint/2010/main" val="25193271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2968F7-6E19-41E6-A5C4-AC4540B3BB1C}" type="slidenum">
              <a:rPr lang="en-US" smtClean="0"/>
              <a:t>23</a:t>
            </a:fld>
            <a:endParaRPr lang="en-US"/>
          </a:p>
        </p:txBody>
      </p:sp>
    </p:spTree>
    <p:extLst>
      <p:ext uri="{BB962C8B-B14F-4D97-AF65-F5344CB8AC3E}">
        <p14:creationId xmlns:p14="http://schemas.microsoft.com/office/powerpoint/2010/main" val="40631414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2968F7-6E19-41E6-A5C4-AC4540B3BB1C}" type="slidenum">
              <a:rPr lang="en-US" smtClean="0"/>
              <a:t>24</a:t>
            </a:fld>
            <a:endParaRPr lang="en-US"/>
          </a:p>
        </p:txBody>
      </p:sp>
    </p:spTree>
    <p:extLst>
      <p:ext uri="{BB962C8B-B14F-4D97-AF65-F5344CB8AC3E}">
        <p14:creationId xmlns:p14="http://schemas.microsoft.com/office/powerpoint/2010/main" val="26210488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2968F7-6E19-41E6-A5C4-AC4540B3BB1C}" type="slidenum">
              <a:rPr lang="en-US" smtClean="0"/>
              <a:t>25</a:t>
            </a:fld>
            <a:endParaRPr lang="en-US"/>
          </a:p>
        </p:txBody>
      </p:sp>
    </p:spTree>
    <p:extLst>
      <p:ext uri="{BB962C8B-B14F-4D97-AF65-F5344CB8AC3E}">
        <p14:creationId xmlns:p14="http://schemas.microsoft.com/office/powerpoint/2010/main" val="765924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2968F7-6E19-41E6-A5C4-AC4540B3BB1C}" type="slidenum">
              <a:rPr lang="en-US" smtClean="0"/>
              <a:t>26</a:t>
            </a:fld>
            <a:endParaRPr lang="en-US"/>
          </a:p>
        </p:txBody>
      </p:sp>
    </p:spTree>
    <p:extLst>
      <p:ext uri="{BB962C8B-B14F-4D97-AF65-F5344CB8AC3E}">
        <p14:creationId xmlns:p14="http://schemas.microsoft.com/office/powerpoint/2010/main" val="3633739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2968F7-6E19-41E6-A5C4-AC4540B3BB1C}" type="slidenum">
              <a:rPr lang="en-US" smtClean="0"/>
              <a:t>27</a:t>
            </a:fld>
            <a:endParaRPr lang="en-US"/>
          </a:p>
        </p:txBody>
      </p:sp>
    </p:spTree>
    <p:extLst>
      <p:ext uri="{BB962C8B-B14F-4D97-AF65-F5344CB8AC3E}">
        <p14:creationId xmlns:p14="http://schemas.microsoft.com/office/powerpoint/2010/main" val="1340004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David M. </a:t>
            </a:r>
            <a:r>
              <a:rPr lang="en-US" sz="1200" b="1" i="0" kern="1200" dirty="0" err="1">
                <a:solidFill>
                  <a:schemeClr val="tx1"/>
                </a:solidFill>
                <a:effectLst/>
                <a:latin typeface="+mn-lt"/>
                <a:ea typeface="+mn-ea"/>
                <a:cs typeface="+mn-cs"/>
              </a:rPr>
              <a:t>Einhorn</a:t>
            </a:r>
            <a:r>
              <a:rPr lang="en-US" sz="1200" b="0" i="0" kern="1200" dirty="0">
                <a:solidFill>
                  <a:schemeClr val="tx1"/>
                </a:solidFill>
                <a:effectLst/>
                <a:latin typeface="+mn-lt"/>
                <a:ea typeface="+mn-ea"/>
                <a:cs typeface="+mn-cs"/>
              </a:rPr>
              <a:t> (born November 20, 1968) is an American investor, </a:t>
            </a:r>
            <a:r>
              <a:rPr lang="en-US" sz="1200" b="0" i="0" u="none" strike="noStrike" kern="1200" dirty="0">
                <a:solidFill>
                  <a:schemeClr val="tx1"/>
                </a:solidFill>
                <a:effectLst/>
                <a:latin typeface="+mn-lt"/>
                <a:ea typeface="+mn-ea"/>
                <a:cs typeface="+mn-cs"/>
                <a:hlinkClick r:id="rId3" tooltip="Hedge fund"/>
              </a:rPr>
              <a:t>hedge fund manager</a:t>
            </a:r>
            <a:r>
              <a:rPr lang="en-US" sz="1200" b="0" i="0" kern="1200" dirty="0">
                <a:solidFill>
                  <a:schemeClr val="tx1"/>
                </a:solidFill>
                <a:effectLst/>
                <a:latin typeface="+mn-lt"/>
                <a:ea typeface="+mn-ea"/>
                <a:cs typeface="+mn-cs"/>
              </a:rPr>
              <a:t>, and philanthropist. He is the founder and president of </a:t>
            </a:r>
            <a:r>
              <a:rPr lang="en-US" sz="1200" b="0" i="0" u="none" strike="noStrike" kern="1200" dirty="0">
                <a:solidFill>
                  <a:schemeClr val="tx1"/>
                </a:solidFill>
                <a:effectLst/>
                <a:latin typeface="+mn-lt"/>
                <a:ea typeface="+mn-ea"/>
                <a:cs typeface="+mn-cs"/>
                <a:hlinkClick r:id="rId4" tooltip="Greenlight Capital"/>
              </a:rPr>
              <a:t>Greenlight Capital</a:t>
            </a:r>
            <a:r>
              <a:rPr lang="en-US" sz="1200" b="0" i="0" kern="1200" dirty="0">
                <a:solidFill>
                  <a:schemeClr val="tx1"/>
                </a:solidFill>
                <a:effectLst/>
                <a:latin typeface="+mn-lt"/>
                <a:ea typeface="+mn-ea"/>
                <a:cs typeface="+mn-cs"/>
              </a:rPr>
              <a:t>, a "long-short value-oriented hedge fund."</a:t>
            </a:r>
            <a:r>
              <a:rPr lang="en-US" sz="1200" b="0" i="0" u="none" strike="noStrike" kern="1200" baseline="30000" dirty="0">
                <a:solidFill>
                  <a:schemeClr val="tx1"/>
                </a:solidFill>
                <a:effectLst/>
                <a:latin typeface="+mn-lt"/>
                <a:ea typeface="+mn-ea"/>
                <a:cs typeface="+mn-cs"/>
                <a:hlinkClick r:id="rId5"/>
              </a:rPr>
              <a:t>[2]</a:t>
            </a:r>
            <a:r>
              <a:rPr lang="en-US" sz="1200" b="0" i="0" u="none" strike="noStrike" kern="1200" baseline="30000" dirty="0">
                <a:solidFill>
                  <a:schemeClr val="tx1"/>
                </a:solidFill>
                <a:effectLst/>
                <a:latin typeface="+mn-lt"/>
                <a:ea typeface="+mn-ea"/>
                <a:cs typeface="+mn-cs"/>
              </a:rPr>
              <a:t> </a:t>
            </a:r>
            <a:r>
              <a:rPr lang="en-US" sz="1200" b="0" i="0" u="none" strike="noStrike" kern="1200" baseline="0" dirty="0">
                <a:solidFill>
                  <a:schemeClr val="tx1"/>
                </a:solidFill>
                <a:effectLst/>
                <a:latin typeface="+mn-lt"/>
                <a:ea typeface="+mn-ea"/>
                <a:cs typeface="+mn-cs"/>
              </a:rPr>
              <a:t> </a:t>
            </a:r>
            <a:r>
              <a:rPr lang="en-US" dirty="0"/>
              <a:t>Famous for shortin</a:t>
            </a:r>
            <a:r>
              <a:rPr lang="en-US" baseline="0" dirty="0"/>
              <a:t>g Lehman Brothers</a:t>
            </a:r>
            <a:endParaRPr lang="en-US" dirty="0"/>
          </a:p>
          <a:p>
            <a:endParaRPr lang="en-US" dirty="0"/>
          </a:p>
          <a:p>
            <a:r>
              <a:rPr lang="en-US" dirty="0"/>
              <a:t>SIG stands for Susquehanna International Group</a:t>
            </a:r>
          </a:p>
          <a:p>
            <a:endParaRPr lang="en-US" dirty="0"/>
          </a:p>
          <a:p>
            <a:r>
              <a:rPr lang="en-US" sz="1200" b="0" i="0" kern="1200" dirty="0">
                <a:solidFill>
                  <a:schemeClr val="tx1"/>
                </a:solidFill>
                <a:effectLst/>
                <a:latin typeface="+mn-lt"/>
                <a:ea typeface="+mn-ea"/>
                <a:cs typeface="+mn-cs"/>
              </a:rPr>
              <a:t>Vanessa </a:t>
            </a:r>
            <a:r>
              <a:rPr lang="en-US" sz="1200" b="0" i="0" kern="1200" dirty="0" err="1">
                <a:solidFill>
                  <a:schemeClr val="tx1"/>
                </a:solidFill>
                <a:effectLst/>
                <a:latin typeface="+mn-lt"/>
                <a:ea typeface="+mn-ea"/>
                <a:cs typeface="+mn-cs"/>
              </a:rPr>
              <a:t>Selbst</a:t>
            </a:r>
            <a:r>
              <a:rPr lang="en-US" sz="1200" b="0" i="0" kern="1200" dirty="0">
                <a:solidFill>
                  <a:schemeClr val="tx1"/>
                </a:solidFill>
                <a:effectLst/>
                <a:latin typeface="+mn-lt"/>
                <a:ea typeface="+mn-ea"/>
                <a:cs typeface="+mn-cs"/>
              </a:rPr>
              <a:t>, a 33-year-old three-time World Series of Poker (WSOP) winner, recently took a job with Bridgewater, the world’s largest hedge fund, she </a:t>
            </a:r>
            <a:r>
              <a:rPr lang="en-US" sz="1200" b="1" i="0" u="none" strike="noStrike" kern="1200" dirty="0">
                <a:solidFill>
                  <a:schemeClr val="tx1"/>
                </a:solidFill>
                <a:effectLst/>
                <a:latin typeface="+mn-lt"/>
                <a:ea typeface="+mn-ea"/>
                <a:cs typeface="+mn-cs"/>
                <a:hlinkClick r:id="rId6"/>
              </a:rPr>
              <a:t>announced in a Facebook post</a:t>
            </a:r>
            <a:r>
              <a:rPr lang="en-US" sz="1200" b="0" i="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8D2968F7-6E19-41E6-A5C4-AC4540B3BB1C}" type="slidenum">
              <a:rPr lang="en-US" smtClean="0"/>
              <a:t>3</a:t>
            </a:fld>
            <a:endParaRPr lang="en-US"/>
          </a:p>
        </p:txBody>
      </p:sp>
    </p:spTree>
    <p:extLst>
      <p:ext uri="{BB962C8B-B14F-4D97-AF65-F5344CB8AC3E}">
        <p14:creationId xmlns:p14="http://schemas.microsoft.com/office/powerpoint/2010/main" val="3921853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2968F7-6E19-41E6-A5C4-AC4540B3BB1C}" type="slidenum">
              <a:rPr lang="en-US" smtClean="0"/>
              <a:t>4</a:t>
            </a:fld>
            <a:endParaRPr lang="en-US"/>
          </a:p>
        </p:txBody>
      </p:sp>
    </p:spTree>
    <p:extLst>
      <p:ext uri="{BB962C8B-B14F-4D97-AF65-F5344CB8AC3E}">
        <p14:creationId xmlns:p14="http://schemas.microsoft.com/office/powerpoint/2010/main" val="1380044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2968F7-6E19-41E6-A5C4-AC4540B3BB1C}" type="slidenum">
              <a:rPr lang="en-US" smtClean="0"/>
              <a:t>5</a:t>
            </a:fld>
            <a:endParaRPr lang="en-US"/>
          </a:p>
        </p:txBody>
      </p:sp>
    </p:spTree>
    <p:extLst>
      <p:ext uri="{BB962C8B-B14F-4D97-AF65-F5344CB8AC3E}">
        <p14:creationId xmlns:p14="http://schemas.microsoft.com/office/powerpoint/2010/main" val="97391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Peter Andreas Thiel</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3" tooltip="Help:IPA/English"/>
              </a:rPr>
              <a:t>/</a:t>
            </a:r>
            <a:r>
              <a:rPr lang="en-US" sz="1200" b="0" i="0" u="none" strike="noStrike" kern="1200" dirty="0" err="1">
                <a:solidFill>
                  <a:schemeClr val="tx1"/>
                </a:solidFill>
                <a:effectLst/>
                <a:latin typeface="+mn-lt"/>
                <a:ea typeface="+mn-ea"/>
                <a:cs typeface="+mn-cs"/>
                <a:hlinkClick r:id="rId3" tooltip="Help:IPA/English"/>
              </a:rPr>
              <a:t>tiːl</a:t>
            </a:r>
            <a:r>
              <a:rPr lang="en-US" sz="1200" b="0" i="0" u="none" strike="noStrike" kern="1200" dirty="0">
                <a:solidFill>
                  <a:schemeClr val="tx1"/>
                </a:solidFill>
                <a:effectLst/>
                <a:latin typeface="+mn-lt"/>
                <a:ea typeface="+mn-ea"/>
                <a:cs typeface="+mn-cs"/>
                <a:hlinkClick r:id="rId3" tooltip="Help:IPA/English"/>
              </a:rPr>
              <a:t>/</a:t>
            </a:r>
            <a:r>
              <a:rPr lang="en-US" sz="1200" b="0" i="0" kern="1200" dirty="0">
                <a:solidFill>
                  <a:schemeClr val="tx1"/>
                </a:solidFill>
                <a:effectLst/>
                <a:latin typeface="+mn-lt"/>
                <a:ea typeface="+mn-ea"/>
                <a:cs typeface="+mn-cs"/>
              </a:rPr>
              <a:t>; born October 11, 1967) is an American entrepreneur, venture capitalist, philanthropist, political activist, and author. He is a co-founder of </a:t>
            </a:r>
            <a:r>
              <a:rPr lang="en-US" sz="1200" b="0" i="0" u="none" strike="noStrike" kern="1200" dirty="0">
                <a:solidFill>
                  <a:schemeClr val="tx1"/>
                </a:solidFill>
                <a:effectLst/>
                <a:latin typeface="+mn-lt"/>
                <a:ea typeface="+mn-ea"/>
                <a:cs typeface="+mn-cs"/>
                <a:hlinkClick r:id="rId4" tooltip="PayPal"/>
              </a:rPr>
              <a:t>PayPal</a:t>
            </a:r>
            <a:r>
              <a:rPr lang="en-US" sz="1200" b="0" i="0"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hlinkClick r:id="rId5" tooltip="Palantir Technologies"/>
              </a:rPr>
              <a:t>Palantir</a:t>
            </a:r>
            <a:r>
              <a:rPr lang="en-US" sz="1200" b="0" i="0" u="none" strike="noStrike" kern="1200" dirty="0">
                <a:solidFill>
                  <a:schemeClr val="tx1"/>
                </a:solidFill>
                <a:effectLst/>
                <a:latin typeface="+mn-lt"/>
                <a:ea typeface="+mn-ea"/>
                <a:cs typeface="+mn-cs"/>
                <a:hlinkClick r:id="rId5" tooltip="Palantir Technologies"/>
              </a:rPr>
              <a:t> Technologies</a:t>
            </a:r>
            <a:r>
              <a:rPr lang="en-US" sz="1200" b="0" i="0" kern="1200" dirty="0">
                <a:solidFill>
                  <a:schemeClr val="tx1"/>
                </a:solidFill>
                <a:effectLst/>
                <a:latin typeface="+mn-lt"/>
                <a:ea typeface="+mn-ea"/>
                <a:cs typeface="+mn-cs"/>
              </a:rPr>
              <a:t> and </a:t>
            </a:r>
            <a:r>
              <a:rPr lang="en-US" sz="1200" b="0" i="0" u="none" strike="noStrike" kern="1200" dirty="0">
                <a:solidFill>
                  <a:schemeClr val="tx1"/>
                </a:solidFill>
                <a:effectLst/>
                <a:latin typeface="+mn-lt"/>
                <a:ea typeface="+mn-ea"/>
                <a:cs typeface="+mn-cs"/>
                <a:hlinkClick r:id="rId6" tooltip="Founders Fund"/>
              </a:rPr>
              <a:t>Founders Fund</a:t>
            </a:r>
            <a:r>
              <a:rPr lang="en-US" sz="1200" b="0" i="0" kern="1200" dirty="0">
                <a:solidFill>
                  <a:schemeClr val="tx1"/>
                </a:solidFill>
                <a:effectLst/>
                <a:latin typeface="+mn-lt"/>
                <a:ea typeface="+mn-ea"/>
                <a:cs typeface="+mn-cs"/>
              </a:rPr>
              <a:t>. After the sale of PayPal, he founded </a:t>
            </a:r>
            <a:r>
              <a:rPr lang="en-US" sz="1200" b="0" i="0" u="none" strike="noStrike" kern="1200" dirty="0" err="1">
                <a:solidFill>
                  <a:schemeClr val="tx1"/>
                </a:solidFill>
                <a:effectLst/>
                <a:latin typeface="+mn-lt"/>
                <a:ea typeface="+mn-ea"/>
                <a:cs typeface="+mn-cs"/>
                <a:hlinkClick r:id="rId7" tooltip="Clarium Capital"/>
              </a:rPr>
              <a:t>Clarium</a:t>
            </a:r>
            <a:r>
              <a:rPr lang="en-US" sz="1200" b="0" i="0" u="none" strike="noStrike" kern="1200" dirty="0">
                <a:solidFill>
                  <a:schemeClr val="tx1"/>
                </a:solidFill>
                <a:effectLst/>
                <a:latin typeface="+mn-lt"/>
                <a:ea typeface="+mn-ea"/>
                <a:cs typeface="+mn-cs"/>
                <a:hlinkClick r:id="rId7" tooltip="Clarium Capital"/>
              </a:rPr>
              <a:t> Capital</a:t>
            </a:r>
            <a:r>
              <a:rPr lang="en-US" sz="1200" b="0" i="0" kern="1200" dirty="0">
                <a:solidFill>
                  <a:schemeClr val="tx1"/>
                </a:solidFill>
                <a:effectLst/>
                <a:latin typeface="+mn-lt"/>
                <a:ea typeface="+mn-ea"/>
                <a:cs typeface="+mn-cs"/>
              </a:rPr>
              <a:t>, a </a:t>
            </a:r>
            <a:r>
              <a:rPr lang="en-US" sz="1200" b="0" i="0" u="none" strike="noStrike" kern="1200" dirty="0">
                <a:solidFill>
                  <a:schemeClr val="tx1"/>
                </a:solidFill>
                <a:effectLst/>
                <a:latin typeface="+mn-lt"/>
                <a:ea typeface="+mn-ea"/>
                <a:cs typeface="+mn-cs"/>
                <a:hlinkClick r:id="rId8" tooltip="Global macro"/>
              </a:rPr>
              <a:t>global </a:t>
            </a:r>
            <a:r>
              <a:rPr lang="en-US" sz="1200" b="0" i="0" u="none" strike="noStrike" kern="1200" dirty="0" err="1">
                <a:solidFill>
                  <a:schemeClr val="tx1"/>
                </a:solidFill>
                <a:effectLst/>
                <a:latin typeface="+mn-lt"/>
                <a:ea typeface="+mn-ea"/>
                <a:cs typeface="+mn-cs"/>
                <a:hlinkClick r:id="rId8" tooltip="Global macro"/>
              </a:rPr>
              <a:t>macro</a:t>
            </a:r>
            <a:r>
              <a:rPr lang="en-US" sz="1200" b="0" i="0" u="none" strike="noStrike" kern="1200" dirty="0" err="1">
                <a:solidFill>
                  <a:schemeClr val="tx1"/>
                </a:solidFill>
                <a:effectLst/>
                <a:latin typeface="+mn-lt"/>
                <a:ea typeface="+mn-ea"/>
                <a:cs typeface="+mn-cs"/>
                <a:hlinkClick r:id="rId9" tooltip="Hedge fund"/>
              </a:rPr>
              <a:t>hedge</a:t>
            </a:r>
            <a:r>
              <a:rPr lang="en-US" sz="1200" b="0" i="0" u="none" strike="noStrike" kern="1200" dirty="0">
                <a:solidFill>
                  <a:schemeClr val="tx1"/>
                </a:solidFill>
                <a:effectLst/>
                <a:latin typeface="+mn-lt"/>
                <a:ea typeface="+mn-ea"/>
                <a:cs typeface="+mn-cs"/>
                <a:hlinkClick r:id="rId9" tooltip="Hedge fund"/>
              </a:rPr>
              <a:t> fund</a:t>
            </a:r>
            <a:r>
              <a:rPr lang="en-US" sz="1200" b="0" i="0" kern="1200" dirty="0">
                <a:solidFill>
                  <a:schemeClr val="tx1"/>
                </a:solidFill>
                <a:effectLst/>
                <a:latin typeface="+mn-lt"/>
                <a:ea typeface="+mn-ea"/>
                <a:cs typeface="+mn-cs"/>
              </a:rPr>
              <a:t>.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Caption Management, LLC is an investment management firm founded in 2012</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by Jason </a:t>
            </a:r>
            <a:r>
              <a:rPr lang="en-US" sz="1200" b="0" i="0" kern="1200" dirty="0" err="1">
                <a:solidFill>
                  <a:schemeClr val="tx1"/>
                </a:solidFill>
                <a:effectLst/>
                <a:latin typeface="+mn-lt"/>
                <a:ea typeface="+mn-ea"/>
                <a:cs typeface="+mn-cs"/>
              </a:rPr>
              <a:t>Strasser</a:t>
            </a:r>
            <a:r>
              <a:rPr lang="en-US" sz="1200" b="0" i="0" kern="1200" dirty="0">
                <a:solidFill>
                  <a:schemeClr val="tx1"/>
                </a:solidFill>
                <a:effectLst/>
                <a:latin typeface="+mn-lt"/>
                <a:ea typeface="+mn-ea"/>
                <a:cs typeface="+mn-cs"/>
              </a:rPr>
              <a:t> and William Cooper</a:t>
            </a:r>
          </a:p>
          <a:p>
            <a:r>
              <a:rPr lang="en-US" sz="1200" b="0" i="0" u="none" strike="noStrike" kern="1200" dirty="0">
                <a:solidFill>
                  <a:schemeClr val="tx1"/>
                </a:solidFill>
                <a:effectLst/>
                <a:latin typeface="+mn-lt"/>
                <a:ea typeface="+mn-ea"/>
                <a:cs typeface="+mn-cs"/>
              </a:rPr>
              <a:t>trades equity options—mostly technology and consumer companies—in an attempt to profit from volatility, according to people with knowledge of the strategy. It’s known as a “Vol Arb” fund in hedge fund industry lingo.</a:t>
            </a:r>
            <a:endParaRPr lang="en-US" dirty="0"/>
          </a:p>
        </p:txBody>
      </p:sp>
      <p:sp>
        <p:nvSpPr>
          <p:cNvPr id="4" name="Slide Number Placeholder 3"/>
          <p:cNvSpPr>
            <a:spLocks noGrp="1"/>
          </p:cNvSpPr>
          <p:nvPr>
            <p:ph type="sldNum" sz="quarter" idx="10"/>
          </p:nvPr>
        </p:nvSpPr>
        <p:spPr/>
        <p:txBody>
          <a:bodyPr/>
          <a:lstStyle/>
          <a:p>
            <a:fld id="{8D2968F7-6E19-41E6-A5C4-AC4540B3BB1C}" type="slidenum">
              <a:rPr lang="en-US" smtClean="0"/>
              <a:t>6</a:t>
            </a:fld>
            <a:endParaRPr lang="en-US"/>
          </a:p>
        </p:txBody>
      </p:sp>
    </p:spTree>
    <p:extLst>
      <p:ext uri="{BB962C8B-B14F-4D97-AF65-F5344CB8AC3E}">
        <p14:creationId xmlns:p14="http://schemas.microsoft.com/office/powerpoint/2010/main" val="1380044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2968F7-6E19-41E6-A5C4-AC4540B3BB1C}" type="slidenum">
              <a:rPr lang="en-US" smtClean="0"/>
              <a:t>7</a:t>
            </a:fld>
            <a:endParaRPr lang="en-US"/>
          </a:p>
        </p:txBody>
      </p:sp>
    </p:spTree>
    <p:extLst>
      <p:ext uri="{BB962C8B-B14F-4D97-AF65-F5344CB8AC3E}">
        <p14:creationId xmlns:p14="http://schemas.microsoft.com/office/powerpoint/2010/main" val="17875317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2968F7-6E19-41E6-A5C4-AC4540B3BB1C}" type="slidenum">
              <a:rPr lang="en-US" smtClean="0"/>
              <a:t>8</a:t>
            </a:fld>
            <a:endParaRPr lang="en-US"/>
          </a:p>
        </p:txBody>
      </p:sp>
    </p:spTree>
    <p:extLst>
      <p:ext uri="{BB962C8B-B14F-4D97-AF65-F5344CB8AC3E}">
        <p14:creationId xmlns:p14="http://schemas.microsoft.com/office/powerpoint/2010/main" val="25729055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2968F7-6E19-41E6-A5C4-AC4540B3BB1C}" type="slidenum">
              <a:rPr lang="en-US" smtClean="0"/>
              <a:t>9</a:t>
            </a:fld>
            <a:endParaRPr lang="en-US"/>
          </a:p>
        </p:txBody>
      </p:sp>
    </p:spTree>
    <p:extLst>
      <p:ext uri="{BB962C8B-B14F-4D97-AF65-F5344CB8AC3E}">
        <p14:creationId xmlns:p14="http://schemas.microsoft.com/office/powerpoint/2010/main" val="1799128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2264D3A-8CCF-4331-B6D3-0EFFE30F351D}"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FEB61B-B44B-4E9C-A7B8-424B3FAC0022}" type="slidenum">
              <a:rPr lang="en-US" smtClean="0"/>
              <a:t>‹#›</a:t>
            </a:fld>
            <a:endParaRPr lang="en-US"/>
          </a:p>
        </p:txBody>
      </p:sp>
    </p:spTree>
    <p:extLst>
      <p:ext uri="{BB962C8B-B14F-4D97-AF65-F5344CB8AC3E}">
        <p14:creationId xmlns:p14="http://schemas.microsoft.com/office/powerpoint/2010/main" val="1944648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264D3A-8CCF-4331-B6D3-0EFFE30F351D}"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FEB61B-B44B-4E9C-A7B8-424B3FAC0022}" type="slidenum">
              <a:rPr lang="en-US" smtClean="0"/>
              <a:t>‹#›</a:t>
            </a:fld>
            <a:endParaRPr lang="en-US"/>
          </a:p>
        </p:txBody>
      </p:sp>
    </p:spTree>
    <p:extLst>
      <p:ext uri="{BB962C8B-B14F-4D97-AF65-F5344CB8AC3E}">
        <p14:creationId xmlns:p14="http://schemas.microsoft.com/office/powerpoint/2010/main" val="347798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264D3A-8CCF-4331-B6D3-0EFFE30F351D}"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FEB61B-B44B-4E9C-A7B8-424B3FAC0022}" type="slidenum">
              <a:rPr lang="en-US" smtClean="0"/>
              <a:t>‹#›</a:t>
            </a:fld>
            <a:endParaRPr lang="en-US"/>
          </a:p>
        </p:txBody>
      </p:sp>
    </p:spTree>
    <p:extLst>
      <p:ext uri="{BB962C8B-B14F-4D97-AF65-F5344CB8AC3E}">
        <p14:creationId xmlns:p14="http://schemas.microsoft.com/office/powerpoint/2010/main" val="3953607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264D3A-8CCF-4331-B6D3-0EFFE30F351D}"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FEB61B-B44B-4E9C-A7B8-424B3FAC0022}" type="slidenum">
              <a:rPr lang="en-US" smtClean="0"/>
              <a:t>‹#›</a:t>
            </a:fld>
            <a:endParaRPr lang="en-US"/>
          </a:p>
        </p:txBody>
      </p:sp>
    </p:spTree>
    <p:extLst>
      <p:ext uri="{BB962C8B-B14F-4D97-AF65-F5344CB8AC3E}">
        <p14:creationId xmlns:p14="http://schemas.microsoft.com/office/powerpoint/2010/main" val="755372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264D3A-8CCF-4331-B6D3-0EFFE30F351D}"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FEB61B-B44B-4E9C-A7B8-424B3FAC0022}" type="slidenum">
              <a:rPr lang="en-US" smtClean="0"/>
              <a:t>‹#›</a:t>
            </a:fld>
            <a:endParaRPr lang="en-US"/>
          </a:p>
        </p:txBody>
      </p:sp>
    </p:spTree>
    <p:extLst>
      <p:ext uri="{BB962C8B-B14F-4D97-AF65-F5344CB8AC3E}">
        <p14:creationId xmlns:p14="http://schemas.microsoft.com/office/powerpoint/2010/main" val="4245610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2264D3A-8CCF-4331-B6D3-0EFFE30F351D}" type="datetimeFigureOut">
              <a:rPr lang="en-US" smtClean="0"/>
              <a:t>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FEB61B-B44B-4E9C-A7B8-424B3FAC0022}" type="slidenum">
              <a:rPr lang="en-US" smtClean="0"/>
              <a:t>‹#›</a:t>
            </a:fld>
            <a:endParaRPr lang="en-US"/>
          </a:p>
        </p:txBody>
      </p:sp>
    </p:spTree>
    <p:extLst>
      <p:ext uri="{BB962C8B-B14F-4D97-AF65-F5344CB8AC3E}">
        <p14:creationId xmlns:p14="http://schemas.microsoft.com/office/powerpoint/2010/main" val="161986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2264D3A-8CCF-4331-B6D3-0EFFE30F351D}" type="datetimeFigureOut">
              <a:rPr lang="en-US" smtClean="0"/>
              <a:t>1/16/2020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FEB61B-B44B-4E9C-A7B8-424B3FAC0022}" type="slidenum">
              <a:rPr lang="en-US" smtClean="0"/>
              <a:t>‹#›</a:t>
            </a:fld>
            <a:endParaRPr lang="en-US"/>
          </a:p>
        </p:txBody>
      </p:sp>
    </p:spTree>
    <p:extLst>
      <p:ext uri="{BB962C8B-B14F-4D97-AF65-F5344CB8AC3E}">
        <p14:creationId xmlns:p14="http://schemas.microsoft.com/office/powerpoint/2010/main" val="1386589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2264D3A-8CCF-4331-B6D3-0EFFE30F351D}" type="datetimeFigureOut">
              <a:rPr lang="en-US" smtClean="0"/>
              <a:t>1/16/2020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FEB61B-B44B-4E9C-A7B8-424B3FAC0022}" type="slidenum">
              <a:rPr lang="en-US" smtClean="0"/>
              <a:t>‹#›</a:t>
            </a:fld>
            <a:endParaRPr lang="en-US"/>
          </a:p>
        </p:txBody>
      </p:sp>
    </p:spTree>
    <p:extLst>
      <p:ext uri="{BB962C8B-B14F-4D97-AF65-F5344CB8AC3E}">
        <p14:creationId xmlns:p14="http://schemas.microsoft.com/office/powerpoint/2010/main" val="2913351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264D3A-8CCF-4331-B6D3-0EFFE30F351D}" type="datetimeFigureOut">
              <a:rPr lang="en-US" smtClean="0"/>
              <a:t>1/16/2020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FEB61B-B44B-4E9C-A7B8-424B3FAC0022}" type="slidenum">
              <a:rPr lang="en-US" smtClean="0"/>
              <a:t>‹#›</a:t>
            </a:fld>
            <a:endParaRPr lang="en-US"/>
          </a:p>
        </p:txBody>
      </p:sp>
    </p:spTree>
    <p:extLst>
      <p:ext uri="{BB962C8B-B14F-4D97-AF65-F5344CB8AC3E}">
        <p14:creationId xmlns:p14="http://schemas.microsoft.com/office/powerpoint/2010/main" val="1825051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264D3A-8CCF-4331-B6D3-0EFFE30F351D}" type="datetimeFigureOut">
              <a:rPr lang="en-US" smtClean="0"/>
              <a:t>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FEB61B-B44B-4E9C-A7B8-424B3FAC0022}" type="slidenum">
              <a:rPr lang="en-US" smtClean="0"/>
              <a:t>‹#›</a:t>
            </a:fld>
            <a:endParaRPr lang="en-US"/>
          </a:p>
        </p:txBody>
      </p:sp>
    </p:spTree>
    <p:extLst>
      <p:ext uri="{BB962C8B-B14F-4D97-AF65-F5344CB8AC3E}">
        <p14:creationId xmlns:p14="http://schemas.microsoft.com/office/powerpoint/2010/main" val="2621395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264D3A-8CCF-4331-B6D3-0EFFE30F351D}" type="datetimeFigureOut">
              <a:rPr lang="en-US" smtClean="0"/>
              <a:t>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FEB61B-B44B-4E9C-A7B8-424B3FAC0022}" type="slidenum">
              <a:rPr lang="en-US" smtClean="0"/>
              <a:t>‹#›</a:t>
            </a:fld>
            <a:endParaRPr lang="en-US"/>
          </a:p>
        </p:txBody>
      </p:sp>
    </p:spTree>
    <p:extLst>
      <p:ext uri="{BB962C8B-B14F-4D97-AF65-F5344CB8AC3E}">
        <p14:creationId xmlns:p14="http://schemas.microsoft.com/office/powerpoint/2010/main" val="3488353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264D3A-8CCF-4331-B6D3-0EFFE30F351D}" type="datetimeFigureOut">
              <a:rPr lang="en-US" smtClean="0"/>
              <a:t>1/16/2020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FEB61B-B44B-4E9C-A7B8-424B3FAC0022}" type="slidenum">
              <a:rPr lang="en-US" smtClean="0"/>
              <a:t>‹#›</a:t>
            </a:fld>
            <a:endParaRPr lang="en-US"/>
          </a:p>
        </p:txBody>
      </p:sp>
    </p:spTree>
    <p:extLst>
      <p:ext uri="{BB962C8B-B14F-4D97-AF65-F5344CB8AC3E}">
        <p14:creationId xmlns:p14="http://schemas.microsoft.com/office/powerpoint/2010/main" val="14067436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a:xfrm>
            <a:off x="76200" y="2209800"/>
            <a:ext cx="8991600" cy="2133600"/>
          </a:xfrm>
        </p:spPr>
        <p:txBody>
          <a:bodyPr/>
          <a:lstStyle/>
          <a:p>
            <a:endParaRPr lang="en-US" dirty="0"/>
          </a:p>
        </p:txBody>
      </p:sp>
      <p:sp>
        <p:nvSpPr>
          <p:cNvPr id="5" name="Rectangle 4"/>
          <p:cNvSpPr/>
          <p:nvPr/>
        </p:nvSpPr>
        <p:spPr>
          <a:xfrm>
            <a:off x="0" y="2057400"/>
            <a:ext cx="9144000" cy="2438400"/>
          </a:xfrm>
          <a:prstGeom prst="rect">
            <a:avLst/>
          </a:prstGeom>
          <a:solidFill>
            <a:srgbClr val="DABA32"/>
          </a:solidFill>
          <a:ln>
            <a:solidFill>
              <a:srgbClr val="DABA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Hedge Fund </a:t>
            </a:r>
            <a:r>
              <a:rPr lang="en-US" sz="3200" b="1" dirty="0" err="1">
                <a:solidFill>
                  <a:schemeClr val="tx1"/>
                </a:solidFill>
              </a:rPr>
              <a:t>Hold’em</a:t>
            </a:r>
            <a:endParaRPr lang="en-US" sz="2000" dirty="0">
              <a:solidFill>
                <a:schemeClr val="tx1"/>
              </a:solidFill>
            </a:endParaRPr>
          </a:p>
        </p:txBody>
      </p:sp>
      <p:sp>
        <p:nvSpPr>
          <p:cNvPr id="6" name="Rectangle 5"/>
          <p:cNvSpPr/>
          <p:nvPr/>
        </p:nvSpPr>
        <p:spPr>
          <a:xfrm>
            <a:off x="0" y="0"/>
            <a:ext cx="9144000"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Rectangle 7"/>
          <p:cNvSpPr/>
          <p:nvPr/>
        </p:nvSpPr>
        <p:spPr>
          <a:xfrm>
            <a:off x="0" y="6629400"/>
            <a:ext cx="9144000"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Rectangle 3"/>
          <p:cNvSpPr/>
          <p:nvPr/>
        </p:nvSpPr>
        <p:spPr>
          <a:xfrm>
            <a:off x="2362200" y="5079715"/>
            <a:ext cx="4572000" cy="923330"/>
          </a:xfrm>
          <a:prstGeom prst="rect">
            <a:avLst/>
          </a:prstGeom>
        </p:spPr>
        <p:txBody>
          <a:bodyPr>
            <a:spAutoFit/>
          </a:bodyPr>
          <a:lstStyle/>
          <a:p>
            <a:pPr algn="ctr"/>
            <a:r>
              <a:rPr lang="en-US" dirty="0"/>
              <a:t>Yan Lu- University of Central Florida</a:t>
            </a:r>
          </a:p>
          <a:p>
            <a:pPr algn="ctr"/>
            <a:r>
              <a:rPr lang="en-US" dirty="0"/>
              <a:t>Sandra Mortal- University of Alabama</a:t>
            </a:r>
          </a:p>
          <a:p>
            <a:pPr algn="ctr"/>
            <a:r>
              <a:rPr lang="en-US" dirty="0"/>
              <a:t>Sugata Ray- University of Alabama</a:t>
            </a:r>
          </a:p>
        </p:txBody>
      </p:sp>
      <p:sp>
        <p:nvSpPr>
          <p:cNvPr id="9" name="Rectangle 8">
            <a:extLst>
              <a:ext uri="{FF2B5EF4-FFF2-40B4-BE49-F238E27FC236}">
                <a16:creationId xmlns:a16="http://schemas.microsoft.com/office/drawing/2014/main" id="{B990665E-6EED-4363-94CA-EB678298D6F0}"/>
              </a:ext>
            </a:extLst>
          </p:cNvPr>
          <p:cNvSpPr/>
          <p:nvPr/>
        </p:nvSpPr>
        <p:spPr>
          <a:xfrm>
            <a:off x="2362200" y="790779"/>
            <a:ext cx="4572000" cy="646331"/>
          </a:xfrm>
          <a:prstGeom prst="rect">
            <a:avLst/>
          </a:prstGeom>
        </p:spPr>
        <p:txBody>
          <a:bodyPr>
            <a:spAutoFit/>
          </a:bodyPr>
          <a:lstStyle/>
          <a:p>
            <a:pPr algn="ctr"/>
            <a:r>
              <a:rPr lang="en-US" dirty="0"/>
              <a:t>12th Annual Hedge Fund Research Conference</a:t>
            </a:r>
            <a:br>
              <a:rPr lang="en-US" dirty="0"/>
            </a:br>
            <a:r>
              <a:rPr lang="en-US" dirty="0"/>
              <a:t>17</a:t>
            </a:r>
            <a:r>
              <a:rPr lang="en-US" baseline="30000" dirty="0"/>
              <a:t>th</a:t>
            </a:r>
            <a:r>
              <a:rPr lang="en-US" dirty="0"/>
              <a:t> Jan 2020</a:t>
            </a:r>
          </a:p>
        </p:txBody>
      </p:sp>
    </p:spTree>
    <p:extLst>
      <p:ext uri="{BB962C8B-B14F-4D97-AF65-F5344CB8AC3E}">
        <p14:creationId xmlns:p14="http://schemas.microsoft.com/office/powerpoint/2010/main" val="29465740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Summary Statistics II</a:t>
            </a:r>
            <a:br>
              <a:rPr lang="en-US" dirty="0"/>
            </a:br>
            <a:endParaRPr lang="en-US" sz="3600" dirty="0"/>
          </a:p>
        </p:txBody>
      </p:sp>
      <p:sp>
        <p:nvSpPr>
          <p:cNvPr id="6" name="Rectangle 5"/>
          <p:cNvSpPr/>
          <p:nvPr/>
        </p:nvSpPr>
        <p:spPr>
          <a:xfrm>
            <a:off x="0" y="0"/>
            <a:ext cx="9144000"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6"/>
          <p:cNvSpPr/>
          <p:nvPr/>
        </p:nvSpPr>
        <p:spPr>
          <a:xfrm>
            <a:off x="0" y="6629400"/>
            <a:ext cx="9144000" cy="228600"/>
          </a:xfrm>
          <a:prstGeom prst="rect">
            <a:avLst/>
          </a:prstGeom>
          <a:solidFill>
            <a:srgbClr val="DABA32"/>
          </a:solidFill>
          <a:ln>
            <a:solidFill>
              <a:srgbClr val="DABA3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75EA725-C519-47F5-88CE-7E6652ADD018}"/>
              </a:ext>
            </a:extLst>
          </p:cNvPr>
          <p:cNvPicPr>
            <a:picLocks noChangeAspect="1"/>
          </p:cNvPicPr>
          <p:nvPr/>
        </p:nvPicPr>
        <p:blipFill>
          <a:blip r:embed="rId3"/>
          <a:stretch>
            <a:fillRect/>
          </a:stretch>
        </p:blipFill>
        <p:spPr>
          <a:xfrm>
            <a:off x="1066800" y="1456181"/>
            <a:ext cx="6577013" cy="3891223"/>
          </a:xfrm>
          <a:prstGeom prst="rect">
            <a:avLst/>
          </a:prstGeom>
        </p:spPr>
      </p:pic>
      <p:sp>
        <p:nvSpPr>
          <p:cNvPr id="8" name="Content Placeholder 2">
            <a:extLst>
              <a:ext uri="{FF2B5EF4-FFF2-40B4-BE49-F238E27FC236}">
                <a16:creationId xmlns:a16="http://schemas.microsoft.com/office/drawing/2014/main" id="{B3F9BD59-AB56-4CC4-9DF9-3BCD91A49042}"/>
              </a:ext>
            </a:extLst>
          </p:cNvPr>
          <p:cNvSpPr>
            <a:spLocks noGrp="1"/>
          </p:cNvSpPr>
          <p:nvPr>
            <p:ph idx="1"/>
          </p:nvPr>
        </p:nvSpPr>
        <p:spPr>
          <a:xfrm>
            <a:off x="464197" y="5347404"/>
            <a:ext cx="8229600" cy="1235958"/>
          </a:xfrm>
        </p:spPr>
        <p:txBody>
          <a:bodyPr>
            <a:normAutofit/>
          </a:bodyPr>
          <a:lstStyle/>
          <a:p>
            <a:r>
              <a:rPr lang="en-US" sz="2200" dirty="0"/>
              <a:t>579 wins, for 182 managers, managing 220 funds</a:t>
            </a:r>
          </a:p>
          <a:p>
            <a:r>
              <a:rPr lang="en-US" sz="2200" dirty="0"/>
              <a:t>Coverage in Hendon Mob gets better over time</a:t>
            </a:r>
          </a:p>
          <a:p>
            <a:endParaRPr lang="en-US" sz="2200" dirty="0"/>
          </a:p>
          <a:p>
            <a:pPr marL="0" indent="0">
              <a:buNone/>
            </a:pPr>
            <a:endParaRPr lang="en-US" sz="2400" dirty="0"/>
          </a:p>
        </p:txBody>
      </p:sp>
    </p:spTree>
    <p:extLst>
      <p:ext uri="{BB962C8B-B14F-4D97-AF65-F5344CB8AC3E}">
        <p14:creationId xmlns:p14="http://schemas.microsoft.com/office/powerpoint/2010/main" val="40056671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34400" cy="1143000"/>
          </a:xfrm>
        </p:spPr>
        <p:txBody>
          <a:bodyPr>
            <a:normAutofit fontScale="90000"/>
          </a:bodyPr>
          <a:lstStyle/>
          <a:p>
            <a:r>
              <a:rPr lang="en-US" dirty="0"/>
              <a:t>Regression Analysis (1 = win, 0 = </a:t>
            </a:r>
            <a:r>
              <a:rPr lang="en-US" dirty="0" err="1"/>
              <a:t>nowin</a:t>
            </a:r>
            <a:r>
              <a:rPr lang="en-US" dirty="0"/>
              <a:t>)</a:t>
            </a:r>
            <a:endParaRPr lang="en-US" sz="3600" dirty="0"/>
          </a:p>
        </p:txBody>
      </p:sp>
      <p:sp>
        <p:nvSpPr>
          <p:cNvPr id="7" name="Rectangle 6"/>
          <p:cNvSpPr/>
          <p:nvPr/>
        </p:nvSpPr>
        <p:spPr>
          <a:xfrm>
            <a:off x="0" y="6629400"/>
            <a:ext cx="9144000" cy="228600"/>
          </a:xfrm>
          <a:prstGeom prst="rect">
            <a:avLst/>
          </a:prstGeom>
          <a:solidFill>
            <a:srgbClr val="DABA32"/>
          </a:solidFill>
          <a:ln>
            <a:solidFill>
              <a:srgbClr val="DABA3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aphicFrame>
        <p:nvGraphicFramePr>
          <p:cNvPr id="4" name="Table 3">
            <a:extLst>
              <a:ext uri="{FF2B5EF4-FFF2-40B4-BE49-F238E27FC236}">
                <a16:creationId xmlns:a16="http://schemas.microsoft.com/office/drawing/2014/main" id="{029BEFC1-9BA7-4BFE-8B23-C137C57DCE4F}"/>
              </a:ext>
            </a:extLst>
          </p:cNvPr>
          <p:cNvGraphicFramePr>
            <a:graphicFrameLocks noGrp="1"/>
          </p:cNvGraphicFramePr>
          <p:nvPr>
            <p:extLst>
              <p:ext uri="{D42A27DB-BD31-4B8C-83A1-F6EECF244321}">
                <p14:modId xmlns:p14="http://schemas.microsoft.com/office/powerpoint/2010/main" val="969164807"/>
              </p:ext>
            </p:extLst>
          </p:nvPr>
        </p:nvGraphicFramePr>
        <p:xfrm>
          <a:off x="304800" y="1143004"/>
          <a:ext cx="8229599" cy="5638788"/>
        </p:xfrm>
        <a:graphic>
          <a:graphicData uri="http://schemas.openxmlformats.org/drawingml/2006/table">
            <a:tbl>
              <a:tblPr firstRow="1" firstCol="1" bandRow="1">
                <a:tableStyleId>{5C22544A-7EE6-4342-B048-85BDC9FD1C3A}</a:tableStyleId>
              </a:tblPr>
              <a:tblGrid>
                <a:gridCol w="3411992">
                  <a:extLst>
                    <a:ext uri="{9D8B030D-6E8A-4147-A177-3AD203B41FA5}">
                      <a16:colId xmlns:a16="http://schemas.microsoft.com/office/drawing/2014/main" val="207625154"/>
                    </a:ext>
                  </a:extLst>
                </a:gridCol>
                <a:gridCol w="1031992">
                  <a:extLst>
                    <a:ext uri="{9D8B030D-6E8A-4147-A177-3AD203B41FA5}">
                      <a16:colId xmlns:a16="http://schemas.microsoft.com/office/drawing/2014/main" val="183157253"/>
                    </a:ext>
                  </a:extLst>
                </a:gridCol>
                <a:gridCol w="1170249">
                  <a:extLst>
                    <a:ext uri="{9D8B030D-6E8A-4147-A177-3AD203B41FA5}">
                      <a16:colId xmlns:a16="http://schemas.microsoft.com/office/drawing/2014/main" val="1695776236"/>
                    </a:ext>
                  </a:extLst>
                </a:gridCol>
                <a:gridCol w="1308506">
                  <a:extLst>
                    <a:ext uri="{9D8B030D-6E8A-4147-A177-3AD203B41FA5}">
                      <a16:colId xmlns:a16="http://schemas.microsoft.com/office/drawing/2014/main" val="3317998440"/>
                    </a:ext>
                  </a:extLst>
                </a:gridCol>
                <a:gridCol w="1306860">
                  <a:extLst>
                    <a:ext uri="{9D8B030D-6E8A-4147-A177-3AD203B41FA5}">
                      <a16:colId xmlns:a16="http://schemas.microsoft.com/office/drawing/2014/main" val="3399487845"/>
                    </a:ext>
                  </a:extLst>
                </a:gridCol>
              </a:tblGrid>
              <a:tr h="313266">
                <a:tc>
                  <a:txBody>
                    <a:bodyPr/>
                    <a:lstStyle/>
                    <a:p>
                      <a:pPr marL="0" marR="0">
                        <a:lnSpc>
                          <a:spcPct val="115000"/>
                        </a:lnSpc>
                        <a:spcBef>
                          <a:spcPts val="0"/>
                        </a:spcBef>
                        <a:spcAft>
                          <a:spcPts val="1000"/>
                        </a:spcAft>
                      </a:pPr>
                      <a:r>
                        <a:rPr lang="en-US" sz="1800" dirty="0">
                          <a:effectLst/>
                        </a:rPr>
                        <a:t> Lifetime/TTM</a:t>
                      </a:r>
                      <a:endParaRPr lang="en-US" sz="2000" dirty="0">
                        <a:effectLst/>
                        <a:latin typeface="Times New Roman" panose="02020603050405020304" pitchFamily="18" charset="0"/>
                        <a:ea typeface="SimSun" panose="02010600030101010101" pitchFamily="2" charset="-122"/>
                      </a:endParaRPr>
                    </a:p>
                  </a:txBody>
                  <a:tcPr marL="68580" marR="68580" marT="0" marB="0" anchor="b"/>
                </a:tc>
                <a:tc gridSpan="2">
                  <a:txBody>
                    <a:bodyPr/>
                    <a:lstStyle/>
                    <a:p>
                      <a:pPr marL="0" marR="0" algn="ctr">
                        <a:lnSpc>
                          <a:spcPct val="115000"/>
                        </a:lnSpc>
                        <a:spcBef>
                          <a:spcPts val="0"/>
                        </a:spcBef>
                        <a:spcAft>
                          <a:spcPts val="1000"/>
                        </a:spcAft>
                      </a:pPr>
                      <a:r>
                        <a:rPr lang="en-US" sz="1800">
                          <a:effectLst/>
                        </a:rPr>
                        <a:t>Cross-sectional</a:t>
                      </a:r>
                      <a:endParaRPr lang="en-US" sz="2000">
                        <a:effectLst/>
                        <a:latin typeface="Times New Roman" panose="02020603050405020304" pitchFamily="18" charset="0"/>
                        <a:ea typeface="SimSun" panose="02010600030101010101" pitchFamily="2" charset="-122"/>
                      </a:endParaRPr>
                    </a:p>
                  </a:txBody>
                  <a:tcPr marL="68580" marR="68580" marT="0" marB="0" anchor="b"/>
                </a:tc>
                <a:tc hMerge="1">
                  <a:txBody>
                    <a:bodyPr/>
                    <a:lstStyle/>
                    <a:p>
                      <a:endParaRPr lang="en-US"/>
                    </a:p>
                  </a:txBody>
                  <a:tcPr/>
                </a:tc>
                <a:tc gridSpan="2">
                  <a:txBody>
                    <a:bodyPr/>
                    <a:lstStyle/>
                    <a:p>
                      <a:pPr marL="0" marR="0" algn="ctr">
                        <a:lnSpc>
                          <a:spcPct val="115000"/>
                        </a:lnSpc>
                        <a:spcBef>
                          <a:spcPts val="0"/>
                        </a:spcBef>
                        <a:spcAft>
                          <a:spcPts val="1000"/>
                        </a:spcAft>
                      </a:pPr>
                      <a:r>
                        <a:rPr lang="en-US" sz="1800">
                          <a:effectLst/>
                        </a:rPr>
                        <a:t>Panel</a:t>
                      </a:r>
                      <a:endParaRPr lang="en-US" sz="2000">
                        <a:effectLst/>
                        <a:latin typeface="Times New Roman" panose="02020603050405020304" pitchFamily="18" charset="0"/>
                        <a:ea typeface="SimSun" panose="02010600030101010101" pitchFamily="2" charset="-122"/>
                      </a:endParaRPr>
                    </a:p>
                  </a:txBody>
                  <a:tcPr marL="68580" marR="68580" marT="0" marB="0" anchor="b"/>
                </a:tc>
                <a:tc hMerge="1">
                  <a:txBody>
                    <a:bodyPr/>
                    <a:lstStyle/>
                    <a:p>
                      <a:endParaRPr lang="en-US"/>
                    </a:p>
                  </a:txBody>
                  <a:tcPr/>
                </a:tc>
                <a:extLst>
                  <a:ext uri="{0D108BD9-81ED-4DB2-BD59-A6C34878D82A}">
                    <a16:rowId xmlns:a16="http://schemas.microsoft.com/office/drawing/2014/main" val="2288988503"/>
                  </a:ext>
                </a:extLst>
              </a:tr>
              <a:tr h="313266">
                <a:tc>
                  <a:txBody>
                    <a:bodyPr/>
                    <a:lstStyle/>
                    <a:p>
                      <a:pPr marL="0" marR="0">
                        <a:lnSpc>
                          <a:spcPct val="115000"/>
                        </a:lnSpc>
                        <a:spcBef>
                          <a:spcPts val="0"/>
                        </a:spcBef>
                        <a:spcAft>
                          <a:spcPts val="1000"/>
                        </a:spcAft>
                      </a:pPr>
                      <a:r>
                        <a:rPr lang="en-US" sz="1800" dirty="0">
                          <a:effectLst/>
                        </a:rPr>
                        <a:t>Return</a:t>
                      </a:r>
                      <a:endParaRPr lang="en-US" sz="2000" dirty="0">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gn="ctr">
                        <a:lnSpc>
                          <a:spcPct val="115000"/>
                        </a:lnSpc>
                        <a:spcBef>
                          <a:spcPts val="0"/>
                        </a:spcBef>
                        <a:spcAft>
                          <a:spcPts val="0"/>
                        </a:spcAft>
                      </a:pPr>
                      <a:r>
                        <a:rPr lang="en-US" sz="1600" dirty="0">
                          <a:solidFill>
                            <a:srgbClr val="000000"/>
                          </a:solidFill>
                          <a:effectLst/>
                          <a:latin typeface="Arial" panose="020B0604020202020204" pitchFamily="34" charset="0"/>
                          <a:ea typeface="SimSun" panose="02010600030101010101" pitchFamily="2" charset="-122"/>
                          <a:cs typeface="Arial" panose="020B0604020202020204" pitchFamily="34" charset="0"/>
                        </a:rPr>
                        <a:t>0.510</a:t>
                      </a:r>
                      <a:r>
                        <a:rPr lang="en-US" sz="1600" baseline="30000" dirty="0">
                          <a:solidFill>
                            <a:srgbClr val="000000"/>
                          </a:solidFill>
                          <a:effectLst/>
                          <a:latin typeface="Arial" panose="020B0604020202020204" pitchFamily="34" charset="0"/>
                          <a:ea typeface="SimSun" panose="02010600030101010101" pitchFamily="2" charset="-122"/>
                          <a:cs typeface="Arial" panose="020B0604020202020204" pitchFamily="34" charset="0"/>
                        </a:rPr>
                        <a:t>***</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0"/>
                        </a:spcAft>
                      </a:pPr>
                      <a:r>
                        <a:rPr lang="en-US" sz="1600">
                          <a:solidFill>
                            <a:srgbClr val="000000"/>
                          </a:solidFill>
                          <a:effectLst/>
                          <a:latin typeface="Arial" panose="020B0604020202020204" pitchFamily="34" charset="0"/>
                          <a:ea typeface="SimSun" panose="02010600030101010101" pitchFamily="2" charset="-122"/>
                          <a:cs typeface="Arial" panose="020B0604020202020204" pitchFamily="34" charset="0"/>
                        </a:rPr>
                        <a:t> </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0"/>
                        </a:spcAft>
                      </a:pPr>
                      <a:r>
                        <a:rPr lang="en-US" sz="1600">
                          <a:solidFill>
                            <a:srgbClr val="000000"/>
                          </a:solidFill>
                          <a:effectLst/>
                          <a:latin typeface="Arial" panose="020B0604020202020204" pitchFamily="34" charset="0"/>
                          <a:ea typeface="SimSun" panose="02010600030101010101" pitchFamily="2" charset="-122"/>
                          <a:cs typeface="Arial" panose="020B0604020202020204" pitchFamily="34" charset="0"/>
                        </a:rPr>
                        <a:t>0.245</a:t>
                      </a:r>
                      <a:r>
                        <a:rPr lang="en-US" sz="1600" baseline="30000">
                          <a:solidFill>
                            <a:srgbClr val="000000"/>
                          </a:solidFill>
                          <a:effectLst/>
                          <a:latin typeface="Arial" panose="020B0604020202020204" pitchFamily="34" charset="0"/>
                          <a:ea typeface="SimSun" panose="02010600030101010101" pitchFamily="2" charset="-122"/>
                          <a:cs typeface="Arial" panose="020B0604020202020204" pitchFamily="34" charset="0"/>
                        </a:rPr>
                        <a:t>***</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extLst>
                  <a:ext uri="{0D108BD9-81ED-4DB2-BD59-A6C34878D82A}">
                    <a16:rowId xmlns:a16="http://schemas.microsoft.com/office/drawing/2014/main" val="4190336378"/>
                  </a:ext>
                </a:extLst>
              </a:tr>
              <a:tr h="313266">
                <a:tc>
                  <a:txBody>
                    <a:bodyPr/>
                    <a:lstStyle/>
                    <a:p>
                      <a:pPr marL="0" marR="0">
                        <a:lnSpc>
                          <a:spcPct val="115000"/>
                        </a:lnSpc>
                        <a:spcBef>
                          <a:spcPts val="0"/>
                        </a:spcBef>
                        <a:spcAft>
                          <a:spcPts val="1000"/>
                        </a:spcAft>
                      </a:pPr>
                      <a:r>
                        <a:rPr lang="en-US" sz="1800" dirty="0">
                          <a:effectLst/>
                        </a:rPr>
                        <a:t> </a:t>
                      </a:r>
                      <a:endParaRPr lang="en-US" sz="2000" dirty="0">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gn="ctr">
                        <a:lnSpc>
                          <a:spcPct val="115000"/>
                        </a:lnSpc>
                        <a:spcBef>
                          <a:spcPts val="0"/>
                        </a:spcBef>
                        <a:spcAft>
                          <a:spcPts val="0"/>
                        </a:spcAft>
                      </a:pPr>
                      <a:r>
                        <a:rPr lang="en-US" sz="1600" dirty="0">
                          <a:solidFill>
                            <a:srgbClr val="000000"/>
                          </a:solidFill>
                          <a:effectLst/>
                          <a:latin typeface="Arial" panose="020B0604020202020204" pitchFamily="34" charset="0"/>
                          <a:ea typeface="SimSun" panose="02010600030101010101" pitchFamily="2" charset="-122"/>
                          <a:cs typeface="Arial" panose="020B0604020202020204" pitchFamily="34" charset="0"/>
                        </a:rPr>
                        <a:t>(4.04)</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0"/>
                        </a:spcAft>
                      </a:pPr>
                      <a:r>
                        <a:rPr lang="en-US" sz="1600">
                          <a:solidFill>
                            <a:srgbClr val="000000"/>
                          </a:solidFill>
                          <a:effectLst/>
                          <a:latin typeface="Arial" panose="020B0604020202020204" pitchFamily="34" charset="0"/>
                          <a:ea typeface="SimSun" panose="02010600030101010101" pitchFamily="2" charset="-122"/>
                          <a:cs typeface="Arial" panose="020B0604020202020204" pitchFamily="34" charset="0"/>
                        </a:rPr>
                        <a:t> </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0"/>
                        </a:spcAft>
                      </a:pPr>
                      <a:r>
                        <a:rPr lang="en-US" sz="1600">
                          <a:solidFill>
                            <a:srgbClr val="000000"/>
                          </a:solidFill>
                          <a:effectLst/>
                          <a:latin typeface="Arial" panose="020B0604020202020204" pitchFamily="34" charset="0"/>
                          <a:ea typeface="SimSun" panose="02010600030101010101" pitchFamily="2" charset="-122"/>
                          <a:cs typeface="Arial" panose="020B0604020202020204" pitchFamily="34" charset="0"/>
                        </a:rPr>
                        <a:t>(3.26)</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extLst>
                  <a:ext uri="{0D108BD9-81ED-4DB2-BD59-A6C34878D82A}">
                    <a16:rowId xmlns:a16="http://schemas.microsoft.com/office/drawing/2014/main" val="1653472427"/>
                  </a:ext>
                </a:extLst>
              </a:tr>
              <a:tr h="313266">
                <a:tc>
                  <a:txBody>
                    <a:bodyPr/>
                    <a:lstStyle/>
                    <a:p>
                      <a:pPr marL="0" marR="0">
                        <a:lnSpc>
                          <a:spcPct val="115000"/>
                        </a:lnSpc>
                        <a:spcBef>
                          <a:spcPts val="0"/>
                        </a:spcBef>
                        <a:spcAft>
                          <a:spcPts val="1000"/>
                        </a:spcAft>
                      </a:pPr>
                      <a:r>
                        <a:rPr lang="en-US" sz="1800" dirty="0">
                          <a:effectLst/>
                        </a:rPr>
                        <a:t>Alpha</a:t>
                      </a:r>
                      <a:endParaRPr lang="en-US" sz="2000" dirty="0">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gn="ctr">
                        <a:lnSpc>
                          <a:spcPct val="115000"/>
                        </a:lnSpc>
                        <a:spcBef>
                          <a:spcPts val="0"/>
                        </a:spcBef>
                        <a:spcAft>
                          <a:spcPts val="0"/>
                        </a:spcAft>
                      </a:pPr>
                      <a:r>
                        <a:rPr lang="en-US" sz="1600">
                          <a:solidFill>
                            <a:srgbClr val="000000"/>
                          </a:solidFill>
                          <a:effectLst/>
                          <a:latin typeface="Arial" panose="020B0604020202020204" pitchFamily="34" charset="0"/>
                          <a:ea typeface="SimSun" panose="02010600030101010101" pitchFamily="2" charset="-122"/>
                          <a:cs typeface="Arial" panose="020B0604020202020204" pitchFamily="34" charset="0"/>
                        </a:rPr>
                        <a:t> </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0"/>
                        </a:spcAft>
                      </a:pPr>
                      <a:r>
                        <a:rPr lang="en-US" sz="1600">
                          <a:solidFill>
                            <a:srgbClr val="000000"/>
                          </a:solidFill>
                          <a:effectLst/>
                          <a:latin typeface="Arial" panose="020B0604020202020204" pitchFamily="34" charset="0"/>
                          <a:ea typeface="SimSun" panose="02010600030101010101" pitchFamily="2" charset="-122"/>
                          <a:cs typeface="Arial" panose="020B0604020202020204" pitchFamily="34" charset="0"/>
                        </a:rPr>
                        <a:t>0.414</a:t>
                      </a:r>
                      <a:r>
                        <a:rPr lang="en-US" sz="1600" baseline="30000">
                          <a:solidFill>
                            <a:srgbClr val="000000"/>
                          </a:solidFill>
                          <a:effectLst/>
                          <a:latin typeface="Arial" panose="020B0604020202020204" pitchFamily="34" charset="0"/>
                          <a:ea typeface="SimSun" panose="02010600030101010101" pitchFamily="2" charset="-122"/>
                          <a:cs typeface="Arial" panose="020B0604020202020204" pitchFamily="34" charset="0"/>
                        </a:rPr>
                        <a:t>***</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0"/>
                        </a:spcAft>
                      </a:pPr>
                      <a:r>
                        <a:rPr lang="en-US" sz="1600">
                          <a:solidFill>
                            <a:srgbClr val="000000"/>
                          </a:solidFill>
                          <a:effectLst/>
                          <a:latin typeface="Arial" panose="020B0604020202020204" pitchFamily="34" charset="0"/>
                          <a:ea typeface="SimSun" panose="02010600030101010101" pitchFamily="2" charset="-122"/>
                          <a:cs typeface="Arial" panose="020B0604020202020204" pitchFamily="34" charset="0"/>
                        </a:rPr>
                        <a:t>0.305</a:t>
                      </a:r>
                      <a:r>
                        <a:rPr lang="en-US" sz="1600" baseline="30000">
                          <a:solidFill>
                            <a:srgbClr val="000000"/>
                          </a:solidFill>
                          <a:effectLst/>
                          <a:latin typeface="Arial" panose="020B0604020202020204" pitchFamily="34" charset="0"/>
                          <a:ea typeface="SimSun" panose="02010600030101010101" pitchFamily="2" charset="-122"/>
                          <a:cs typeface="Arial" panose="020B0604020202020204" pitchFamily="34" charset="0"/>
                        </a:rPr>
                        <a:t>***</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extLst>
                  <a:ext uri="{0D108BD9-81ED-4DB2-BD59-A6C34878D82A}">
                    <a16:rowId xmlns:a16="http://schemas.microsoft.com/office/drawing/2014/main" val="419667182"/>
                  </a:ext>
                </a:extLst>
              </a:tr>
              <a:tr h="313266">
                <a:tc>
                  <a:txBody>
                    <a:bodyPr/>
                    <a:lstStyle/>
                    <a:p>
                      <a:pPr marL="0" marR="0">
                        <a:lnSpc>
                          <a:spcPct val="115000"/>
                        </a:lnSpc>
                        <a:spcBef>
                          <a:spcPts val="0"/>
                        </a:spcBef>
                        <a:spcAft>
                          <a:spcPts val="1000"/>
                        </a:spcAft>
                      </a:pPr>
                      <a:r>
                        <a:rPr lang="en-US" sz="1800">
                          <a:effectLst/>
                        </a:rPr>
                        <a:t> </a:t>
                      </a:r>
                      <a:endParaRPr lang="en-US" sz="2000">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gn="ctr">
                        <a:lnSpc>
                          <a:spcPct val="115000"/>
                        </a:lnSpc>
                        <a:spcBef>
                          <a:spcPts val="0"/>
                        </a:spcBef>
                        <a:spcAft>
                          <a:spcPts val="0"/>
                        </a:spcAft>
                      </a:pPr>
                      <a:r>
                        <a:rPr lang="en-US" sz="1600">
                          <a:solidFill>
                            <a:srgbClr val="000000"/>
                          </a:solidFill>
                          <a:effectLst/>
                          <a:latin typeface="Arial" panose="020B0604020202020204" pitchFamily="34" charset="0"/>
                          <a:ea typeface="SimSun" panose="02010600030101010101" pitchFamily="2" charset="-122"/>
                          <a:cs typeface="Arial" panose="020B0604020202020204" pitchFamily="34" charset="0"/>
                        </a:rPr>
                        <a:t> </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0"/>
                        </a:spcAft>
                      </a:pPr>
                      <a:r>
                        <a:rPr lang="en-US" sz="1600">
                          <a:solidFill>
                            <a:srgbClr val="000000"/>
                          </a:solidFill>
                          <a:effectLst/>
                          <a:latin typeface="Arial" panose="020B0604020202020204" pitchFamily="34" charset="0"/>
                          <a:ea typeface="SimSun" panose="02010600030101010101" pitchFamily="2" charset="-122"/>
                          <a:cs typeface="Arial" panose="020B0604020202020204" pitchFamily="34" charset="0"/>
                        </a:rPr>
                        <a:t>(4.00)</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0"/>
                        </a:spcAft>
                      </a:pPr>
                      <a:r>
                        <a:rPr lang="en-US" sz="1600">
                          <a:solidFill>
                            <a:srgbClr val="000000"/>
                          </a:solidFill>
                          <a:effectLst/>
                          <a:latin typeface="Arial" panose="020B0604020202020204" pitchFamily="34" charset="0"/>
                          <a:ea typeface="SimSun" panose="02010600030101010101" pitchFamily="2" charset="-122"/>
                          <a:cs typeface="Arial" panose="020B0604020202020204" pitchFamily="34" charset="0"/>
                        </a:rPr>
                        <a:t>(3.16)</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extLst>
                  <a:ext uri="{0D108BD9-81ED-4DB2-BD59-A6C34878D82A}">
                    <a16:rowId xmlns:a16="http://schemas.microsoft.com/office/drawing/2014/main" val="1027111370"/>
                  </a:ext>
                </a:extLst>
              </a:tr>
              <a:tr h="313266">
                <a:tc>
                  <a:txBody>
                    <a:bodyPr/>
                    <a:lstStyle/>
                    <a:p>
                      <a:pPr marL="0" marR="0">
                        <a:lnSpc>
                          <a:spcPct val="115000"/>
                        </a:lnSpc>
                        <a:spcBef>
                          <a:spcPts val="0"/>
                        </a:spcBef>
                        <a:spcAft>
                          <a:spcPts val="1000"/>
                        </a:spcAft>
                      </a:pPr>
                      <a:r>
                        <a:rPr lang="en-US" sz="1800" dirty="0">
                          <a:effectLst/>
                        </a:rPr>
                        <a:t>Flow</a:t>
                      </a:r>
                      <a:endParaRPr lang="en-US" sz="2000" dirty="0">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gn="ctr">
                        <a:lnSpc>
                          <a:spcPct val="115000"/>
                        </a:lnSpc>
                        <a:spcBef>
                          <a:spcPts val="0"/>
                        </a:spcBef>
                        <a:spcAft>
                          <a:spcPts val="0"/>
                        </a:spcAft>
                      </a:pPr>
                      <a:r>
                        <a:rPr lang="en-US" sz="1600">
                          <a:solidFill>
                            <a:srgbClr val="000000"/>
                          </a:solidFill>
                          <a:effectLst/>
                          <a:latin typeface="Arial" panose="020B0604020202020204" pitchFamily="34" charset="0"/>
                          <a:ea typeface="SimSun" panose="02010600030101010101" pitchFamily="2" charset="-122"/>
                          <a:cs typeface="Arial" panose="020B0604020202020204" pitchFamily="34" charset="0"/>
                        </a:rPr>
                        <a:t>-0.069</a:t>
                      </a:r>
                      <a:r>
                        <a:rPr lang="en-US" sz="1600" baseline="30000">
                          <a:solidFill>
                            <a:srgbClr val="000000"/>
                          </a:solidFill>
                          <a:effectLst/>
                          <a:latin typeface="Arial" panose="020B0604020202020204" pitchFamily="34" charset="0"/>
                          <a:ea typeface="SimSun" panose="02010600030101010101" pitchFamily="2" charset="-122"/>
                          <a:cs typeface="Arial" panose="020B0604020202020204" pitchFamily="34" charset="0"/>
                        </a:rPr>
                        <a:t>**</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0"/>
                        </a:spcAft>
                      </a:pPr>
                      <a:r>
                        <a:rPr lang="en-US" sz="1600">
                          <a:solidFill>
                            <a:srgbClr val="000000"/>
                          </a:solidFill>
                          <a:effectLst/>
                          <a:latin typeface="Arial" panose="020B0604020202020204" pitchFamily="34" charset="0"/>
                          <a:ea typeface="SimSun" panose="02010600030101010101" pitchFamily="2" charset="-122"/>
                          <a:cs typeface="Arial" panose="020B0604020202020204" pitchFamily="34" charset="0"/>
                        </a:rPr>
                        <a:t>-0.068</a:t>
                      </a:r>
                      <a:r>
                        <a:rPr lang="en-US" sz="1600" baseline="30000">
                          <a:solidFill>
                            <a:srgbClr val="000000"/>
                          </a:solidFill>
                          <a:effectLst/>
                          <a:latin typeface="Arial" panose="020B0604020202020204" pitchFamily="34" charset="0"/>
                          <a:ea typeface="SimSun" panose="02010600030101010101" pitchFamily="2" charset="-122"/>
                          <a:cs typeface="Arial" panose="020B0604020202020204" pitchFamily="34" charset="0"/>
                        </a:rPr>
                        <a:t>*</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0"/>
                        </a:spcAft>
                      </a:pPr>
                      <a:r>
                        <a:rPr lang="en-US" sz="1600">
                          <a:solidFill>
                            <a:srgbClr val="000000"/>
                          </a:solidFill>
                          <a:effectLst/>
                          <a:latin typeface="Arial" panose="020B0604020202020204" pitchFamily="34" charset="0"/>
                          <a:ea typeface="SimSun" panose="02010600030101010101" pitchFamily="2" charset="-122"/>
                          <a:cs typeface="Arial" panose="020B0604020202020204" pitchFamily="34" charset="0"/>
                        </a:rPr>
                        <a:t>-0.034</a:t>
                      </a:r>
                      <a:r>
                        <a:rPr lang="en-US" sz="1600" baseline="30000">
                          <a:solidFill>
                            <a:srgbClr val="000000"/>
                          </a:solidFill>
                          <a:effectLst/>
                          <a:latin typeface="Arial" panose="020B0604020202020204" pitchFamily="34" charset="0"/>
                          <a:ea typeface="SimSun" panose="02010600030101010101" pitchFamily="2" charset="-122"/>
                          <a:cs typeface="Arial" panose="020B0604020202020204" pitchFamily="34" charset="0"/>
                        </a:rPr>
                        <a:t>***</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0"/>
                        </a:spcAft>
                      </a:pPr>
                      <a:r>
                        <a:rPr lang="en-US" sz="1600">
                          <a:solidFill>
                            <a:srgbClr val="000000"/>
                          </a:solidFill>
                          <a:effectLst/>
                          <a:latin typeface="Arial" panose="020B0604020202020204" pitchFamily="34" charset="0"/>
                          <a:ea typeface="SimSun" panose="02010600030101010101" pitchFamily="2" charset="-122"/>
                          <a:cs typeface="Arial" panose="020B0604020202020204" pitchFamily="34" charset="0"/>
                        </a:rPr>
                        <a:t>-0.021</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extLst>
                  <a:ext uri="{0D108BD9-81ED-4DB2-BD59-A6C34878D82A}">
                    <a16:rowId xmlns:a16="http://schemas.microsoft.com/office/drawing/2014/main" val="3440220787"/>
                  </a:ext>
                </a:extLst>
              </a:tr>
              <a:tr h="313266">
                <a:tc>
                  <a:txBody>
                    <a:bodyPr/>
                    <a:lstStyle/>
                    <a:p>
                      <a:pPr marL="0" marR="0">
                        <a:lnSpc>
                          <a:spcPct val="115000"/>
                        </a:lnSpc>
                        <a:spcBef>
                          <a:spcPts val="0"/>
                        </a:spcBef>
                        <a:spcAft>
                          <a:spcPts val="1000"/>
                        </a:spcAft>
                      </a:pPr>
                      <a:r>
                        <a:rPr lang="en-US" sz="1800">
                          <a:effectLst/>
                        </a:rPr>
                        <a:t> </a:t>
                      </a:r>
                      <a:endParaRPr lang="en-US" sz="2000">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gn="ctr">
                        <a:lnSpc>
                          <a:spcPct val="115000"/>
                        </a:lnSpc>
                        <a:spcBef>
                          <a:spcPts val="0"/>
                        </a:spcBef>
                        <a:spcAft>
                          <a:spcPts val="0"/>
                        </a:spcAft>
                      </a:pPr>
                      <a:r>
                        <a:rPr lang="en-US" sz="1600">
                          <a:solidFill>
                            <a:srgbClr val="000000"/>
                          </a:solidFill>
                          <a:effectLst/>
                          <a:latin typeface="Arial" panose="020B0604020202020204" pitchFamily="34" charset="0"/>
                          <a:ea typeface="SimSun" panose="02010600030101010101" pitchFamily="2" charset="-122"/>
                          <a:cs typeface="Arial" panose="020B0604020202020204" pitchFamily="34" charset="0"/>
                        </a:rPr>
                        <a:t>(-2.33)</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0"/>
                        </a:spcAft>
                      </a:pPr>
                      <a:r>
                        <a:rPr lang="en-US" sz="1600">
                          <a:solidFill>
                            <a:srgbClr val="000000"/>
                          </a:solidFill>
                          <a:effectLst/>
                          <a:latin typeface="Arial" panose="020B0604020202020204" pitchFamily="34" charset="0"/>
                          <a:ea typeface="SimSun" panose="02010600030101010101" pitchFamily="2" charset="-122"/>
                          <a:cs typeface="Arial" panose="020B0604020202020204" pitchFamily="34" charset="0"/>
                        </a:rPr>
                        <a:t>(-1.79)</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0"/>
                        </a:spcAft>
                      </a:pPr>
                      <a:r>
                        <a:rPr lang="en-US" sz="1600" dirty="0">
                          <a:solidFill>
                            <a:srgbClr val="000000"/>
                          </a:solidFill>
                          <a:effectLst/>
                          <a:latin typeface="Arial" panose="020B0604020202020204" pitchFamily="34" charset="0"/>
                          <a:ea typeface="SimSun" panose="02010600030101010101" pitchFamily="2" charset="-122"/>
                          <a:cs typeface="Arial" panose="020B0604020202020204" pitchFamily="34" charset="0"/>
                        </a:rPr>
                        <a:t>(-2.95)</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0"/>
                        </a:spcAft>
                      </a:pPr>
                      <a:r>
                        <a:rPr lang="en-US" sz="1600">
                          <a:solidFill>
                            <a:srgbClr val="000000"/>
                          </a:solidFill>
                          <a:effectLst/>
                          <a:latin typeface="Arial" panose="020B0604020202020204" pitchFamily="34" charset="0"/>
                          <a:ea typeface="SimSun" panose="02010600030101010101" pitchFamily="2" charset="-122"/>
                          <a:cs typeface="Arial" panose="020B0604020202020204" pitchFamily="34" charset="0"/>
                        </a:rPr>
                        <a:t>(-1.03)</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extLst>
                  <a:ext uri="{0D108BD9-81ED-4DB2-BD59-A6C34878D82A}">
                    <a16:rowId xmlns:a16="http://schemas.microsoft.com/office/drawing/2014/main" val="674336953"/>
                  </a:ext>
                </a:extLst>
              </a:tr>
              <a:tr h="313266">
                <a:tc>
                  <a:txBody>
                    <a:bodyPr/>
                    <a:lstStyle/>
                    <a:p>
                      <a:pPr marL="0" marR="0">
                        <a:lnSpc>
                          <a:spcPct val="115000"/>
                        </a:lnSpc>
                        <a:spcBef>
                          <a:spcPts val="0"/>
                        </a:spcBef>
                        <a:spcAft>
                          <a:spcPts val="1000"/>
                        </a:spcAft>
                      </a:pPr>
                      <a:r>
                        <a:rPr lang="en-US" sz="1800" dirty="0">
                          <a:effectLst/>
                        </a:rPr>
                        <a:t>Total Risk</a:t>
                      </a:r>
                      <a:endParaRPr lang="en-US" sz="2000" dirty="0">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gn="ctr">
                        <a:lnSpc>
                          <a:spcPct val="115000"/>
                        </a:lnSpc>
                        <a:spcBef>
                          <a:spcPts val="0"/>
                        </a:spcBef>
                        <a:spcAft>
                          <a:spcPts val="0"/>
                        </a:spcAft>
                      </a:pPr>
                      <a:r>
                        <a:rPr lang="en-US" sz="1600">
                          <a:solidFill>
                            <a:srgbClr val="000000"/>
                          </a:solidFill>
                          <a:effectLst/>
                          <a:latin typeface="Arial" panose="020B0604020202020204" pitchFamily="34" charset="0"/>
                          <a:ea typeface="SimSun" panose="02010600030101010101" pitchFamily="2" charset="-122"/>
                          <a:cs typeface="Arial" panose="020B0604020202020204" pitchFamily="34" charset="0"/>
                        </a:rPr>
                        <a:t>-0.007</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0"/>
                        </a:spcAft>
                      </a:pPr>
                      <a:r>
                        <a:rPr lang="en-US" sz="1600">
                          <a:solidFill>
                            <a:srgbClr val="000000"/>
                          </a:solidFill>
                          <a:effectLst/>
                          <a:latin typeface="Arial" panose="020B0604020202020204" pitchFamily="34" charset="0"/>
                          <a:ea typeface="SimSun" panose="02010600030101010101" pitchFamily="2" charset="-122"/>
                          <a:cs typeface="Arial" panose="020B0604020202020204" pitchFamily="34" charset="0"/>
                        </a:rPr>
                        <a:t> </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0"/>
                        </a:spcAft>
                      </a:pPr>
                      <a:r>
                        <a:rPr lang="en-US" sz="1600">
                          <a:solidFill>
                            <a:srgbClr val="000000"/>
                          </a:solidFill>
                          <a:effectLst/>
                          <a:latin typeface="Arial" panose="020B0604020202020204" pitchFamily="34" charset="0"/>
                          <a:ea typeface="SimSun" panose="02010600030101010101" pitchFamily="2" charset="-122"/>
                          <a:cs typeface="Arial" panose="020B0604020202020204" pitchFamily="34" charset="0"/>
                        </a:rPr>
                        <a:t>0.063</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extLst>
                  <a:ext uri="{0D108BD9-81ED-4DB2-BD59-A6C34878D82A}">
                    <a16:rowId xmlns:a16="http://schemas.microsoft.com/office/drawing/2014/main" val="2716128032"/>
                  </a:ext>
                </a:extLst>
              </a:tr>
              <a:tr h="313266">
                <a:tc>
                  <a:txBody>
                    <a:bodyPr/>
                    <a:lstStyle/>
                    <a:p>
                      <a:pPr marL="0" marR="0">
                        <a:lnSpc>
                          <a:spcPct val="115000"/>
                        </a:lnSpc>
                        <a:spcBef>
                          <a:spcPts val="0"/>
                        </a:spcBef>
                        <a:spcAft>
                          <a:spcPts val="1000"/>
                        </a:spcAft>
                      </a:pPr>
                      <a:r>
                        <a:rPr lang="en-US" sz="1800" dirty="0">
                          <a:effectLst/>
                        </a:rPr>
                        <a:t> </a:t>
                      </a:r>
                      <a:endParaRPr lang="en-US" sz="2000" dirty="0">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gn="ctr">
                        <a:lnSpc>
                          <a:spcPct val="115000"/>
                        </a:lnSpc>
                        <a:spcBef>
                          <a:spcPts val="0"/>
                        </a:spcBef>
                        <a:spcAft>
                          <a:spcPts val="0"/>
                        </a:spcAft>
                      </a:pPr>
                      <a:r>
                        <a:rPr lang="en-US" sz="1600">
                          <a:solidFill>
                            <a:srgbClr val="000000"/>
                          </a:solidFill>
                          <a:effectLst/>
                          <a:latin typeface="Arial" panose="020B0604020202020204" pitchFamily="34" charset="0"/>
                          <a:ea typeface="SimSun" panose="02010600030101010101" pitchFamily="2" charset="-122"/>
                          <a:cs typeface="Arial" panose="020B0604020202020204" pitchFamily="34" charset="0"/>
                        </a:rPr>
                        <a:t>(-0.14)</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0"/>
                        </a:spcAft>
                      </a:pPr>
                      <a:r>
                        <a:rPr lang="en-US" sz="1600">
                          <a:solidFill>
                            <a:srgbClr val="000000"/>
                          </a:solidFill>
                          <a:effectLst/>
                          <a:latin typeface="Arial" panose="020B0604020202020204" pitchFamily="34" charset="0"/>
                          <a:ea typeface="SimSun" panose="02010600030101010101" pitchFamily="2" charset="-122"/>
                          <a:cs typeface="Arial" panose="020B0604020202020204" pitchFamily="34" charset="0"/>
                        </a:rPr>
                        <a:t> </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0"/>
                        </a:spcAft>
                      </a:pPr>
                      <a:r>
                        <a:rPr lang="en-US" sz="1600" dirty="0">
                          <a:solidFill>
                            <a:srgbClr val="000000"/>
                          </a:solidFill>
                          <a:effectLst/>
                          <a:latin typeface="Arial" panose="020B0604020202020204" pitchFamily="34" charset="0"/>
                          <a:ea typeface="SimSun" panose="02010600030101010101" pitchFamily="2" charset="-122"/>
                          <a:cs typeface="Arial" panose="020B0604020202020204" pitchFamily="34" charset="0"/>
                        </a:rPr>
                        <a:t>(0.60)</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extLst>
                  <a:ext uri="{0D108BD9-81ED-4DB2-BD59-A6C34878D82A}">
                    <a16:rowId xmlns:a16="http://schemas.microsoft.com/office/drawing/2014/main" val="3203580265"/>
                  </a:ext>
                </a:extLst>
              </a:tr>
              <a:tr h="313266">
                <a:tc>
                  <a:txBody>
                    <a:bodyPr/>
                    <a:lstStyle/>
                    <a:p>
                      <a:pPr marL="0" marR="0">
                        <a:lnSpc>
                          <a:spcPct val="115000"/>
                        </a:lnSpc>
                        <a:spcBef>
                          <a:spcPts val="0"/>
                        </a:spcBef>
                        <a:spcAft>
                          <a:spcPts val="1000"/>
                        </a:spcAft>
                      </a:pPr>
                      <a:r>
                        <a:rPr lang="en-US" sz="1800" dirty="0" err="1">
                          <a:effectLst/>
                        </a:rPr>
                        <a:t>Idio</a:t>
                      </a:r>
                      <a:r>
                        <a:rPr lang="en-US" sz="1800" dirty="0">
                          <a:effectLst/>
                        </a:rPr>
                        <a:t>. Risk</a:t>
                      </a:r>
                      <a:endParaRPr lang="en-US" sz="2000" dirty="0">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gn="ctr">
                        <a:lnSpc>
                          <a:spcPct val="115000"/>
                        </a:lnSpc>
                        <a:spcBef>
                          <a:spcPts val="0"/>
                        </a:spcBef>
                        <a:spcAft>
                          <a:spcPts val="0"/>
                        </a:spcAft>
                      </a:pPr>
                      <a:r>
                        <a:rPr lang="en-US" sz="1600">
                          <a:solidFill>
                            <a:srgbClr val="000000"/>
                          </a:solidFill>
                          <a:effectLst/>
                          <a:latin typeface="Arial" panose="020B0604020202020204" pitchFamily="34" charset="0"/>
                          <a:ea typeface="SimSun" panose="02010600030101010101" pitchFamily="2" charset="-122"/>
                          <a:cs typeface="Arial" panose="020B0604020202020204" pitchFamily="34" charset="0"/>
                        </a:rPr>
                        <a:t> </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0"/>
                        </a:spcAft>
                      </a:pPr>
                      <a:r>
                        <a:rPr lang="en-US" sz="1600">
                          <a:solidFill>
                            <a:srgbClr val="000000"/>
                          </a:solidFill>
                          <a:effectLst/>
                          <a:latin typeface="Arial" panose="020B0604020202020204" pitchFamily="34" charset="0"/>
                          <a:ea typeface="SimSun" panose="02010600030101010101" pitchFamily="2" charset="-122"/>
                          <a:cs typeface="Arial" panose="020B0604020202020204" pitchFamily="34" charset="0"/>
                        </a:rPr>
                        <a:t>-0.069</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0"/>
                        </a:spcAft>
                      </a:pPr>
                      <a:r>
                        <a:rPr lang="en-US" sz="1600">
                          <a:solidFill>
                            <a:srgbClr val="000000"/>
                          </a:solidFill>
                          <a:effectLst/>
                          <a:latin typeface="Arial" panose="020B0604020202020204" pitchFamily="34" charset="0"/>
                          <a:ea typeface="SimSun" panose="02010600030101010101" pitchFamily="2" charset="-122"/>
                          <a:cs typeface="Arial" panose="020B0604020202020204" pitchFamily="34" charset="0"/>
                        </a:rPr>
                        <a:t>-0.073</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extLst>
                  <a:ext uri="{0D108BD9-81ED-4DB2-BD59-A6C34878D82A}">
                    <a16:rowId xmlns:a16="http://schemas.microsoft.com/office/drawing/2014/main" val="3837605452"/>
                  </a:ext>
                </a:extLst>
              </a:tr>
              <a:tr h="313266">
                <a:tc>
                  <a:txBody>
                    <a:bodyPr/>
                    <a:lstStyle/>
                    <a:p>
                      <a:pPr marL="0" marR="0">
                        <a:lnSpc>
                          <a:spcPct val="115000"/>
                        </a:lnSpc>
                        <a:spcBef>
                          <a:spcPts val="0"/>
                        </a:spcBef>
                        <a:spcAft>
                          <a:spcPts val="1000"/>
                        </a:spcAft>
                      </a:pPr>
                      <a:r>
                        <a:rPr lang="en-US" sz="1800">
                          <a:effectLst/>
                        </a:rPr>
                        <a:t> </a:t>
                      </a:r>
                      <a:endParaRPr lang="en-US" sz="2000">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gn="ctr">
                        <a:lnSpc>
                          <a:spcPct val="115000"/>
                        </a:lnSpc>
                        <a:spcBef>
                          <a:spcPts val="0"/>
                        </a:spcBef>
                        <a:spcAft>
                          <a:spcPts val="0"/>
                        </a:spcAft>
                      </a:pPr>
                      <a:r>
                        <a:rPr lang="en-US" sz="1600">
                          <a:solidFill>
                            <a:srgbClr val="000000"/>
                          </a:solidFill>
                          <a:effectLst/>
                          <a:latin typeface="Arial" panose="020B0604020202020204" pitchFamily="34" charset="0"/>
                          <a:ea typeface="SimSun" panose="02010600030101010101" pitchFamily="2" charset="-122"/>
                          <a:cs typeface="Arial" panose="020B0604020202020204" pitchFamily="34" charset="0"/>
                        </a:rPr>
                        <a:t> </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0"/>
                        </a:spcAft>
                      </a:pPr>
                      <a:r>
                        <a:rPr lang="en-US" sz="1600" dirty="0">
                          <a:solidFill>
                            <a:srgbClr val="000000"/>
                          </a:solidFill>
                          <a:effectLst/>
                          <a:latin typeface="Arial" panose="020B0604020202020204" pitchFamily="34" charset="0"/>
                          <a:ea typeface="SimSun" panose="02010600030101010101" pitchFamily="2" charset="-122"/>
                          <a:cs typeface="Arial" panose="020B0604020202020204" pitchFamily="34" charset="0"/>
                        </a:rPr>
                        <a:t>(-0.91)</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0"/>
                        </a:spcAft>
                      </a:pPr>
                      <a:r>
                        <a:rPr lang="en-US" sz="1600" dirty="0">
                          <a:solidFill>
                            <a:srgbClr val="000000"/>
                          </a:solidFill>
                          <a:effectLst/>
                          <a:latin typeface="Arial" panose="020B0604020202020204" pitchFamily="34" charset="0"/>
                          <a:ea typeface="SimSun" panose="02010600030101010101" pitchFamily="2" charset="-122"/>
                          <a:cs typeface="Arial" panose="020B0604020202020204" pitchFamily="34" charset="0"/>
                        </a:rPr>
                        <a:t>(-0.39)</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extLst>
                  <a:ext uri="{0D108BD9-81ED-4DB2-BD59-A6C34878D82A}">
                    <a16:rowId xmlns:a16="http://schemas.microsoft.com/office/drawing/2014/main" val="1433641612"/>
                  </a:ext>
                </a:extLst>
              </a:tr>
              <a:tr h="313266">
                <a:tc>
                  <a:txBody>
                    <a:bodyPr/>
                    <a:lstStyle/>
                    <a:p>
                      <a:pPr marL="0" marR="0">
                        <a:lnSpc>
                          <a:spcPct val="115000"/>
                        </a:lnSpc>
                        <a:spcBef>
                          <a:spcPts val="0"/>
                        </a:spcBef>
                        <a:spcAft>
                          <a:spcPts val="1000"/>
                        </a:spcAft>
                      </a:pPr>
                      <a:r>
                        <a:rPr lang="en-US" sz="1800" dirty="0">
                          <a:solidFill>
                            <a:schemeClr val="bg1"/>
                          </a:solidFill>
                          <a:effectLst/>
                          <a:latin typeface="+mj-lt"/>
                          <a:ea typeface="Times New Roman" panose="02020603050405020304" pitchFamily="18" charset="0"/>
                        </a:rPr>
                        <a:t>Control Variables </a:t>
                      </a:r>
                      <a:endParaRPr lang="en-US" sz="2000" dirty="0">
                        <a:solidFill>
                          <a:schemeClr val="bg1"/>
                        </a:solidFill>
                        <a:effectLst/>
                        <a:latin typeface="+mj-lt"/>
                        <a:ea typeface="SimSun" panose="02010600030101010101" pitchFamily="2" charset="-122"/>
                      </a:endParaRPr>
                    </a:p>
                  </a:txBody>
                  <a:tcPr marL="68580" marR="68580" marT="0" marB="0" anchor="b"/>
                </a:tc>
                <a:tc>
                  <a:txBody>
                    <a:bodyPr/>
                    <a:lstStyle/>
                    <a:p>
                      <a:pPr marL="0" marR="0" algn="ctr">
                        <a:lnSpc>
                          <a:spcPct val="115000"/>
                        </a:lnSpc>
                        <a:spcBef>
                          <a:spcPts val="0"/>
                        </a:spcBef>
                        <a:spcAft>
                          <a:spcPts val="100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Yes</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100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Yes</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100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Yes</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1000"/>
                        </a:spcAft>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Yes</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extLst>
                  <a:ext uri="{0D108BD9-81ED-4DB2-BD59-A6C34878D82A}">
                    <a16:rowId xmlns:a16="http://schemas.microsoft.com/office/drawing/2014/main" val="2459870897"/>
                  </a:ext>
                </a:extLst>
              </a:tr>
              <a:tr h="313266">
                <a:tc>
                  <a:txBody>
                    <a:bodyPr/>
                    <a:lstStyle/>
                    <a:p>
                      <a:pPr marL="0" marR="0">
                        <a:lnSpc>
                          <a:spcPct val="115000"/>
                        </a:lnSpc>
                        <a:spcBef>
                          <a:spcPts val="0"/>
                        </a:spcBef>
                        <a:spcAft>
                          <a:spcPts val="1000"/>
                        </a:spcAft>
                      </a:pPr>
                      <a:r>
                        <a:rPr lang="en-US" sz="1800" dirty="0">
                          <a:solidFill>
                            <a:schemeClr val="bg1"/>
                          </a:solidFill>
                          <a:effectLst/>
                          <a:latin typeface="+mj-lt"/>
                          <a:ea typeface="Times New Roman" panose="02020603050405020304" pitchFamily="18" charset="0"/>
                        </a:rPr>
                        <a:t>Year Dummies</a:t>
                      </a:r>
                      <a:endParaRPr lang="en-US" sz="2000" dirty="0">
                        <a:solidFill>
                          <a:schemeClr val="bg1"/>
                        </a:solidFill>
                        <a:effectLst/>
                        <a:latin typeface="+mj-lt"/>
                        <a:ea typeface="SimSun" panose="02010600030101010101" pitchFamily="2" charset="-122"/>
                      </a:endParaRPr>
                    </a:p>
                  </a:txBody>
                  <a:tcPr marL="68580" marR="68580" marT="0" marB="0" anchor="b"/>
                </a:tc>
                <a:tc>
                  <a:txBody>
                    <a:bodyPr/>
                    <a:lstStyle/>
                    <a:p>
                      <a:pPr marL="0" marR="0" algn="ctr">
                        <a:lnSpc>
                          <a:spcPct val="115000"/>
                        </a:lnSpc>
                        <a:spcBef>
                          <a:spcPts val="0"/>
                        </a:spcBef>
                        <a:spcAft>
                          <a:spcPts val="1000"/>
                        </a:spcAft>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NA</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1000"/>
                        </a:spcAft>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NA</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100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Yes</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1000"/>
                        </a:spcAft>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Yes</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extLst>
                  <a:ext uri="{0D108BD9-81ED-4DB2-BD59-A6C34878D82A}">
                    <a16:rowId xmlns:a16="http://schemas.microsoft.com/office/drawing/2014/main" val="1324844624"/>
                  </a:ext>
                </a:extLst>
              </a:tr>
              <a:tr h="313266">
                <a:tc>
                  <a:txBody>
                    <a:bodyPr/>
                    <a:lstStyle/>
                    <a:p>
                      <a:pPr marL="0" marR="0">
                        <a:lnSpc>
                          <a:spcPct val="115000"/>
                        </a:lnSpc>
                        <a:spcBef>
                          <a:spcPts val="0"/>
                        </a:spcBef>
                        <a:spcAft>
                          <a:spcPts val="1000"/>
                        </a:spcAft>
                      </a:pPr>
                      <a:r>
                        <a:rPr lang="en-US" sz="1800" dirty="0">
                          <a:solidFill>
                            <a:schemeClr val="bg1"/>
                          </a:solidFill>
                          <a:effectLst/>
                          <a:latin typeface="+mj-lt"/>
                          <a:ea typeface="Times New Roman" panose="02020603050405020304" pitchFamily="18" charset="0"/>
                        </a:rPr>
                        <a:t>Strategy Dummies</a:t>
                      </a:r>
                      <a:endParaRPr lang="en-US" sz="2000" dirty="0">
                        <a:solidFill>
                          <a:schemeClr val="bg1"/>
                        </a:solidFill>
                        <a:effectLst/>
                        <a:latin typeface="+mj-lt"/>
                        <a:ea typeface="SimSun" panose="02010600030101010101" pitchFamily="2" charset="-122"/>
                      </a:endParaRPr>
                    </a:p>
                  </a:txBody>
                  <a:tcPr marL="68580" marR="68580" marT="0" marB="0" anchor="b"/>
                </a:tc>
                <a:tc>
                  <a:txBody>
                    <a:bodyPr/>
                    <a:lstStyle/>
                    <a:p>
                      <a:pPr marL="0" marR="0" algn="ctr">
                        <a:lnSpc>
                          <a:spcPct val="115000"/>
                        </a:lnSpc>
                        <a:spcBef>
                          <a:spcPts val="0"/>
                        </a:spcBef>
                        <a:spcAft>
                          <a:spcPts val="100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Yes</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1000"/>
                        </a:spcAft>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Yes</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100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Yes</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1000"/>
                        </a:spcAft>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Yes</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extLst>
                  <a:ext uri="{0D108BD9-81ED-4DB2-BD59-A6C34878D82A}">
                    <a16:rowId xmlns:a16="http://schemas.microsoft.com/office/drawing/2014/main" val="3675055087"/>
                  </a:ext>
                </a:extLst>
              </a:tr>
              <a:tr h="313266">
                <a:tc>
                  <a:txBody>
                    <a:bodyPr/>
                    <a:lstStyle/>
                    <a:p>
                      <a:pPr marL="0" marR="0">
                        <a:lnSpc>
                          <a:spcPct val="115000"/>
                        </a:lnSpc>
                        <a:spcBef>
                          <a:spcPts val="0"/>
                        </a:spcBef>
                        <a:spcAft>
                          <a:spcPts val="1000"/>
                        </a:spcAft>
                      </a:pPr>
                      <a:r>
                        <a:rPr lang="en-US" sz="1800" dirty="0">
                          <a:solidFill>
                            <a:schemeClr val="bg1"/>
                          </a:solidFill>
                          <a:effectLst/>
                          <a:latin typeface="+mj-lt"/>
                          <a:ea typeface="Times New Roman" panose="02020603050405020304" pitchFamily="18" charset="0"/>
                        </a:rPr>
                        <a:t>Cluster by Fund</a:t>
                      </a:r>
                      <a:endParaRPr lang="en-US" sz="2000" dirty="0">
                        <a:solidFill>
                          <a:schemeClr val="bg1"/>
                        </a:solidFill>
                        <a:effectLst/>
                        <a:latin typeface="+mj-lt"/>
                        <a:ea typeface="SimSun" panose="02010600030101010101" pitchFamily="2" charset="-122"/>
                      </a:endParaRPr>
                    </a:p>
                  </a:txBody>
                  <a:tcPr marL="68580" marR="68580" marT="0" marB="0" anchor="b"/>
                </a:tc>
                <a:tc>
                  <a:txBody>
                    <a:bodyPr/>
                    <a:lstStyle/>
                    <a:p>
                      <a:pPr marL="0" marR="0" algn="ctr">
                        <a:lnSpc>
                          <a:spcPct val="115000"/>
                        </a:lnSpc>
                        <a:spcBef>
                          <a:spcPts val="0"/>
                        </a:spcBef>
                        <a:spcAft>
                          <a:spcPts val="1000"/>
                        </a:spcAft>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NA</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1000"/>
                        </a:spcAft>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NA</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1000"/>
                        </a:spcAft>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Yes</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1000"/>
                        </a:spcAft>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Yes</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extLst>
                  <a:ext uri="{0D108BD9-81ED-4DB2-BD59-A6C34878D82A}">
                    <a16:rowId xmlns:a16="http://schemas.microsoft.com/office/drawing/2014/main" val="897478142"/>
                  </a:ext>
                </a:extLst>
              </a:tr>
              <a:tr h="313266">
                <a:tc>
                  <a:txBody>
                    <a:bodyPr/>
                    <a:lstStyle/>
                    <a:p>
                      <a:pPr marL="0" marR="0">
                        <a:lnSpc>
                          <a:spcPct val="115000"/>
                        </a:lnSpc>
                        <a:spcBef>
                          <a:spcPts val="0"/>
                        </a:spcBef>
                        <a:spcAft>
                          <a:spcPts val="1000"/>
                        </a:spcAft>
                      </a:pPr>
                      <a:r>
                        <a:rPr lang="en-US" sz="1800" dirty="0">
                          <a:solidFill>
                            <a:schemeClr val="bg1"/>
                          </a:solidFill>
                          <a:effectLst/>
                          <a:latin typeface="+mj-lt"/>
                          <a:ea typeface="Times New Roman" panose="02020603050405020304" pitchFamily="18" charset="0"/>
                        </a:rPr>
                        <a:t>Cluster by Time</a:t>
                      </a:r>
                      <a:endParaRPr lang="en-US" sz="2000" dirty="0">
                        <a:solidFill>
                          <a:schemeClr val="bg1"/>
                        </a:solidFill>
                        <a:effectLst/>
                        <a:latin typeface="+mj-lt"/>
                        <a:ea typeface="SimSun" panose="02010600030101010101" pitchFamily="2" charset="-122"/>
                      </a:endParaRPr>
                    </a:p>
                  </a:txBody>
                  <a:tcPr marL="68580" marR="68580" marT="0" marB="0" anchor="b"/>
                </a:tc>
                <a:tc>
                  <a:txBody>
                    <a:bodyPr/>
                    <a:lstStyle/>
                    <a:p>
                      <a:pPr marL="0" marR="0" algn="ctr">
                        <a:lnSpc>
                          <a:spcPct val="115000"/>
                        </a:lnSpc>
                        <a:spcBef>
                          <a:spcPts val="0"/>
                        </a:spcBef>
                        <a:spcAft>
                          <a:spcPts val="100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NA</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100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NA</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100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Yes</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1000"/>
                        </a:spcAft>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Yes</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extLst>
                  <a:ext uri="{0D108BD9-81ED-4DB2-BD59-A6C34878D82A}">
                    <a16:rowId xmlns:a16="http://schemas.microsoft.com/office/drawing/2014/main" val="3875793080"/>
                  </a:ext>
                </a:extLst>
              </a:tr>
              <a:tr h="313266">
                <a:tc>
                  <a:txBody>
                    <a:bodyPr/>
                    <a:lstStyle/>
                    <a:p>
                      <a:pPr marL="0" marR="0">
                        <a:lnSpc>
                          <a:spcPct val="115000"/>
                        </a:lnSpc>
                        <a:spcBef>
                          <a:spcPts val="0"/>
                        </a:spcBef>
                        <a:spcAft>
                          <a:spcPts val="1000"/>
                        </a:spcAft>
                      </a:pPr>
                      <a:r>
                        <a:rPr lang="en-US" sz="1800" dirty="0">
                          <a:solidFill>
                            <a:schemeClr val="bg1"/>
                          </a:solidFill>
                          <a:effectLst/>
                          <a:latin typeface="+mj-lt"/>
                          <a:ea typeface="Times New Roman" panose="02020603050405020304" pitchFamily="18" charset="0"/>
                        </a:rPr>
                        <a:t>R-squared</a:t>
                      </a:r>
                      <a:endParaRPr lang="en-US" sz="2000" dirty="0">
                        <a:solidFill>
                          <a:schemeClr val="bg1"/>
                        </a:solidFill>
                        <a:effectLst/>
                        <a:latin typeface="+mj-lt"/>
                        <a:ea typeface="SimSun" panose="02010600030101010101" pitchFamily="2" charset="-122"/>
                      </a:endParaRPr>
                    </a:p>
                  </a:txBody>
                  <a:tcPr marL="68580" marR="68580" marT="0" marB="0" anchor="b"/>
                </a:tc>
                <a:tc>
                  <a:txBody>
                    <a:bodyPr/>
                    <a:lstStyle/>
                    <a:p>
                      <a:pPr marL="0" marR="0" algn="ctr">
                        <a:lnSpc>
                          <a:spcPct val="115000"/>
                        </a:lnSpc>
                        <a:spcBef>
                          <a:spcPts val="0"/>
                        </a:spcBef>
                        <a:spcAft>
                          <a:spcPts val="0"/>
                        </a:spcAft>
                      </a:pPr>
                      <a:r>
                        <a:rPr lang="en-US" sz="1600">
                          <a:solidFill>
                            <a:srgbClr val="000000"/>
                          </a:solidFill>
                          <a:effectLst/>
                          <a:latin typeface="Arial" panose="020B0604020202020204" pitchFamily="34" charset="0"/>
                          <a:ea typeface="SimSun" panose="02010600030101010101" pitchFamily="2" charset="-122"/>
                          <a:cs typeface="Arial" panose="020B0604020202020204" pitchFamily="34" charset="0"/>
                        </a:rPr>
                        <a:t>0.083</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0"/>
                        </a:spcAft>
                      </a:pPr>
                      <a:r>
                        <a:rPr lang="en-US" sz="1600">
                          <a:solidFill>
                            <a:srgbClr val="000000"/>
                          </a:solidFill>
                          <a:effectLst/>
                          <a:latin typeface="Arial" panose="020B0604020202020204" pitchFamily="34" charset="0"/>
                          <a:ea typeface="SimSun" panose="02010600030101010101" pitchFamily="2" charset="-122"/>
                          <a:cs typeface="Arial" panose="020B0604020202020204" pitchFamily="34" charset="0"/>
                        </a:rPr>
                        <a:t>0.082</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0"/>
                        </a:spcAft>
                      </a:pPr>
                      <a:r>
                        <a:rPr lang="en-US" sz="1600">
                          <a:solidFill>
                            <a:srgbClr val="000000"/>
                          </a:solidFill>
                          <a:effectLst/>
                          <a:latin typeface="Arial" panose="020B0604020202020204" pitchFamily="34" charset="0"/>
                          <a:ea typeface="SimSun" panose="02010600030101010101" pitchFamily="2" charset="-122"/>
                          <a:cs typeface="Arial" panose="020B0604020202020204" pitchFamily="34" charset="0"/>
                        </a:rPr>
                        <a:t>0.066</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0"/>
                        </a:spcAft>
                      </a:pPr>
                      <a:r>
                        <a:rPr lang="en-US" sz="1600" dirty="0">
                          <a:solidFill>
                            <a:srgbClr val="000000"/>
                          </a:solidFill>
                          <a:effectLst/>
                          <a:latin typeface="Arial" panose="020B0604020202020204" pitchFamily="34" charset="0"/>
                          <a:ea typeface="SimSun" panose="02010600030101010101" pitchFamily="2" charset="-122"/>
                          <a:cs typeface="Arial" panose="020B0604020202020204" pitchFamily="34" charset="0"/>
                        </a:rPr>
                        <a:t>0.080</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extLst>
                  <a:ext uri="{0D108BD9-81ED-4DB2-BD59-A6C34878D82A}">
                    <a16:rowId xmlns:a16="http://schemas.microsoft.com/office/drawing/2014/main" val="3119203982"/>
                  </a:ext>
                </a:extLst>
              </a:tr>
              <a:tr h="313266">
                <a:tc>
                  <a:txBody>
                    <a:bodyPr/>
                    <a:lstStyle/>
                    <a:p>
                      <a:pPr marL="0" marR="0">
                        <a:lnSpc>
                          <a:spcPct val="115000"/>
                        </a:lnSpc>
                        <a:spcBef>
                          <a:spcPts val="0"/>
                        </a:spcBef>
                        <a:spcAft>
                          <a:spcPts val="1000"/>
                        </a:spcAft>
                      </a:pPr>
                      <a:r>
                        <a:rPr lang="en-US" sz="1800" dirty="0">
                          <a:solidFill>
                            <a:schemeClr val="bg1"/>
                          </a:solidFill>
                          <a:effectLst/>
                          <a:latin typeface="+mj-lt"/>
                          <a:ea typeface="Times New Roman" panose="02020603050405020304" pitchFamily="18" charset="0"/>
                        </a:rPr>
                        <a:t>N</a:t>
                      </a:r>
                      <a:endParaRPr lang="en-US" sz="2000" dirty="0">
                        <a:solidFill>
                          <a:schemeClr val="bg1"/>
                        </a:solidFill>
                        <a:effectLst/>
                        <a:latin typeface="+mj-lt"/>
                        <a:ea typeface="SimSun" panose="02010600030101010101" pitchFamily="2" charset="-122"/>
                      </a:endParaRPr>
                    </a:p>
                  </a:txBody>
                  <a:tcPr marL="68580" marR="68580" marT="0" marB="0" anchor="b"/>
                </a:tc>
                <a:tc>
                  <a:txBody>
                    <a:bodyPr/>
                    <a:lstStyle/>
                    <a:p>
                      <a:pPr marL="0" marR="0" algn="ctr">
                        <a:lnSpc>
                          <a:spcPct val="115000"/>
                        </a:lnSpc>
                        <a:spcBef>
                          <a:spcPts val="0"/>
                        </a:spcBef>
                        <a:spcAft>
                          <a:spcPts val="0"/>
                        </a:spcAft>
                      </a:pPr>
                      <a:r>
                        <a:rPr lang="en-US" sz="1600">
                          <a:solidFill>
                            <a:srgbClr val="000000"/>
                          </a:solidFill>
                          <a:effectLst/>
                          <a:latin typeface="Arial" panose="020B0604020202020204" pitchFamily="34" charset="0"/>
                          <a:ea typeface="SimSun" panose="02010600030101010101" pitchFamily="2" charset="-122"/>
                          <a:cs typeface="Arial" panose="020B0604020202020204" pitchFamily="34" charset="0"/>
                        </a:rPr>
                        <a:t>1,706</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0"/>
                        </a:spcAft>
                      </a:pPr>
                      <a:r>
                        <a:rPr lang="en-US" sz="1600">
                          <a:solidFill>
                            <a:srgbClr val="000000"/>
                          </a:solidFill>
                          <a:effectLst/>
                          <a:latin typeface="Arial" panose="020B0604020202020204" pitchFamily="34" charset="0"/>
                          <a:ea typeface="SimSun" panose="02010600030101010101" pitchFamily="2" charset="-122"/>
                          <a:cs typeface="Arial" panose="020B0604020202020204" pitchFamily="34" charset="0"/>
                        </a:rPr>
                        <a:t>1,372</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0"/>
                        </a:spcAft>
                      </a:pPr>
                      <a:r>
                        <a:rPr lang="en-US" sz="1600">
                          <a:solidFill>
                            <a:srgbClr val="000000"/>
                          </a:solidFill>
                          <a:effectLst/>
                          <a:latin typeface="Arial" panose="020B0604020202020204" pitchFamily="34" charset="0"/>
                          <a:ea typeface="SimSun" panose="02010600030101010101" pitchFamily="2" charset="-122"/>
                          <a:cs typeface="Arial" panose="020B0604020202020204" pitchFamily="34" charset="0"/>
                        </a:rPr>
                        <a:t>129,038</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0"/>
                        </a:spcAft>
                      </a:pPr>
                      <a:r>
                        <a:rPr lang="en-US" sz="1600" dirty="0">
                          <a:solidFill>
                            <a:srgbClr val="000000"/>
                          </a:solidFill>
                          <a:effectLst/>
                          <a:latin typeface="Arial" panose="020B0604020202020204" pitchFamily="34" charset="0"/>
                          <a:ea typeface="SimSun" panose="02010600030101010101" pitchFamily="2" charset="-122"/>
                          <a:cs typeface="Arial" panose="020B0604020202020204" pitchFamily="34" charset="0"/>
                        </a:rPr>
                        <a:t>91,736</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extLst>
                  <a:ext uri="{0D108BD9-81ED-4DB2-BD59-A6C34878D82A}">
                    <a16:rowId xmlns:a16="http://schemas.microsoft.com/office/drawing/2014/main" val="1720261075"/>
                  </a:ext>
                </a:extLst>
              </a:tr>
            </a:tbl>
          </a:graphicData>
        </a:graphic>
      </p:graphicFrame>
      <mc:AlternateContent xmlns:mc="http://schemas.openxmlformats.org/markup-compatibility/2006" xmlns:p14="http://schemas.microsoft.com/office/powerpoint/2010/main">
        <mc:Choice Requires="p14">
          <p:contentPart p14:bwMode="auto" r:id="rId3">
            <p14:nvContentPartPr>
              <p14:cNvPr id="15" name="Ink 14">
                <a:extLst>
                  <a:ext uri="{FF2B5EF4-FFF2-40B4-BE49-F238E27FC236}">
                    <a16:creationId xmlns:a16="http://schemas.microsoft.com/office/drawing/2014/main" id="{25061782-8BB3-4C68-99E3-5549FA3D0235}"/>
                  </a:ext>
                </a:extLst>
              </p14:cNvPr>
              <p14:cNvContentPartPr/>
              <p14:nvPr/>
            </p14:nvContentPartPr>
            <p14:xfrm>
              <a:off x="5162010" y="1105519"/>
              <a:ext cx="360" cy="360"/>
            </p14:xfrm>
          </p:contentPart>
        </mc:Choice>
        <mc:Fallback xmlns="">
          <p:pic>
            <p:nvPicPr>
              <p:cNvPr id="15" name="Ink 14">
                <a:extLst>
                  <a:ext uri="{FF2B5EF4-FFF2-40B4-BE49-F238E27FC236}">
                    <a16:creationId xmlns:a16="http://schemas.microsoft.com/office/drawing/2014/main" id="{25061782-8BB3-4C68-99E3-5549FA3D0235}"/>
                  </a:ext>
                </a:extLst>
              </p:cNvPr>
              <p:cNvPicPr/>
              <p:nvPr/>
            </p:nvPicPr>
            <p:blipFill>
              <a:blip r:embed="rId6"/>
              <a:stretch>
                <a:fillRect/>
              </a:stretch>
            </p:blipFill>
            <p:spPr>
              <a:xfrm>
                <a:off x="5153370" y="1096879"/>
                <a:ext cx="18000" cy="18000"/>
              </a:xfrm>
              <a:prstGeom prst="rect">
                <a:avLst/>
              </a:prstGeom>
            </p:spPr>
          </p:pic>
        </mc:Fallback>
      </mc:AlternateContent>
      <p:sp>
        <p:nvSpPr>
          <p:cNvPr id="48" name="TextBox 47">
            <a:extLst>
              <a:ext uri="{FF2B5EF4-FFF2-40B4-BE49-F238E27FC236}">
                <a16:creationId xmlns:a16="http://schemas.microsoft.com/office/drawing/2014/main" id="{E02815A7-AE23-4D20-92B1-D9CF3F2ED03E}"/>
              </a:ext>
            </a:extLst>
          </p:cNvPr>
          <p:cNvSpPr txBox="1"/>
          <p:nvPr/>
        </p:nvSpPr>
        <p:spPr>
          <a:xfrm>
            <a:off x="533400" y="209818"/>
            <a:ext cx="6148414" cy="461665"/>
          </a:xfrm>
          <a:prstGeom prst="rect">
            <a:avLst/>
          </a:prstGeom>
          <a:noFill/>
        </p:spPr>
        <p:txBody>
          <a:bodyPr wrap="none" rtlCol="0">
            <a:spAutoFit/>
          </a:bodyPr>
          <a:lstStyle/>
          <a:p>
            <a:r>
              <a:rPr lang="en-US" sz="2400" dirty="0"/>
              <a:t>But we don’t see all the entries … just the wins. </a:t>
            </a:r>
          </a:p>
        </p:txBody>
      </p:sp>
      <p:sp>
        <p:nvSpPr>
          <p:cNvPr id="8" name="Rectangle 7">
            <a:extLst>
              <a:ext uri="{FF2B5EF4-FFF2-40B4-BE49-F238E27FC236}">
                <a16:creationId xmlns:a16="http://schemas.microsoft.com/office/drawing/2014/main" id="{B15D51F4-1C3F-4B6D-ABFB-CD7F9ACB2F97}"/>
              </a:ext>
            </a:extLst>
          </p:cNvPr>
          <p:cNvSpPr/>
          <p:nvPr/>
        </p:nvSpPr>
        <p:spPr>
          <a:xfrm>
            <a:off x="3657600" y="1417638"/>
            <a:ext cx="4953000" cy="14017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4596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noAutofit/>
          </a:bodyPr>
          <a:lstStyle/>
          <a:p>
            <a:r>
              <a:rPr lang="en-US" sz="3200" dirty="0"/>
              <a:t>Indications of greater poker skill</a:t>
            </a:r>
            <a:br>
              <a:rPr lang="en-US" sz="3200" dirty="0"/>
            </a:br>
            <a:r>
              <a:rPr lang="en-US" sz="2800" dirty="0"/>
              <a:t>Bigger buy-ins, more entries, higher $ prizes, more wins</a:t>
            </a:r>
            <a:br>
              <a:rPr lang="en-US" sz="2800" dirty="0"/>
            </a:br>
            <a:r>
              <a:rPr lang="en-US" sz="2800" i="1" dirty="0"/>
              <a:t>r</a:t>
            </a:r>
            <a:r>
              <a:rPr lang="en-US" sz="2800" dirty="0"/>
              <a:t>,</a:t>
            </a:r>
            <a:r>
              <a:rPr lang="el-GR" sz="2800" dirty="0"/>
              <a:t>α</a:t>
            </a:r>
            <a:r>
              <a:rPr lang="en-US" sz="2800" dirty="0"/>
              <a:t>,flow for winner vs non-winners – among the winners… </a:t>
            </a:r>
            <a:endParaRPr lang="en-US" sz="2000" dirty="0"/>
          </a:p>
        </p:txBody>
      </p:sp>
      <p:sp>
        <p:nvSpPr>
          <p:cNvPr id="6" name="Rectangle 5"/>
          <p:cNvSpPr/>
          <p:nvPr/>
        </p:nvSpPr>
        <p:spPr>
          <a:xfrm>
            <a:off x="0" y="0"/>
            <a:ext cx="9144000"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6"/>
          <p:cNvSpPr/>
          <p:nvPr/>
        </p:nvSpPr>
        <p:spPr>
          <a:xfrm>
            <a:off x="0" y="6629400"/>
            <a:ext cx="9144000" cy="228600"/>
          </a:xfrm>
          <a:prstGeom prst="rect">
            <a:avLst/>
          </a:prstGeom>
          <a:solidFill>
            <a:srgbClr val="DABA32"/>
          </a:solidFill>
          <a:ln>
            <a:solidFill>
              <a:srgbClr val="DABA3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Rectangle 7"/>
          <p:cNvSpPr/>
          <p:nvPr/>
        </p:nvSpPr>
        <p:spPr>
          <a:xfrm>
            <a:off x="6172200" y="2944608"/>
            <a:ext cx="2362200" cy="865392"/>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aphicFrame>
        <p:nvGraphicFramePr>
          <p:cNvPr id="12" name="Table 11"/>
          <p:cNvGraphicFramePr>
            <a:graphicFrameLocks noGrp="1"/>
          </p:cNvGraphicFramePr>
          <p:nvPr>
            <p:extLst>
              <p:ext uri="{D42A27DB-BD31-4B8C-83A1-F6EECF244321}">
                <p14:modId xmlns:p14="http://schemas.microsoft.com/office/powerpoint/2010/main" val="2646192662"/>
              </p:ext>
            </p:extLst>
          </p:nvPr>
        </p:nvGraphicFramePr>
        <p:xfrm>
          <a:off x="838198" y="1905000"/>
          <a:ext cx="7696201" cy="2153049"/>
        </p:xfrm>
        <a:graphic>
          <a:graphicData uri="http://schemas.openxmlformats.org/drawingml/2006/table">
            <a:tbl>
              <a:tblPr firstRow="1" firstCol="1" bandRow="1">
                <a:tableStyleId>{5C22544A-7EE6-4342-B048-85BDC9FD1C3A}</a:tableStyleId>
              </a:tblPr>
              <a:tblGrid>
                <a:gridCol w="741913">
                  <a:extLst>
                    <a:ext uri="{9D8B030D-6E8A-4147-A177-3AD203B41FA5}">
                      <a16:colId xmlns:a16="http://schemas.microsoft.com/office/drawing/2014/main" val="1197727760"/>
                    </a:ext>
                  </a:extLst>
                </a:gridCol>
                <a:gridCol w="898916">
                  <a:extLst>
                    <a:ext uri="{9D8B030D-6E8A-4147-A177-3AD203B41FA5}">
                      <a16:colId xmlns:a16="http://schemas.microsoft.com/office/drawing/2014/main" val="2162751767"/>
                    </a:ext>
                  </a:extLst>
                </a:gridCol>
                <a:gridCol w="1011280">
                  <a:extLst>
                    <a:ext uri="{9D8B030D-6E8A-4147-A177-3AD203B41FA5}">
                      <a16:colId xmlns:a16="http://schemas.microsoft.com/office/drawing/2014/main" val="3211226639"/>
                    </a:ext>
                  </a:extLst>
                </a:gridCol>
                <a:gridCol w="1279109">
                  <a:extLst>
                    <a:ext uri="{9D8B030D-6E8A-4147-A177-3AD203B41FA5}">
                      <a16:colId xmlns:a16="http://schemas.microsoft.com/office/drawing/2014/main" val="2769596781"/>
                    </a:ext>
                  </a:extLst>
                </a:gridCol>
                <a:gridCol w="546430">
                  <a:extLst>
                    <a:ext uri="{9D8B030D-6E8A-4147-A177-3AD203B41FA5}">
                      <a16:colId xmlns:a16="http://schemas.microsoft.com/office/drawing/2014/main" val="1603427054"/>
                    </a:ext>
                  </a:extLst>
                </a:gridCol>
                <a:gridCol w="1042065">
                  <a:extLst>
                    <a:ext uri="{9D8B030D-6E8A-4147-A177-3AD203B41FA5}">
                      <a16:colId xmlns:a16="http://schemas.microsoft.com/office/drawing/2014/main" val="786159071"/>
                    </a:ext>
                  </a:extLst>
                </a:gridCol>
                <a:gridCol w="1088244">
                  <a:extLst>
                    <a:ext uri="{9D8B030D-6E8A-4147-A177-3AD203B41FA5}">
                      <a16:colId xmlns:a16="http://schemas.microsoft.com/office/drawing/2014/main" val="1332202954"/>
                    </a:ext>
                  </a:extLst>
                </a:gridCol>
                <a:gridCol w="1088244">
                  <a:extLst>
                    <a:ext uri="{9D8B030D-6E8A-4147-A177-3AD203B41FA5}">
                      <a16:colId xmlns:a16="http://schemas.microsoft.com/office/drawing/2014/main" val="2597855476"/>
                    </a:ext>
                  </a:extLst>
                </a:gridCol>
              </a:tblGrid>
              <a:tr h="448697">
                <a:tc>
                  <a:txBody>
                    <a:bodyPr/>
                    <a:lstStyle/>
                    <a:p>
                      <a:pPr marL="0" marR="0">
                        <a:lnSpc>
                          <a:spcPct val="115000"/>
                        </a:lnSpc>
                        <a:spcBef>
                          <a:spcPts val="0"/>
                        </a:spcBef>
                        <a:spcAft>
                          <a:spcPts val="0"/>
                        </a:spcAft>
                      </a:pPr>
                      <a:r>
                        <a:rPr lang="en-US" sz="1600" dirty="0">
                          <a:effectLst/>
                        </a:rPr>
                        <a:t> </a:t>
                      </a:r>
                      <a:endParaRPr lang="en-US" sz="1800" dirty="0">
                        <a:effectLst/>
                        <a:latin typeface="Times New Roman" panose="02020603050405020304" pitchFamily="18" charset="0"/>
                        <a:ea typeface="SimSun" panose="02010600030101010101" pitchFamily="2" charset="-122"/>
                      </a:endParaRPr>
                    </a:p>
                  </a:txBody>
                  <a:tcPr marL="68580" marR="68580" marT="0" marB="0" anchor="b"/>
                </a:tc>
                <a:tc gridSpan="3">
                  <a:txBody>
                    <a:bodyPr/>
                    <a:lstStyle/>
                    <a:p>
                      <a:pPr marL="0" marR="0" algn="ctr">
                        <a:lnSpc>
                          <a:spcPct val="115000"/>
                        </a:lnSpc>
                        <a:spcBef>
                          <a:spcPts val="0"/>
                        </a:spcBef>
                        <a:spcAft>
                          <a:spcPts val="0"/>
                        </a:spcAft>
                      </a:pPr>
                      <a:r>
                        <a:rPr lang="en-US" sz="1600" dirty="0">
                          <a:effectLst/>
                        </a:rPr>
                        <a:t>Dollar</a:t>
                      </a:r>
                      <a:r>
                        <a:rPr lang="en-US" sz="1600" baseline="0" dirty="0">
                          <a:effectLst/>
                        </a:rPr>
                        <a:t> </a:t>
                      </a:r>
                      <a:r>
                        <a:rPr lang="en-US" sz="1600" dirty="0">
                          <a:effectLst/>
                        </a:rPr>
                        <a:t>Prize won</a:t>
                      </a:r>
                      <a:endParaRPr lang="en-US" sz="1800" dirty="0">
                        <a:effectLst/>
                      </a:endParaRPr>
                    </a:p>
                    <a:p>
                      <a:pPr marL="0" marR="0">
                        <a:lnSpc>
                          <a:spcPct val="115000"/>
                        </a:lnSpc>
                        <a:spcBef>
                          <a:spcPts val="0"/>
                        </a:spcBef>
                        <a:spcAft>
                          <a:spcPts val="0"/>
                        </a:spcAft>
                      </a:pPr>
                      <a:r>
                        <a:rPr lang="en-US" sz="1600" dirty="0">
                          <a:effectLst/>
                        </a:rPr>
                        <a:t> </a:t>
                      </a:r>
                      <a:endParaRPr lang="en-US" sz="1800" dirty="0">
                        <a:effectLst/>
                        <a:latin typeface="Times New Roman" panose="02020603050405020304" pitchFamily="18" charset="0"/>
                        <a:ea typeface="SimSun" panose="02010600030101010101" pitchFamily="2" charset="-122"/>
                      </a:endParaRPr>
                    </a:p>
                  </a:txBody>
                  <a:tcPr marL="68580" marR="68580" marT="0" marB="0" anchor="b"/>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1600">
                          <a:effectLst/>
                        </a:rPr>
                        <a:t> </a:t>
                      </a:r>
                      <a:endParaRPr lang="en-US" sz="1800">
                        <a:effectLst/>
                        <a:latin typeface="Times New Roman" panose="02020603050405020304" pitchFamily="18" charset="0"/>
                        <a:ea typeface="SimSun" panose="02010600030101010101" pitchFamily="2" charset="-122"/>
                      </a:endParaRPr>
                    </a:p>
                  </a:txBody>
                  <a:tcPr marL="68580" marR="68580" marT="0" marB="0"/>
                </a:tc>
                <a:tc gridSpan="3">
                  <a:txBody>
                    <a:bodyPr/>
                    <a:lstStyle/>
                    <a:p>
                      <a:pPr marL="0" marR="0" algn="ctr">
                        <a:lnSpc>
                          <a:spcPct val="115000"/>
                        </a:lnSpc>
                        <a:spcBef>
                          <a:spcPts val="0"/>
                        </a:spcBef>
                        <a:spcAft>
                          <a:spcPts val="0"/>
                        </a:spcAft>
                      </a:pPr>
                      <a:r>
                        <a:rPr lang="en-US" sz="1600" dirty="0">
                          <a:effectLst/>
                        </a:rPr>
                        <a:t>Number of entries</a:t>
                      </a:r>
                      <a:endParaRPr lang="en-US" sz="1800" dirty="0">
                        <a:effectLst/>
                      </a:endParaRPr>
                    </a:p>
                    <a:p>
                      <a:pPr marL="0" marR="0">
                        <a:lnSpc>
                          <a:spcPct val="115000"/>
                        </a:lnSpc>
                        <a:spcBef>
                          <a:spcPts val="0"/>
                        </a:spcBef>
                        <a:spcAft>
                          <a:spcPts val="0"/>
                        </a:spcAft>
                      </a:pPr>
                      <a:r>
                        <a:rPr lang="en-US" sz="1600" dirty="0">
                          <a:effectLst/>
                        </a:rPr>
                        <a:t> </a:t>
                      </a:r>
                      <a:endParaRPr lang="en-US" sz="1800" dirty="0">
                        <a:effectLst/>
                        <a:latin typeface="Times New Roman" panose="02020603050405020304" pitchFamily="18" charset="0"/>
                        <a:ea typeface="SimSun" panose="02010600030101010101" pitchFamily="2" charset="-122"/>
                      </a:endParaRPr>
                    </a:p>
                  </a:txBody>
                  <a:tcPr marL="68580" marR="68580" marT="0"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97859781"/>
                  </a:ext>
                </a:extLst>
              </a:tr>
              <a:tr h="448697">
                <a:tc>
                  <a:txBody>
                    <a:bodyPr/>
                    <a:lstStyle/>
                    <a:p>
                      <a:pPr marL="0" marR="0">
                        <a:lnSpc>
                          <a:spcPct val="115000"/>
                        </a:lnSpc>
                        <a:spcBef>
                          <a:spcPts val="0"/>
                        </a:spcBef>
                        <a:spcAft>
                          <a:spcPts val="0"/>
                        </a:spcAft>
                      </a:pPr>
                      <a:r>
                        <a:rPr lang="en-US" sz="1600">
                          <a:effectLst/>
                        </a:rPr>
                        <a:t> </a:t>
                      </a:r>
                      <a:endParaRPr lang="en-US" sz="1800">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nSpc>
                          <a:spcPct val="115000"/>
                        </a:lnSpc>
                        <a:spcBef>
                          <a:spcPts val="0"/>
                        </a:spcBef>
                        <a:spcAft>
                          <a:spcPts val="0"/>
                        </a:spcAft>
                      </a:pPr>
                      <a:r>
                        <a:rPr lang="en-US" sz="1600" dirty="0">
                          <a:effectLst/>
                        </a:rPr>
                        <a:t>&gt;median</a:t>
                      </a:r>
                      <a:endParaRPr lang="en-US" sz="1800" dirty="0">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nSpc>
                          <a:spcPct val="115000"/>
                        </a:lnSpc>
                        <a:spcBef>
                          <a:spcPts val="0"/>
                        </a:spcBef>
                        <a:spcAft>
                          <a:spcPts val="0"/>
                        </a:spcAft>
                      </a:pPr>
                      <a:r>
                        <a:rPr lang="en-US" sz="1600" dirty="0">
                          <a:effectLst/>
                        </a:rPr>
                        <a:t>&lt;=median</a:t>
                      </a:r>
                      <a:endParaRPr lang="en-US" sz="1800" dirty="0">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nSpc>
                          <a:spcPct val="115000"/>
                        </a:lnSpc>
                        <a:spcBef>
                          <a:spcPts val="0"/>
                        </a:spcBef>
                        <a:spcAft>
                          <a:spcPts val="0"/>
                        </a:spcAft>
                      </a:pPr>
                      <a:r>
                        <a:rPr lang="en-US" sz="1600">
                          <a:effectLst/>
                        </a:rPr>
                        <a:t>Difference</a:t>
                      </a:r>
                      <a:endParaRPr lang="en-US" sz="1800">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nSpc>
                          <a:spcPct val="115000"/>
                        </a:lnSpc>
                        <a:spcBef>
                          <a:spcPts val="0"/>
                        </a:spcBef>
                        <a:spcAft>
                          <a:spcPts val="0"/>
                        </a:spcAft>
                      </a:pPr>
                      <a:r>
                        <a:rPr lang="en-US" sz="1600">
                          <a:effectLst/>
                        </a:rPr>
                        <a:t> </a:t>
                      </a:r>
                      <a:endParaRPr lang="en-US" sz="1800">
                        <a:effectLst/>
                        <a:latin typeface="Times New Roman" panose="02020603050405020304" pitchFamily="18" charset="0"/>
                        <a:ea typeface="SimSun" panose="02010600030101010101" pitchFamily="2" charset="-122"/>
                      </a:endParaRPr>
                    </a:p>
                  </a:txBody>
                  <a:tcPr marL="68580" marR="68580" marT="0" marB="0"/>
                </a:tc>
                <a:tc>
                  <a:txBody>
                    <a:bodyPr/>
                    <a:lstStyle/>
                    <a:p>
                      <a:pPr marL="0" marR="0">
                        <a:lnSpc>
                          <a:spcPct val="115000"/>
                        </a:lnSpc>
                        <a:spcBef>
                          <a:spcPts val="0"/>
                        </a:spcBef>
                        <a:spcAft>
                          <a:spcPts val="0"/>
                        </a:spcAft>
                      </a:pPr>
                      <a:r>
                        <a:rPr lang="en-US" sz="1600">
                          <a:effectLst/>
                        </a:rPr>
                        <a:t>&gt;median</a:t>
                      </a:r>
                      <a:endParaRPr lang="en-US" sz="1800">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nSpc>
                          <a:spcPct val="115000"/>
                        </a:lnSpc>
                        <a:spcBef>
                          <a:spcPts val="0"/>
                        </a:spcBef>
                        <a:spcAft>
                          <a:spcPts val="0"/>
                        </a:spcAft>
                      </a:pPr>
                      <a:r>
                        <a:rPr lang="en-US" sz="1600">
                          <a:effectLst/>
                        </a:rPr>
                        <a:t>&lt;=median</a:t>
                      </a:r>
                      <a:endParaRPr lang="en-US" sz="1800">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nSpc>
                          <a:spcPct val="115000"/>
                        </a:lnSpc>
                        <a:spcBef>
                          <a:spcPts val="0"/>
                        </a:spcBef>
                        <a:spcAft>
                          <a:spcPts val="0"/>
                        </a:spcAft>
                      </a:pPr>
                      <a:r>
                        <a:rPr lang="en-US" sz="1600">
                          <a:effectLst/>
                        </a:rPr>
                        <a:t>Difference</a:t>
                      </a:r>
                      <a:endParaRPr lang="en-US" sz="1800">
                        <a:effectLst/>
                        <a:latin typeface="Times New Roman" panose="02020603050405020304" pitchFamily="18" charset="0"/>
                        <a:ea typeface="SimSun" panose="02010600030101010101" pitchFamily="2" charset="-122"/>
                      </a:endParaRPr>
                    </a:p>
                  </a:txBody>
                  <a:tcPr marL="68580" marR="68580" marT="0" marB="0" anchor="b"/>
                </a:tc>
                <a:extLst>
                  <a:ext uri="{0D108BD9-81ED-4DB2-BD59-A6C34878D82A}">
                    <a16:rowId xmlns:a16="http://schemas.microsoft.com/office/drawing/2014/main" val="2517045353"/>
                  </a:ext>
                </a:extLst>
              </a:tr>
              <a:tr h="448697">
                <a:tc>
                  <a:txBody>
                    <a:bodyPr/>
                    <a:lstStyle/>
                    <a:p>
                      <a:pPr marL="0" marR="0">
                        <a:lnSpc>
                          <a:spcPct val="115000"/>
                        </a:lnSpc>
                        <a:spcBef>
                          <a:spcPts val="0"/>
                        </a:spcBef>
                        <a:spcAft>
                          <a:spcPts val="0"/>
                        </a:spcAft>
                      </a:pPr>
                      <a:r>
                        <a:rPr lang="en-US" sz="1600">
                          <a:effectLst/>
                        </a:rPr>
                        <a:t>Return</a:t>
                      </a:r>
                      <a:endParaRPr lang="en-US" sz="1800">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gn="ctr">
                        <a:lnSpc>
                          <a:spcPct val="115000"/>
                        </a:lnSpc>
                        <a:spcBef>
                          <a:spcPts val="0"/>
                        </a:spcBef>
                        <a:spcAft>
                          <a:spcPts val="0"/>
                        </a:spcAft>
                      </a:pPr>
                      <a:r>
                        <a:rPr lang="en-US" sz="1600" dirty="0">
                          <a:effectLst/>
                        </a:rPr>
                        <a:t>0.86</a:t>
                      </a:r>
                      <a:endParaRPr lang="en-US" sz="1800" dirty="0">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gn="ctr">
                        <a:lnSpc>
                          <a:spcPct val="115000"/>
                        </a:lnSpc>
                        <a:spcBef>
                          <a:spcPts val="0"/>
                        </a:spcBef>
                        <a:spcAft>
                          <a:spcPts val="0"/>
                        </a:spcAft>
                      </a:pPr>
                      <a:r>
                        <a:rPr lang="en-US" sz="1600" dirty="0">
                          <a:effectLst/>
                        </a:rPr>
                        <a:t>0.48</a:t>
                      </a:r>
                      <a:endParaRPr lang="en-US" sz="1800" dirty="0">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gn="ctr">
                        <a:lnSpc>
                          <a:spcPct val="115000"/>
                        </a:lnSpc>
                        <a:spcBef>
                          <a:spcPts val="0"/>
                        </a:spcBef>
                        <a:spcAft>
                          <a:spcPts val="0"/>
                        </a:spcAft>
                      </a:pPr>
                      <a:r>
                        <a:rPr lang="en-US" sz="1600" dirty="0">
                          <a:effectLst/>
                        </a:rPr>
                        <a:t>0.38</a:t>
                      </a:r>
                      <a:r>
                        <a:rPr lang="en-US" sz="1600" baseline="30000" dirty="0">
                          <a:effectLst/>
                        </a:rPr>
                        <a:t>**</a:t>
                      </a:r>
                      <a:endParaRPr lang="en-US" sz="1800" dirty="0">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gn="ctr">
                        <a:lnSpc>
                          <a:spcPct val="115000"/>
                        </a:lnSpc>
                        <a:spcBef>
                          <a:spcPts val="0"/>
                        </a:spcBef>
                        <a:spcAft>
                          <a:spcPts val="0"/>
                        </a:spcAft>
                      </a:pPr>
                      <a:r>
                        <a:rPr lang="en-US" sz="1600">
                          <a:effectLst/>
                        </a:rPr>
                        <a:t> </a:t>
                      </a:r>
                      <a:endParaRPr lang="en-US" sz="1800">
                        <a:effectLst/>
                        <a:latin typeface="Times New Roman" panose="02020603050405020304" pitchFamily="18" charset="0"/>
                        <a:ea typeface="SimSun" panose="02010600030101010101" pitchFamily="2" charset="-122"/>
                      </a:endParaRPr>
                    </a:p>
                  </a:txBody>
                  <a:tcPr marL="68580" marR="68580" marT="0" marB="0"/>
                </a:tc>
                <a:tc>
                  <a:txBody>
                    <a:bodyPr/>
                    <a:lstStyle/>
                    <a:p>
                      <a:pPr marL="0" marR="0" algn="ctr">
                        <a:lnSpc>
                          <a:spcPct val="115000"/>
                        </a:lnSpc>
                        <a:spcBef>
                          <a:spcPts val="0"/>
                        </a:spcBef>
                        <a:spcAft>
                          <a:spcPts val="0"/>
                        </a:spcAft>
                      </a:pPr>
                      <a:r>
                        <a:rPr lang="en-US" sz="1600" dirty="0">
                          <a:solidFill>
                            <a:srgbClr val="000000"/>
                          </a:solidFill>
                          <a:effectLst/>
                          <a:latin typeface="+mj-lt"/>
                          <a:ea typeface="SimSun" panose="02010600030101010101" pitchFamily="2" charset="-122"/>
                        </a:rPr>
                        <a:t>0.82</a:t>
                      </a:r>
                      <a:endParaRPr lang="en-US" sz="1600" dirty="0">
                        <a:effectLst/>
                        <a:latin typeface="+mj-lt"/>
                        <a:ea typeface="SimSun" panose="02010600030101010101" pitchFamily="2" charset="-122"/>
                      </a:endParaRPr>
                    </a:p>
                  </a:txBody>
                  <a:tcPr marL="68580" marR="68580" marT="0" marB="0" anchor="b"/>
                </a:tc>
                <a:tc>
                  <a:txBody>
                    <a:bodyPr/>
                    <a:lstStyle/>
                    <a:p>
                      <a:pPr marL="0" marR="0" algn="ctr">
                        <a:lnSpc>
                          <a:spcPct val="115000"/>
                        </a:lnSpc>
                        <a:spcBef>
                          <a:spcPts val="0"/>
                        </a:spcBef>
                        <a:spcAft>
                          <a:spcPts val="0"/>
                        </a:spcAft>
                      </a:pPr>
                      <a:r>
                        <a:rPr lang="en-US" sz="1600">
                          <a:solidFill>
                            <a:srgbClr val="000000"/>
                          </a:solidFill>
                          <a:effectLst/>
                          <a:latin typeface="+mj-lt"/>
                          <a:ea typeface="SimSun" panose="02010600030101010101" pitchFamily="2" charset="-122"/>
                        </a:rPr>
                        <a:t>0.53</a:t>
                      </a:r>
                      <a:endParaRPr lang="en-US" sz="1600">
                        <a:effectLst/>
                        <a:latin typeface="+mj-lt"/>
                        <a:ea typeface="SimSun" panose="02010600030101010101" pitchFamily="2" charset="-122"/>
                      </a:endParaRPr>
                    </a:p>
                  </a:txBody>
                  <a:tcPr marL="68580" marR="68580" marT="0" marB="0" anchor="b"/>
                </a:tc>
                <a:tc>
                  <a:txBody>
                    <a:bodyPr/>
                    <a:lstStyle/>
                    <a:p>
                      <a:pPr marL="0" marR="0" algn="ctr">
                        <a:lnSpc>
                          <a:spcPct val="115000"/>
                        </a:lnSpc>
                        <a:spcBef>
                          <a:spcPts val="0"/>
                        </a:spcBef>
                        <a:spcAft>
                          <a:spcPts val="0"/>
                        </a:spcAft>
                      </a:pPr>
                      <a:r>
                        <a:rPr lang="en-US" sz="1600">
                          <a:solidFill>
                            <a:srgbClr val="000000"/>
                          </a:solidFill>
                          <a:effectLst/>
                          <a:latin typeface="+mj-lt"/>
                          <a:ea typeface="SimSun" panose="02010600030101010101" pitchFamily="2" charset="-122"/>
                        </a:rPr>
                        <a:t>0.29</a:t>
                      </a:r>
                      <a:r>
                        <a:rPr lang="en-US" sz="1600" baseline="30000">
                          <a:solidFill>
                            <a:srgbClr val="000000"/>
                          </a:solidFill>
                          <a:effectLst/>
                          <a:latin typeface="+mj-lt"/>
                          <a:ea typeface="SimSun" panose="02010600030101010101" pitchFamily="2" charset="-122"/>
                        </a:rPr>
                        <a:t>**</a:t>
                      </a:r>
                      <a:endParaRPr lang="en-US" sz="1600">
                        <a:effectLst/>
                        <a:latin typeface="+mj-lt"/>
                        <a:ea typeface="SimSun" panose="02010600030101010101" pitchFamily="2" charset="-122"/>
                      </a:endParaRPr>
                    </a:p>
                  </a:txBody>
                  <a:tcPr marL="68580" marR="68580" marT="0" marB="0" anchor="b"/>
                </a:tc>
                <a:extLst>
                  <a:ext uri="{0D108BD9-81ED-4DB2-BD59-A6C34878D82A}">
                    <a16:rowId xmlns:a16="http://schemas.microsoft.com/office/drawing/2014/main" val="2203199078"/>
                  </a:ext>
                </a:extLst>
              </a:tr>
              <a:tr h="448697">
                <a:tc>
                  <a:txBody>
                    <a:bodyPr/>
                    <a:lstStyle/>
                    <a:p>
                      <a:pPr marL="0" marR="0" algn="just">
                        <a:lnSpc>
                          <a:spcPct val="115000"/>
                        </a:lnSpc>
                        <a:spcBef>
                          <a:spcPts val="0"/>
                        </a:spcBef>
                        <a:spcAft>
                          <a:spcPts val="0"/>
                        </a:spcAft>
                      </a:pPr>
                      <a:r>
                        <a:rPr lang="en-US" sz="1600" dirty="0">
                          <a:effectLst/>
                        </a:rPr>
                        <a:t>Alpha</a:t>
                      </a:r>
                      <a:endParaRPr lang="en-US" sz="1800" dirty="0">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0" marR="0" algn="ctr">
                        <a:lnSpc>
                          <a:spcPct val="115000"/>
                        </a:lnSpc>
                        <a:spcBef>
                          <a:spcPts val="0"/>
                        </a:spcBef>
                        <a:spcAft>
                          <a:spcPts val="0"/>
                        </a:spcAft>
                      </a:pPr>
                      <a:r>
                        <a:rPr lang="en-US" sz="1600" dirty="0">
                          <a:effectLst/>
                        </a:rPr>
                        <a:t>0.53</a:t>
                      </a:r>
                      <a:endParaRPr lang="en-US" sz="1800" dirty="0">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0" marR="0" algn="ctr">
                        <a:lnSpc>
                          <a:spcPct val="115000"/>
                        </a:lnSpc>
                        <a:spcBef>
                          <a:spcPts val="0"/>
                        </a:spcBef>
                        <a:spcAft>
                          <a:spcPts val="0"/>
                        </a:spcAft>
                      </a:pPr>
                      <a:r>
                        <a:rPr lang="en-US" sz="1600" dirty="0">
                          <a:effectLst/>
                        </a:rPr>
                        <a:t>0.29</a:t>
                      </a:r>
                      <a:endParaRPr lang="en-US" sz="1800" dirty="0">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0" marR="0" algn="ctr">
                        <a:lnSpc>
                          <a:spcPct val="115000"/>
                        </a:lnSpc>
                        <a:spcBef>
                          <a:spcPts val="0"/>
                        </a:spcBef>
                        <a:spcAft>
                          <a:spcPts val="0"/>
                        </a:spcAft>
                      </a:pPr>
                      <a:r>
                        <a:rPr lang="en-US" sz="1600" dirty="0">
                          <a:effectLst/>
                        </a:rPr>
                        <a:t>0.24</a:t>
                      </a:r>
                      <a:r>
                        <a:rPr lang="en-US" sz="1600" baseline="30000" dirty="0">
                          <a:effectLst/>
                        </a:rPr>
                        <a:t>**</a:t>
                      </a:r>
                      <a:endParaRPr lang="en-US" sz="1800" dirty="0">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0" marR="0" algn="ctr">
                        <a:lnSpc>
                          <a:spcPct val="115000"/>
                        </a:lnSpc>
                        <a:spcBef>
                          <a:spcPts val="0"/>
                        </a:spcBef>
                        <a:spcAft>
                          <a:spcPts val="0"/>
                        </a:spcAft>
                      </a:pPr>
                      <a:r>
                        <a:rPr lang="en-US" sz="1600" dirty="0">
                          <a:effectLst/>
                        </a:rPr>
                        <a:t> </a:t>
                      </a:r>
                      <a:endParaRPr lang="en-US" sz="1800" dirty="0">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0" marR="0" algn="ctr">
                        <a:lnSpc>
                          <a:spcPct val="115000"/>
                        </a:lnSpc>
                        <a:spcBef>
                          <a:spcPts val="0"/>
                        </a:spcBef>
                        <a:spcAft>
                          <a:spcPts val="0"/>
                        </a:spcAft>
                      </a:pPr>
                      <a:r>
                        <a:rPr lang="en-US" sz="1600">
                          <a:solidFill>
                            <a:srgbClr val="000000"/>
                          </a:solidFill>
                          <a:effectLst/>
                          <a:latin typeface="+mj-lt"/>
                          <a:ea typeface="SimSun" panose="02010600030101010101" pitchFamily="2" charset="-122"/>
                        </a:rPr>
                        <a:t>0.55</a:t>
                      </a:r>
                      <a:endParaRPr lang="en-US" sz="1600">
                        <a:effectLst/>
                        <a:latin typeface="+mj-lt"/>
                        <a:ea typeface="SimSun" panose="02010600030101010101" pitchFamily="2" charset="-122"/>
                      </a:endParaRPr>
                    </a:p>
                  </a:txBody>
                  <a:tcPr marL="68580" marR="68580" marT="0" marB="0" anchor="b"/>
                </a:tc>
                <a:tc>
                  <a:txBody>
                    <a:bodyPr/>
                    <a:lstStyle/>
                    <a:p>
                      <a:pPr marL="0" marR="0" algn="ctr">
                        <a:lnSpc>
                          <a:spcPct val="115000"/>
                        </a:lnSpc>
                        <a:spcBef>
                          <a:spcPts val="0"/>
                        </a:spcBef>
                        <a:spcAft>
                          <a:spcPts val="0"/>
                        </a:spcAft>
                      </a:pPr>
                      <a:r>
                        <a:rPr lang="en-US" sz="1600" dirty="0">
                          <a:solidFill>
                            <a:srgbClr val="000000"/>
                          </a:solidFill>
                          <a:effectLst/>
                          <a:latin typeface="+mj-lt"/>
                          <a:ea typeface="SimSun" panose="02010600030101010101" pitchFamily="2" charset="-122"/>
                        </a:rPr>
                        <a:t>0.23</a:t>
                      </a:r>
                      <a:endParaRPr lang="en-US" sz="1600" dirty="0">
                        <a:effectLst/>
                        <a:latin typeface="+mj-lt"/>
                        <a:ea typeface="SimSun" panose="02010600030101010101" pitchFamily="2" charset="-122"/>
                      </a:endParaRPr>
                    </a:p>
                  </a:txBody>
                  <a:tcPr marL="68580" marR="68580" marT="0" marB="0" anchor="b"/>
                </a:tc>
                <a:tc>
                  <a:txBody>
                    <a:bodyPr/>
                    <a:lstStyle/>
                    <a:p>
                      <a:pPr marL="0" marR="0" algn="ctr">
                        <a:lnSpc>
                          <a:spcPct val="115000"/>
                        </a:lnSpc>
                        <a:spcBef>
                          <a:spcPts val="0"/>
                        </a:spcBef>
                        <a:spcAft>
                          <a:spcPts val="0"/>
                        </a:spcAft>
                      </a:pPr>
                      <a:r>
                        <a:rPr lang="en-US" sz="1600" dirty="0">
                          <a:solidFill>
                            <a:srgbClr val="000000"/>
                          </a:solidFill>
                          <a:effectLst/>
                          <a:latin typeface="+mj-lt"/>
                          <a:ea typeface="SimSun" panose="02010600030101010101" pitchFamily="2" charset="-122"/>
                        </a:rPr>
                        <a:t>0.32</a:t>
                      </a:r>
                      <a:r>
                        <a:rPr lang="en-US" sz="1600" baseline="30000" dirty="0">
                          <a:solidFill>
                            <a:srgbClr val="000000"/>
                          </a:solidFill>
                          <a:effectLst/>
                          <a:latin typeface="+mj-lt"/>
                          <a:ea typeface="SimSun" panose="02010600030101010101" pitchFamily="2" charset="-122"/>
                        </a:rPr>
                        <a:t>**</a:t>
                      </a:r>
                      <a:endParaRPr lang="en-US" sz="1600" dirty="0">
                        <a:effectLst/>
                        <a:latin typeface="+mj-lt"/>
                        <a:ea typeface="SimSun" panose="02010600030101010101" pitchFamily="2" charset="-122"/>
                      </a:endParaRPr>
                    </a:p>
                  </a:txBody>
                  <a:tcPr marL="68580" marR="68580" marT="0" marB="0" anchor="b"/>
                </a:tc>
                <a:extLst>
                  <a:ext uri="{0D108BD9-81ED-4DB2-BD59-A6C34878D82A}">
                    <a16:rowId xmlns:a16="http://schemas.microsoft.com/office/drawing/2014/main" val="2472438617"/>
                  </a:ext>
                </a:extLst>
              </a:tr>
              <a:tr h="228927">
                <a:tc>
                  <a:txBody>
                    <a:bodyPr/>
                    <a:lstStyle/>
                    <a:p>
                      <a:pPr marL="0" marR="0" algn="just">
                        <a:lnSpc>
                          <a:spcPct val="115000"/>
                        </a:lnSpc>
                        <a:spcBef>
                          <a:spcPts val="0"/>
                        </a:spcBef>
                        <a:spcAft>
                          <a:spcPts val="0"/>
                        </a:spcAft>
                      </a:pPr>
                      <a:r>
                        <a:rPr lang="en-US" sz="1600">
                          <a:effectLst/>
                        </a:rPr>
                        <a:t>Flow</a:t>
                      </a:r>
                      <a:endParaRPr lang="en-US" sz="1800">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0" marR="0" algn="ctr">
                        <a:lnSpc>
                          <a:spcPct val="115000"/>
                        </a:lnSpc>
                        <a:spcBef>
                          <a:spcPts val="0"/>
                        </a:spcBef>
                        <a:spcAft>
                          <a:spcPts val="0"/>
                        </a:spcAft>
                      </a:pPr>
                      <a:r>
                        <a:rPr lang="en-US" sz="1600">
                          <a:effectLst/>
                        </a:rPr>
                        <a:t>3.43</a:t>
                      </a:r>
                      <a:endParaRPr lang="en-US" sz="1800">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0" marR="0" algn="ctr">
                        <a:lnSpc>
                          <a:spcPct val="115000"/>
                        </a:lnSpc>
                        <a:spcBef>
                          <a:spcPts val="0"/>
                        </a:spcBef>
                        <a:spcAft>
                          <a:spcPts val="0"/>
                        </a:spcAft>
                      </a:pPr>
                      <a:r>
                        <a:rPr lang="en-US" sz="1600">
                          <a:effectLst/>
                        </a:rPr>
                        <a:t>0.81</a:t>
                      </a:r>
                      <a:endParaRPr lang="en-US" sz="1800">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0" marR="0" algn="ctr">
                        <a:lnSpc>
                          <a:spcPct val="115000"/>
                        </a:lnSpc>
                        <a:spcBef>
                          <a:spcPts val="0"/>
                        </a:spcBef>
                        <a:spcAft>
                          <a:spcPts val="0"/>
                        </a:spcAft>
                      </a:pPr>
                      <a:r>
                        <a:rPr lang="en-US" sz="1600">
                          <a:effectLst/>
                        </a:rPr>
                        <a:t>2.62</a:t>
                      </a:r>
                      <a:r>
                        <a:rPr lang="en-US" sz="1600" baseline="30000">
                          <a:effectLst/>
                        </a:rPr>
                        <a:t>***</a:t>
                      </a:r>
                      <a:endParaRPr lang="en-US" sz="1800">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0" marR="0" algn="ctr">
                        <a:lnSpc>
                          <a:spcPct val="115000"/>
                        </a:lnSpc>
                        <a:spcBef>
                          <a:spcPts val="0"/>
                        </a:spcBef>
                        <a:spcAft>
                          <a:spcPts val="0"/>
                        </a:spcAft>
                      </a:pPr>
                      <a:r>
                        <a:rPr lang="en-US" sz="1600">
                          <a:effectLst/>
                        </a:rPr>
                        <a:t> </a:t>
                      </a:r>
                      <a:endParaRPr lang="en-US" sz="1800">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0" marR="0" algn="ctr">
                        <a:lnSpc>
                          <a:spcPct val="115000"/>
                        </a:lnSpc>
                        <a:spcBef>
                          <a:spcPts val="0"/>
                        </a:spcBef>
                        <a:spcAft>
                          <a:spcPts val="0"/>
                        </a:spcAft>
                      </a:pPr>
                      <a:r>
                        <a:rPr lang="en-US" sz="1600">
                          <a:solidFill>
                            <a:srgbClr val="000000"/>
                          </a:solidFill>
                          <a:effectLst/>
                          <a:latin typeface="+mj-lt"/>
                          <a:ea typeface="SimSun" panose="02010600030101010101" pitchFamily="2" charset="-122"/>
                        </a:rPr>
                        <a:t>3.59</a:t>
                      </a:r>
                      <a:endParaRPr lang="en-US" sz="1600">
                        <a:effectLst/>
                        <a:latin typeface="+mj-lt"/>
                        <a:ea typeface="SimSun" panose="02010600030101010101" pitchFamily="2" charset="-122"/>
                      </a:endParaRPr>
                    </a:p>
                  </a:txBody>
                  <a:tcPr marL="68580" marR="68580" marT="0" marB="0" anchor="b"/>
                </a:tc>
                <a:tc>
                  <a:txBody>
                    <a:bodyPr/>
                    <a:lstStyle/>
                    <a:p>
                      <a:pPr marL="0" marR="0" algn="ctr">
                        <a:lnSpc>
                          <a:spcPct val="115000"/>
                        </a:lnSpc>
                        <a:spcBef>
                          <a:spcPts val="0"/>
                        </a:spcBef>
                        <a:spcAft>
                          <a:spcPts val="0"/>
                        </a:spcAft>
                      </a:pPr>
                      <a:r>
                        <a:rPr lang="en-US" sz="1600">
                          <a:solidFill>
                            <a:srgbClr val="000000"/>
                          </a:solidFill>
                          <a:effectLst/>
                          <a:latin typeface="+mj-lt"/>
                          <a:ea typeface="SimSun" panose="02010600030101010101" pitchFamily="2" charset="-122"/>
                        </a:rPr>
                        <a:t>0.70</a:t>
                      </a:r>
                      <a:endParaRPr lang="en-US" sz="1600">
                        <a:effectLst/>
                        <a:latin typeface="+mj-lt"/>
                        <a:ea typeface="SimSun" panose="02010600030101010101" pitchFamily="2" charset="-122"/>
                      </a:endParaRPr>
                    </a:p>
                  </a:txBody>
                  <a:tcPr marL="68580" marR="68580" marT="0" marB="0" anchor="b"/>
                </a:tc>
                <a:tc>
                  <a:txBody>
                    <a:bodyPr/>
                    <a:lstStyle/>
                    <a:p>
                      <a:pPr marL="0" marR="0" algn="ctr">
                        <a:lnSpc>
                          <a:spcPct val="115000"/>
                        </a:lnSpc>
                        <a:spcBef>
                          <a:spcPts val="0"/>
                        </a:spcBef>
                        <a:spcAft>
                          <a:spcPts val="0"/>
                        </a:spcAft>
                      </a:pPr>
                      <a:r>
                        <a:rPr lang="en-US" sz="1600" dirty="0">
                          <a:solidFill>
                            <a:srgbClr val="000000"/>
                          </a:solidFill>
                          <a:effectLst/>
                          <a:latin typeface="+mj-lt"/>
                          <a:ea typeface="SimSun" panose="02010600030101010101" pitchFamily="2" charset="-122"/>
                        </a:rPr>
                        <a:t>2.89</a:t>
                      </a:r>
                      <a:r>
                        <a:rPr lang="en-US" sz="1600" baseline="30000" dirty="0">
                          <a:solidFill>
                            <a:srgbClr val="000000"/>
                          </a:solidFill>
                          <a:effectLst/>
                          <a:latin typeface="+mj-lt"/>
                          <a:ea typeface="SimSun" panose="02010600030101010101" pitchFamily="2" charset="-122"/>
                        </a:rPr>
                        <a:t>***</a:t>
                      </a:r>
                      <a:endParaRPr lang="en-US" sz="1600" dirty="0">
                        <a:effectLst/>
                        <a:latin typeface="+mj-lt"/>
                        <a:ea typeface="SimSun" panose="02010600030101010101" pitchFamily="2" charset="-122"/>
                      </a:endParaRPr>
                    </a:p>
                  </a:txBody>
                  <a:tcPr marL="68580" marR="68580" marT="0" marB="0" anchor="b"/>
                </a:tc>
                <a:extLst>
                  <a:ext uri="{0D108BD9-81ED-4DB2-BD59-A6C34878D82A}">
                    <a16:rowId xmlns:a16="http://schemas.microsoft.com/office/drawing/2014/main" val="261159319"/>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758748667"/>
              </p:ext>
            </p:extLst>
          </p:nvPr>
        </p:nvGraphicFramePr>
        <p:xfrm>
          <a:off x="762000" y="4205837"/>
          <a:ext cx="7696201" cy="2337840"/>
        </p:xfrm>
        <a:graphic>
          <a:graphicData uri="http://schemas.openxmlformats.org/drawingml/2006/table">
            <a:tbl>
              <a:tblPr firstRow="1" firstCol="1" bandRow="1">
                <a:tableStyleId>{5C22544A-7EE6-4342-B048-85BDC9FD1C3A}</a:tableStyleId>
              </a:tblPr>
              <a:tblGrid>
                <a:gridCol w="741913">
                  <a:extLst>
                    <a:ext uri="{9D8B030D-6E8A-4147-A177-3AD203B41FA5}">
                      <a16:colId xmlns:a16="http://schemas.microsoft.com/office/drawing/2014/main" val="1423802899"/>
                    </a:ext>
                  </a:extLst>
                </a:gridCol>
                <a:gridCol w="898916">
                  <a:extLst>
                    <a:ext uri="{9D8B030D-6E8A-4147-A177-3AD203B41FA5}">
                      <a16:colId xmlns:a16="http://schemas.microsoft.com/office/drawing/2014/main" val="1116980940"/>
                    </a:ext>
                  </a:extLst>
                </a:gridCol>
                <a:gridCol w="1011280">
                  <a:extLst>
                    <a:ext uri="{9D8B030D-6E8A-4147-A177-3AD203B41FA5}">
                      <a16:colId xmlns:a16="http://schemas.microsoft.com/office/drawing/2014/main" val="3440709114"/>
                    </a:ext>
                  </a:extLst>
                </a:gridCol>
                <a:gridCol w="1279109">
                  <a:extLst>
                    <a:ext uri="{9D8B030D-6E8A-4147-A177-3AD203B41FA5}">
                      <a16:colId xmlns:a16="http://schemas.microsoft.com/office/drawing/2014/main" val="1779901565"/>
                    </a:ext>
                  </a:extLst>
                </a:gridCol>
                <a:gridCol w="546430">
                  <a:extLst>
                    <a:ext uri="{9D8B030D-6E8A-4147-A177-3AD203B41FA5}">
                      <a16:colId xmlns:a16="http://schemas.microsoft.com/office/drawing/2014/main" val="1080912442"/>
                    </a:ext>
                  </a:extLst>
                </a:gridCol>
                <a:gridCol w="1042065">
                  <a:extLst>
                    <a:ext uri="{9D8B030D-6E8A-4147-A177-3AD203B41FA5}">
                      <a16:colId xmlns:a16="http://schemas.microsoft.com/office/drawing/2014/main" val="622775847"/>
                    </a:ext>
                  </a:extLst>
                </a:gridCol>
                <a:gridCol w="1088244">
                  <a:extLst>
                    <a:ext uri="{9D8B030D-6E8A-4147-A177-3AD203B41FA5}">
                      <a16:colId xmlns:a16="http://schemas.microsoft.com/office/drawing/2014/main" val="3251882860"/>
                    </a:ext>
                  </a:extLst>
                </a:gridCol>
                <a:gridCol w="1088244">
                  <a:extLst>
                    <a:ext uri="{9D8B030D-6E8A-4147-A177-3AD203B41FA5}">
                      <a16:colId xmlns:a16="http://schemas.microsoft.com/office/drawing/2014/main" val="2959554226"/>
                    </a:ext>
                  </a:extLst>
                </a:gridCol>
              </a:tblGrid>
              <a:tr h="448697">
                <a:tc>
                  <a:txBody>
                    <a:bodyPr/>
                    <a:lstStyle/>
                    <a:p>
                      <a:pPr marL="0" marR="0">
                        <a:lnSpc>
                          <a:spcPct val="115000"/>
                        </a:lnSpc>
                        <a:spcBef>
                          <a:spcPts val="0"/>
                        </a:spcBef>
                        <a:spcAft>
                          <a:spcPts val="0"/>
                        </a:spcAft>
                      </a:pPr>
                      <a:r>
                        <a:rPr lang="en-US" sz="1600" dirty="0">
                          <a:effectLst/>
                        </a:rPr>
                        <a:t> </a:t>
                      </a:r>
                      <a:endParaRPr lang="en-US" sz="1800" dirty="0">
                        <a:effectLst/>
                        <a:latin typeface="Times New Roman" panose="02020603050405020304" pitchFamily="18" charset="0"/>
                        <a:ea typeface="SimSun" panose="02010600030101010101" pitchFamily="2" charset="-122"/>
                      </a:endParaRPr>
                    </a:p>
                  </a:txBody>
                  <a:tcPr marL="68580" marR="68580" marT="0" marB="0" anchor="b"/>
                </a:tc>
                <a:tc gridSpan="3">
                  <a:txBody>
                    <a:bodyPr/>
                    <a:lstStyle/>
                    <a:p>
                      <a:pPr marL="0" marR="0" algn="ctr">
                        <a:lnSpc>
                          <a:spcPct val="115000"/>
                        </a:lnSpc>
                        <a:spcBef>
                          <a:spcPts val="0"/>
                        </a:spcBef>
                        <a:spcAft>
                          <a:spcPts val="0"/>
                        </a:spcAft>
                      </a:pPr>
                      <a:r>
                        <a:rPr lang="en-US" sz="1600" dirty="0">
                          <a:effectLst/>
                        </a:rPr>
                        <a:t>Buy-in</a:t>
                      </a:r>
                      <a:endParaRPr lang="en-US" sz="1800" dirty="0">
                        <a:effectLst/>
                      </a:endParaRPr>
                    </a:p>
                    <a:p>
                      <a:pPr marL="0" marR="0">
                        <a:lnSpc>
                          <a:spcPct val="115000"/>
                        </a:lnSpc>
                        <a:spcBef>
                          <a:spcPts val="0"/>
                        </a:spcBef>
                        <a:spcAft>
                          <a:spcPts val="0"/>
                        </a:spcAft>
                      </a:pPr>
                      <a:r>
                        <a:rPr lang="en-US" sz="1600" dirty="0">
                          <a:effectLst/>
                        </a:rPr>
                        <a:t> </a:t>
                      </a:r>
                      <a:endParaRPr lang="en-US" sz="1800" dirty="0">
                        <a:effectLst/>
                        <a:latin typeface="Times New Roman" panose="02020603050405020304" pitchFamily="18" charset="0"/>
                        <a:ea typeface="SimSun" panose="02010600030101010101" pitchFamily="2" charset="-122"/>
                      </a:endParaRPr>
                    </a:p>
                  </a:txBody>
                  <a:tcPr marL="68580" marR="68580" marT="0" marB="0" anchor="b"/>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1600" dirty="0">
                          <a:effectLst/>
                        </a:rPr>
                        <a:t> </a:t>
                      </a:r>
                      <a:endParaRPr lang="en-US" sz="1800" dirty="0">
                        <a:effectLst/>
                        <a:latin typeface="Times New Roman" panose="02020603050405020304" pitchFamily="18" charset="0"/>
                        <a:ea typeface="SimSun" panose="02010600030101010101" pitchFamily="2" charset="-122"/>
                      </a:endParaRPr>
                    </a:p>
                  </a:txBody>
                  <a:tcPr marL="68580" marR="68580" marT="0" marB="0"/>
                </a:tc>
                <a:tc gridSpan="3">
                  <a:txBody>
                    <a:bodyPr/>
                    <a:lstStyle/>
                    <a:p>
                      <a:pPr marL="0" marR="0" algn="ctr">
                        <a:lnSpc>
                          <a:spcPct val="115000"/>
                        </a:lnSpc>
                        <a:spcBef>
                          <a:spcPts val="0"/>
                        </a:spcBef>
                        <a:spcAft>
                          <a:spcPts val="0"/>
                        </a:spcAft>
                      </a:pPr>
                      <a:r>
                        <a:rPr lang="en-US" sz="1600" dirty="0">
                          <a:effectLst/>
                        </a:rPr>
                        <a:t>Number of wins</a:t>
                      </a:r>
                      <a:endParaRPr lang="en-US" sz="1800" dirty="0">
                        <a:effectLst/>
                      </a:endParaRPr>
                    </a:p>
                    <a:p>
                      <a:pPr marL="0" marR="0">
                        <a:lnSpc>
                          <a:spcPct val="115000"/>
                        </a:lnSpc>
                        <a:spcBef>
                          <a:spcPts val="0"/>
                        </a:spcBef>
                        <a:spcAft>
                          <a:spcPts val="0"/>
                        </a:spcAft>
                      </a:pPr>
                      <a:r>
                        <a:rPr lang="en-US" sz="1600" dirty="0">
                          <a:effectLst/>
                        </a:rPr>
                        <a:t> </a:t>
                      </a:r>
                      <a:endParaRPr lang="en-US" sz="1800" dirty="0">
                        <a:effectLst/>
                        <a:latin typeface="Times New Roman" panose="02020603050405020304" pitchFamily="18" charset="0"/>
                        <a:ea typeface="SimSun" panose="02010600030101010101" pitchFamily="2" charset="-122"/>
                      </a:endParaRPr>
                    </a:p>
                  </a:txBody>
                  <a:tcPr marL="68580" marR="68580" marT="0"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25945184"/>
                  </a:ext>
                </a:extLst>
              </a:tr>
              <a:tr h="448697">
                <a:tc>
                  <a:txBody>
                    <a:bodyPr/>
                    <a:lstStyle/>
                    <a:p>
                      <a:pPr marL="0" marR="0">
                        <a:lnSpc>
                          <a:spcPct val="115000"/>
                        </a:lnSpc>
                        <a:spcBef>
                          <a:spcPts val="0"/>
                        </a:spcBef>
                        <a:spcAft>
                          <a:spcPts val="0"/>
                        </a:spcAft>
                      </a:pPr>
                      <a:r>
                        <a:rPr lang="en-US" sz="1600">
                          <a:effectLst/>
                        </a:rPr>
                        <a:t> </a:t>
                      </a:r>
                      <a:endParaRPr lang="en-US" sz="1800">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gn="ctr">
                        <a:lnSpc>
                          <a:spcPct val="115000"/>
                        </a:lnSpc>
                        <a:spcBef>
                          <a:spcPts val="0"/>
                        </a:spcBef>
                        <a:spcAft>
                          <a:spcPts val="0"/>
                        </a:spcAft>
                      </a:pPr>
                      <a:r>
                        <a:rPr lang="en-US" sz="1600" dirty="0">
                          <a:effectLst/>
                        </a:rPr>
                        <a:t>&gt;median</a:t>
                      </a:r>
                      <a:endParaRPr lang="en-US" sz="1800" dirty="0">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gn="ctr">
                        <a:lnSpc>
                          <a:spcPct val="115000"/>
                        </a:lnSpc>
                        <a:spcBef>
                          <a:spcPts val="0"/>
                        </a:spcBef>
                        <a:spcAft>
                          <a:spcPts val="0"/>
                        </a:spcAft>
                      </a:pPr>
                      <a:r>
                        <a:rPr lang="en-US" sz="1600" dirty="0">
                          <a:effectLst/>
                        </a:rPr>
                        <a:t>&lt;=median</a:t>
                      </a:r>
                      <a:endParaRPr lang="en-US" sz="1800" dirty="0">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gn="ctr">
                        <a:lnSpc>
                          <a:spcPct val="115000"/>
                        </a:lnSpc>
                        <a:spcBef>
                          <a:spcPts val="0"/>
                        </a:spcBef>
                        <a:spcAft>
                          <a:spcPts val="0"/>
                        </a:spcAft>
                      </a:pPr>
                      <a:r>
                        <a:rPr lang="en-US" sz="1600" dirty="0">
                          <a:effectLst/>
                        </a:rPr>
                        <a:t>Difference</a:t>
                      </a:r>
                      <a:endParaRPr lang="en-US" sz="1800" dirty="0">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gn="ctr">
                        <a:lnSpc>
                          <a:spcPct val="115000"/>
                        </a:lnSpc>
                        <a:spcBef>
                          <a:spcPts val="0"/>
                        </a:spcBef>
                        <a:spcAft>
                          <a:spcPts val="0"/>
                        </a:spcAft>
                      </a:pPr>
                      <a:r>
                        <a:rPr lang="en-US" sz="1600" dirty="0">
                          <a:effectLst/>
                        </a:rPr>
                        <a:t> </a:t>
                      </a:r>
                      <a:endParaRPr lang="en-US" sz="1800" dirty="0">
                        <a:effectLst/>
                        <a:latin typeface="Times New Roman" panose="02020603050405020304" pitchFamily="18" charset="0"/>
                        <a:ea typeface="SimSun" panose="02010600030101010101" pitchFamily="2" charset="-122"/>
                      </a:endParaRPr>
                    </a:p>
                  </a:txBody>
                  <a:tcPr marL="68580" marR="68580" marT="0" marB="0"/>
                </a:tc>
                <a:tc>
                  <a:txBody>
                    <a:bodyPr/>
                    <a:lstStyle/>
                    <a:p>
                      <a:pPr marL="0" marR="0" algn="ctr">
                        <a:lnSpc>
                          <a:spcPct val="115000"/>
                        </a:lnSpc>
                        <a:spcBef>
                          <a:spcPts val="0"/>
                        </a:spcBef>
                        <a:spcAft>
                          <a:spcPts val="0"/>
                        </a:spcAft>
                      </a:pPr>
                      <a:r>
                        <a:rPr lang="en-US" sz="1600" dirty="0">
                          <a:effectLst/>
                        </a:rPr>
                        <a:t>&gt;median</a:t>
                      </a:r>
                      <a:endParaRPr lang="en-US" sz="1800" dirty="0">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gn="ctr">
                        <a:lnSpc>
                          <a:spcPct val="115000"/>
                        </a:lnSpc>
                        <a:spcBef>
                          <a:spcPts val="0"/>
                        </a:spcBef>
                        <a:spcAft>
                          <a:spcPts val="0"/>
                        </a:spcAft>
                      </a:pPr>
                      <a:r>
                        <a:rPr lang="en-US" sz="1600" dirty="0">
                          <a:effectLst/>
                        </a:rPr>
                        <a:t>&lt;=median</a:t>
                      </a:r>
                      <a:endParaRPr lang="en-US" sz="1800" dirty="0">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gn="ctr">
                        <a:lnSpc>
                          <a:spcPct val="115000"/>
                        </a:lnSpc>
                        <a:spcBef>
                          <a:spcPts val="0"/>
                        </a:spcBef>
                        <a:spcAft>
                          <a:spcPts val="0"/>
                        </a:spcAft>
                      </a:pPr>
                      <a:r>
                        <a:rPr lang="en-US" sz="1600" dirty="0">
                          <a:effectLst/>
                        </a:rPr>
                        <a:t>Difference</a:t>
                      </a:r>
                      <a:endParaRPr lang="en-US" sz="1800" dirty="0">
                        <a:effectLst/>
                        <a:latin typeface="Times New Roman" panose="02020603050405020304" pitchFamily="18" charset="0"/>
                        <a:ea typeface="SimSun" panose="02010600030101010101" pitchFamily="2" charset="-122"/>
                      </a:endParaRPr>
                    </a:p>
                  </a:txBody>
                  <a:tcPr marL="68580" marR="68580" marT="0" marB="0" anchor="b"/>
                </a:tc>
                <a:extLst>
                  <a:ext uri="{0D108BD9-81ED-4DB2-BD59-A6C34878D82A}">
                    <a16:rowId xmlns:a16="http://schemas.microsoft.com/office/drawing/2014/main" val="2944350139"/>
                  </a:ext>
                </a:extLst>
              </a:tr>
              <a:tr h="448697">
                <a:tc>
                  <a:txBody>
                    <a:bodyPr/>
                    <a:lstStyle/>
                    <a:p>
                      <a:pPr marL="0" marR="0">
                        <a:lnSpc>
                          <a:spcPct val="115000"/>
                        </a:lnSpc>
                        <a:spcBef>
                          <a:spcPts val="0"/>
                        </a:spcBef>
                        <a:spcAft>
                          <a:spcPts val="0"/>
                        </a:spcAft>
                      </a:pPr>
                      <a:r>
                        <a:rPr lang="en-US" sz="1600">
                          <a:effectLst/>
                        </a:rPr>
                        <a:t>Return</a:t>
                      </a:r>
                      <a:endParaRPr lang="en-US" sz="1800">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gn="ctr">
                        <a:lnSpc>
                          <a:spcPct val="115000"/>
                        </a:lnSpc>
                        <a:spcBef>
                          <a:spcPts val="0"/>
                        </a:spcBef>
                        <a:spcAft>
                          <a:spcPts val="0"/>
                        </a:spcAft>
                      </a:pPr>
                      <a:r>
                        <a:rPr lang="en-US" sz="1600">
                          <a:solidFill>
                            <a:srgbClr val="000000"/>
                          </a:solidFill>
                          <a:effectLst/>
                          <a:latin typeface="+mj-lt"/>
                          <a:ea typeface="SimSun" panose="02010600030101010101" pitchFamily="2" charset="-122"/>
                        </a:rPr>
                        <a:t>0.74</a:t>
                      </a:r>
                      <a:endParaRPr lang="en-US" sz="1600">
                        <a:effectLst/>
                        <a:latin typeface="+mj-lt"/>
                        <a:ea typeface="SimSun" panose="02010600030101010101" pitchFamily="2" charset="-122"/>
                      </a:endParaRPr>
                    </a:p>
                  </a:txBody>
                  <a:tcPr marL="68580" marR="68580" marT="0" marB="0" anchor="b"/>
                </a:tc>
                <a:tc>
                  <a:txBody>
                    <a:bodyPr/>
                    <a:lstStyle/>
                    <a:p>
                      <a:pPr marL="0" marR="0" algn="ctr">
                        <a:lnSpc>
                          <a:spcPct val="115000"/>
                        </a:lnSpc>
                        <a:spcBef>
                          <a:spcPts val="0"/>
                        </a:spcBef>
                        <a:spcAft>
                          <a:spcPts val="0"/>
                        </a:spcAft>
                      </a:pPr>
                      <a:r>
                        <a:rPr lang="en-US" sz="1600">
                          <a:solidFill>
                            <a:srgbClr val="000000"/>
                          </a:solidFill>
                          <a:effectLst/>
                          <a:latin typeface="+mj-lt"/>
                          <a:ea typeface="SimSun" panose="02010600030101010101" pitchFamily="2" charset="-122"/>
                        </a:rPr>
                        <a:t>0.58</a:t>
                      </a:r>
                      <a:endParaRPr lang="en-US" sz="1600">
                        <a:effectLst/>
                        <a:latin typeface="+mj-lt"/>
                        <a:ea typeface="SimSun" panose="02010600030101010101" pitchFamily="2" charset="-122"/>
                      </a:endParaRPr>
                    </a:p>
                  </a:txBody>
                  <a:tcPr marL="68580" marR="68580" marT="0" marB="0" anchor="b"/>
                </a:tc>
                <a:tc>
                  <a:txBody>
                    <a:bodyPr/>
                    <a:lstStyle/>
                    <a:p>
                      <a:pPr marL="0" marR="0" algn="ctr">
                        <a:lnSpc>
                          <a:spcPct val="115000"/>
                        </a:lnSpc>
                        <a:spcBef>
                          <a:spcPts val="0"/>
                        </a:spcBef>
                        <a:spcAft>
                          <a:spcPts val="0"/>
                        </a:spcAft>
                      </a:pPr>
                      <a:r>
                        <a:rPr lang="en-US" sz="1600">
                          <a:solidFill>
                            <a:srgbClr val="000000"/>
                          </a:solidFill>
                          <a:effectLst/>
                          <a:latin typeface="+mj-lt"/>
                          <a:ea typeface="SimSun" panose="02010600030101010101" pitchFamily="2" charset="-122"/>
                        </a:rPr>
                        <a:t>0.16</a:t>
                      </a:r>
                      <a:r>
                        <a:rPr lang="en-US" sz="1600" baseline="30000">
                          <a:solidFill>
                            <a:srgbClr val="000000"/>
                          </a:solidFill>
                          <a:effectLst/>
                          <a:latin typeface="+mj-lt"/>
                          <a:ea typeface="SimSun" panose="02010600030101010101" pitchFamily="2" charset="-122"/>
                        </a:rPr>
                        <a:t>*</a:t>
                      </a:r>
                      <a:endParaRPr lang="en-US" sz="1600">
                        <a:effectLst/>
                        <a:latin typeface="+mj-lt"/>
                        <a:ea typeface="SimSun" panose="02010600030101010101" pitchFamily="2" charset="-122"/>
                      </a:endParaRPr>
                    </a:p>
                  </a:txBody>
                  <a:tcPr marL="68580" marR="68580" marT="0" marB="0" anchor="b"/>
                </a:tc>
                <a:tc>
                  <a:txBody>
                    <a:bodyPr/>
                    <a:lstStyle/>
                    <a:p>
                      <a:pPr marL="0" marR="0" algn="ctr">
                        <a:lnSpc>
                          <a:spcPct val="115000"/>
                        </a:lnSpc>
                        <a:spcBef>
                          <a:spcPts val="0"/>
                        </a:spcBef>
                        <a:spcAft>
                          <a:spcPts val="0"/>
                        </a:spcAft>
                      </a:pPr>
                      <a:endParaRPr lang="en-US" sz="1800" dirty="0">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gn="ctr">
                        <a:lnSpc>
                          <a:spcPct val="115000"/>
                        </a:lnSpc>
                        <a:spcBef>
                          <a:spcPts val="0"/>
                        </a:spcBef>
                        <a:spcAft>
                          <a:spcPts val="0"/>
                        </a:spcAft>
                      </a:pPr>
                      <a:r>
                        <a:rPr lang="en-US" sz="1600" dirty="0">
                          <a:effectLst/>
                        </a:rPr>
                        <a:t>0.88</a:t>
                      </a:r>
                      <a:endParaRPr lang="en-US" sz="1800" dirty="0">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gn="ctr">
                        <a:lnSpc>
                          <a:spcPct val="115000"/>
                        </a:lnSpc>
                        <a:spcBef>
                          <a:spcPts val="0"/>
                        </a:spcBef>
                        <a:spcAft>
                          <a:spcPts val="0"/>
                        </a:spcAft>
                      </a:pPr>
                      <a:r>
                        <a:rPr lang="en-US" sz="1600" dirty="0">
                          <a:effectLst/>
                        </a:rPr>
                        <a:t>0.46</a:t>
                      </a:r>
                      <a:endParaRPr lang="en-US" sz="1800" dirty="0">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gn="ctr">
                        <a:lnSpc>
                          <a:spcPct val="115000"/>
                        </a:lnSpc>
                        <a:spcBef>
                          <a:spcPts val="0"/>
                        </a:spcBef>
                        <a:spcAft>
                          <a:spcPts val="0"/>
                        </a:spcAft>
                      </a:pPr>
                      <a:r>
                        <a:rPr lang="en-US" sz="1600" dirty="0">
                          <a:effectLst/>
                        </a:rPr>
                        <a:t>0.42</a:t>
                      </a:r>
                      <a:r>
                        <a:rPr lang="en-US" sz="1600" baseline="30000" dirty="0">
                          <a:effectLst/>
                        </a:rPr>
                        <a:t>**</a:t>
                      </a:r>
                      <a:endParaRPr lang="en-US" sz="1800" dirty="0">
                        <a:effectLst/>
                        <a:latin typeface="Times New Roman" panose="02020603050405020304" pitchFamily="18" charset="0"/>
                        <a:ea typeface="SimSun" panose="02010600030101010101" pitchFamily="2" charset="-122"/>
                      </a:endParaRPr>
                    </a:p>
                  </a:txBody>
                  <a:tcPr marL="68580" marR="68580" marT="0" marB="0" anchor="b"/>
                </a:tc>
                <a:extLst>
                  <a:ext uri="{0D108BD9-81ED-4DB2-BD59-A6C34878D82A}">
                    <a16:rowId xmlns:a16="http://schemas.microsoft.com/office/drawing/2014/main" val="2760265476"/>
                  </a:ext>
                </a:extLst>
              </a:tr>
              <a:tr h="448697">
                <a:tc>
                  <a:txBody>
                    <a:bodyPr/>
                    <a:lstStyle/>
                    <a:p>
                      <a:pPr marL="0" marR="0">
                        <a:lnSpc>
                          <a:spcPct val="115000"/>
                        </a:lnSpc>
                        <a:spcBef>
                          <a:spcPts val="0"/>
                        </a:spcBef>
                        <a:spcAft>
                          <a:spcPts val="0"/>
                        </a:spcAft>
                      </a:pPr>
                      <a:r>
                        <a:rPr lang="en-US" sz="1600">
                          <a:effectLst/>
                        </a:rPr>
                        <a:t>Alpha</a:t>
                      </a:r>
                      <a:endParaRPr lang="en-US" sz="1800">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gn="ctr">
                        <a:lnSpc>
                          <a:spcPct val="115000"/>
                        </a:lnSpc>
                        <a:spcBef>
                          <a:spcPts val="0"/>
                        </a:spcBef>
                        <a:spcAft>
                          <a:spcPts val="0"/>
                        </a:spcAft>
                      </a:pPr>
                      <a:r>
                        <a:rPr lang="en-US" sz="1600">
                          <a:solidFill>
                            <a:srgbClr val="000000"/>
                          </a:solidFill>
                          <a:effectLst/>
                          <a:latin typeface="+mj-lt"/>
                          <a:ea typeface="SimSun" panose="02010600030101010101" pitchFamily="2" charset="-122"/>
                        </a:rPr>
                        <a:t>0.54</a:t>
                      </a:r>
                      <a:endParaRPr lang="en-US" sz="1600">
                        <a:effectLst/>
                        <a:latin typeface="+mj-lt"/>
                        <a:ea typeface="SimSun" panose="02010600030101010101" pitchFamily="2" charset="-122"/>
                      </a:endParaRPr>
                    </a:p>
                  </a:txBody>
                  <a:tcPr marL="68580" marR="68580" marT="0" marB="0" anchor="b"/>
                </a:tc>
                <a:tc>
                  <a:txBody>
                    <a:bodyPr/>
                    <a:lstStyle/>
                    <a:p>
                      <a:pPr marL="0" marR="0" algn="ctr">
                        <a:lnSpc>
                          <a:spcPct val="115000"/>
                        </a:lnSpc>
                        <a:spcBef>
                          <a:spcPts val="0"/>
                        </a:spcBef>
                        <a:spcAft>
                          <a:spcPts val="0"/>
                        </a:spcAft>
                      </a:pPr>
                      <a:r>
                        <a:rPr lang="en-US" sz="1600">
                          <a:solidFill>
                            <a:srgbClr val="000000"/>
                          </a:solidFill>
                          <a:effectLst/>
                          <a:latin typeface="+mj-lt"/>
                          <a:ea typeface="SimSun" panose="02010600030101010101" pitchFamily="2" charset="-122"/>
                        </a:rPr>
                        <a:t>0.24</a:t>
                      </a:r>
                      <a:endParaRPr lang="en-US" sz="1600">
                        <a:effectLst/>
                        <a:latin typeface="+mj-lt"/>
                        <a:ea typeface="SimSun" panose="02010600030101010101" pitchFamily="2" charset="-122"/>
                      </a:endParaRPr>
                    </a:p>
                  </a:txBody>
                  <a:tcPr marL="68580" marR="68580" marT="0" marB="0" anchor="b"/>
                </a:tc>
                <a:tc>
                  <a:txBody>
                    <a:bodyPr/>
                    <a:lstStyle/>
                    <a:p>
                      <a:pPr marL="0" marR="0" algn="ctr">
                        <a:lnSpc>
                          <a:spcPct val="115000"/>
                        </a:lnSpc>
                        <a:spcBef>
                          <a:spcPts val="0"/>
                        </a:spcBef>
                        <a:spcAft>
                          <a:spcPts val="0"/>
                        </a:spcAft>
                      </a:pPr>
                      <a:r>
                        <a:rPr lang="en-US" sz="1600">
                          <a:solidFill>
                            <a:srgbClr val="000000"/>
                          </a:solidFill>
                          <a:effectLst/>
                          <a:latin typeface="+mj-lt"/>
                          <a:ea typeface="SimSun" panose="02010600030101010101" pitchFamily="2" charset="-122"/>
                        </a:rPr>
                        <a:t>0.30</a:t>
                      </a:r>
                      <a:r>
                        <a:rPr lang="en-US" sz="1600" baseline="30000">
                          <a:solidFill>
                            <a:srgbClr val="000000"/>
                          </a:solidFill>
                          <a:effectLst/>
                          <a:latin typeface="+mj-lt"/>
                          <a:ea typeface="SimSun" panose="02010600030101010101" pitchFamily="2" charset="-122"/>
                        </a:rPr>
                        <a:t>**</a:t>
                      </a:r>
                      <a:endParaRPr lang="en-US" sz="1600">
                        <a:effectLst/>
                        <a:latin typeface="+mj-lt"/>
                        <a:ea typeface="SimSun" panose="02010600030101010101" pitchFamily="2" charset="-122"/>
                      </a:endParaRPr>
                    </a:p>
                  </a:txBody>
                  <a:tcPr marL="68580" marR="68580" marT="0" marB="0" anchor="b"/>
                </a:tc>
                <a:tc>
                  <a:txBody>
                    <a:bodyPr/>
                    <a:lstStyle/>
                    <a:p>
                      <a:pPr marL="0" marR="0" algn="ctr">
                        <a:lnSpc>
                          <a:spcPct val="115000"/>
                        </a:lnSpc>
                        <a:spcBef>
                          <a:spcPts val="0"/>
                        </a:spcBef>
                        <a:spcAft>
                          <a:spcPts val="0"/>
                        </a:spcAft>
                      </a:pPr>
                      <a:endParaRPr lang="en-US" sz="1800" dirty="0">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gn="ctr">
                        <a:lnSpc>
                          <a:spcPct val="115000"/>
                        </a:lnSpc>
                        <a:spcBef>
                          <a:spcPts val="0"/>
                        </a:spcBef>
                        <a:spcAft>
                          <a:spcPts val="0"/>
                        </a:spcAft>
                      </a:pPr>
                      <a:r>
                        <a:rPr lang="en-US" sz="1600" dirty="0">
                          <a:effectLst/>
                        </a:rPr>
                        <a:t>0.50</a:t>
                      </a:r>
                      <a:endParaRPr lang="en-US" sz="1800" dirty="0">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gn="ctr">
                        <a:lnSpc>
                          <a:spcPct val="115000"/>
                        </a:lnSpc>
                        <a:spcBef>
                          <a:spcPts val="0"/>
                        </a:spcBef>
                        <a:spcAft>
                          <a:spcPts val="0"/>
                        </a:spcAft>
                      </a:pPr>
                      <a:r>
                        <a:rPr lang="en-US" sz="1600" dirty="0">
                          <a:effectLst/>
                        </a:rPr>
                        <a:t>0.32</a:t>
                      </a:r>
                      <a:endParaRPr lang="en-US" sz="1800" dirty="0">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gn="ctr">
                        <a:lnSpc>
                          <a:spcPct val="115000"/>
                        </a:lnSpc>
                        <a:spcBef>
                          <a:spcPts val="0"/>
                        </a:spcBef>
                        <a:spcAft>
                          <a:spcPts val="0"/>
                        </a:spcAft>
                      </a:pPr>
                      <a:r>
                        <a:rPr lang="en-US" sz="1600" dirty="0">
                          <a:effectLst/>
                        </a:rPr>
                        <a:t>0.18</a:t>
                      </a:r>
                      <a:r>
                        <a:rPr lang="en-US" sz="1600" baseline="30000" dirty="0">
                          <a:effectLst/>
                        </a:rPr>
                        <a:t>*</a:t>
                      </a:r>
                      <a:endParaRPr lang="en-US" sz="1800" dirty="0">
                        <a:effectLst/>
                        <a:latin typeface="Times New Roman" panose="02020603050405020304" pitchFamily="18" charset="0"/>
                        <a:ea typeface="SimSun" panose="02010600030101010101" pitchFamily="2" charset="-122"/>
                      </a:endParaRPr>
                    </a:p>
                  </a:txBody>
                  <a:tcPr marL="0" marR="0" marT="0" marB="0" anchor="b"/>
                </a:tc>
                <a:extLst>
                  <a:ext uri="{0D108BD9-81ED-4DB2-BD59-A6C34878D82A}">
                    <a16:rowId xmlns:a16="http://schemas.microsoft.com/office/drawing/2014/main" val="3916963321"/>
                  </a:ext>
                </a:extLst>
              </a:tr>
              <a:tr h="448697">
                <a:tc>
                  <a:txBody>
                    <a:bodyPr/>
                    <a:lstStyle/>
                    <a:p>
                      <a:pPr marL="0" marR="0">
                        <a:lnSpc>
                          <a:spcPct val="115000"/>
                        </a:lnSpc>
                        <a:spcBef>
                          <a:spcPts val="0"/>
                        </a:spcBef>
                        <a:spcAft>
                          <a:spcPts val="0"/>
                        </a:spcAft>
                      </a:pPr>
                      <a:r>
                        <a:rPr lang="en-US" sz="1600">
                          <a:effectLst/>
                        </a:rPr>
                        <a:t>Flow</a:t>
                      </a:r>
                      <a:endParaRPr lang="en-US" sz="1800">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gn="ctr">
                        <a:lnSpc>
                          <a:spcPct val="115000"/>
                        </a:lnSpc>
                        <a:spcBef>
                          <a:spcPts val="0"/>
                        </a:spcBef>
                        <a:spcAft>
                          <a:spcPts val="0"/>
                        </a:spcAft>
                      </a:pPr>
                      <a:r>
                        <a:rPr lang="en-US" sz="1600">
                          <a:solidFill>
                            <a:srgbClr val="000000"/>
                          </a:solidFill>
                          <a:effectLst/>
                          <a:latin typeface="+mj-lt"/>
                          <a:ea typeface="SimSun" panose="02010600030101010101" pitchFamily="2" charset="-122"/>
                        </a:rPr>
                        <a:t>3.08</a:t>
                      </a:r>
                      <a:endParaRPr lang="en-US" sz="1600">
                        <a:effectLst/>
                        <a:latin typeface="+mj-lt"/>
                        <a:ea typeface="SimSun" panose="02010600030101010101" pitchFamily="2" charset="-122"/>
                      </a:endParaRPr>
                    </a:p>
                  </a:txBody>
                  <a:tcPr marL="68580" marR="68580" marT="0" marB="0" anchor="b"/>
                </a:tc>
                <a:tc>
                  <a:txBody>
                    <a:bodyPr/>
                    <a:lstStyle/>
                    <a:p>
                      <a:pPr marL="0" marR="0" algn="ctr">
                        <a:lnSpc>
                          <a:spcPct val="115000"/>
                        </a:lnSpc>
                        <a:spcBef>
                          <a:spcPts val="0"/>
                        </a:spcBef>
                        <a:spcAft>
                          <a:spcPts val="0"/>
                        </a:spcAft>
                      </a:pPr>
                      <a:r>
                        <a:rPr lang="en-US" sz="1600">
                          <a:solidFill>
                            <a:srgbClr val="000000"/>
                          </a:solidFill>
                          <a:effectLst/>
                          <a:latin typeface="+mj-lt"/>
                          <a:ea typeface="SimSun" panose="02010600030101010101" pitchFamily="2" charset="-122"/>
                        </a:rPr>
                        <a:t>1.16</a:t>
                      </a:r>
                      <a:endParaRPr lang="en-US" sz="1600">
                        <a:effectLst/>
                        <a:latin typeface="+mj-lt"/>
                        <a:ea typeface="SimSun" panose="02010600030101010101" pitchFamily="2" charset="-122"/>
                      </a:endParaRPr>
                    </a:p>
                  </a:txBody>
                  <a:tcPr marL="68580" marR="68580" marT="0" marB="0" anchor="b"/>
                </a:tc>
                <a:tc>
                  <a:txBody>
                    <a:bodyPr/>
                    <a:lstStyle/>
                    <a:p>
                      <a:pPr marL="0" marR="0" algn="ctr">
                        <a:lnSpc>
                          <a:spcPct val="115000"/>
                        </a:lnSpc>
                        <a:spcBef>
                          <a:spcPts val="0"/>
                        </a:spcBef>
                        <a:spcAft>
                          <a:spcPts val="0"/>
                        </a:spcAft>
                      </a:pPr>
                      <a:r>
                        <a:rPr lang="en-US" sz="1600" dirty="0">
                          <a:solidFill>
                            <a:srgbClr val="000000"/>
                          </a:solidFill>
                          <a:effectLst/>
                          <a:latin typeface="+mj-lt"/>
                          <a:ea typeface="SimSun" panose="02010600030101010101" pitchFamily="2" charset="-122"/>
                        </a:rPr>
                        <a:t>1.92</a:t>
                      </a:r>
                      <a:r>
                        <a:rPr lang="en-US" sz="1600" baseline="30000" dirty="0">
                          <a:solidFill>
                            <a:srgbClr val="000000"/>
                          </a:solidFill>
                          <a:effectLst/>
                          <a:latin typeface="+mj-lt"/>
                          <a:ea typeface="SimSun" panose="02010600030101010101" pitchFamily="2" charset="-122"/>
                        </a:rPr>
                        <a:t>***</a:t>
                      </a:r>
                      <a:endParaRPr lang="en-US" sz="1600" dirty="0">
                        <a:effectLst/>
                        <a:latin typeface="+mj-lt"/>
                        <a:ea typeface="SimSun" panose="02010600030101010101" pitchFamily="2" charset="-122"/>
                      </a:endParaRPr>
                    </a:p>
                  </a:txBody>
                  <a:tcPr marL="68580" marR="68580" marT="0" marB="0" anchor="b"/>
                </a:tc>
                <a:tc>
                  <a:txBody>
                    <a:bodyPr/>
                    <a:lstStyle/>
                    <a:p>
                      <a:pPr marL="0" marR="0" algn="ctr">
                        <a:lnSpc>
                          <a:spcPct val="115000"/>
                        </a:lnSpc>
                        <a:spcBef>
                          <a:spcPts val="0"/>
                        </a:spcBef>
                        <a:spcAft>
                          <a:spcPts val="0"/>
                        </a:spcAft>
                      </a:pPr>
                      <a:endParaRPr lang="en-US" sz="1800" dirty="0">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gn="ctr">
                        <a:lnSpc>
                          <a:spcPct val="115000"/>
                        </a:lnSpc>
                        <a:spcBef>
                          <a:spcPts val="0"/>
                        </a:spcBef>
                        <a:spcAft>
                          <a:spcPts val="0"/>
                        </a:spcAft>
                      </a:pPr>
                      <a:r>
                        <a:rPr lang="en-US" sz="1600" dirty="0">
                          <a:effectLst/>
                        </a:rPr>
                        <a:t>2.83</a:t>
                      </a:r>
                      <a:endParaRPr lang="en-US" sz="1800" dirty="0">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gn="ctr">
                        <a:lnSpc>
                          <a:spcPct val="115000"/>
                        </a:lnSpc>
                        <a:spcBef>
                          <a:spcPts val="0"/>
                        </a:spcBef>
                        <a:spcAft>
                          <a:spcPts val="0"/>
                        </a:spcAft>
                      </a:pPr>
                      <a:r>
                        <a:rPr lang="en-US" sz="1600" dirty="0">
                          <a:effectLst/>
                        </a:rPr>
                        <a:t>1.05</a:t>
                      </a:r>
                      <a:endParaRPr lang="en-US" sz="1800" dirty="0">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gn="ctr">
                        <a:lnSpc>
                          <a:spcPct val="115000"/>
                        </a:lnSpc>
                        <a:spcBef>
                          <a:spcPts val="0"/>
                        </a:spcBef>
                        <a:spcAft>
                          <a:spcPts val="0"/>
                        </a:spcAft>
                      </a:pPr>
                      <a:r>
                        <a:rPr lang="en-US" sz="1600" dirty="0">
                          <a:effectLst/>
                        </a:rPr>
                        <a:t>1.78</a:t>
                      </a:r>
                      <a:r>
                        <a:rPr lang="en-US" sz="1600" baseline="30000" dirty="0">
                          <a:effectLst/>
                        </a:rPr>
                        <a:t>***</a:t>
                      </a:r>
                      <a:endParaRPr lang="en-US" sz="1800" dirty="0">
                        <a:effectLst/>
                        <a:latin typeface="Times New Roman" panose="02020603050405020304" pitchFamily="18" charset="0"/>
                        <a:ea typeface="SimSun" panose="02010600030101010101" pitchFamily="2" charset="-122"/>
                      </a:endParaRPr>
                    </a:p>
                  </a:txBody>
                  <a:tcPr marL="68580" marR="68580" marT="0" marB="0" anchor="b"/>
                </a:tc>
                <a:extLst>
                  <a:ext uri="{0D108BD9-81ED-4DB2-BD59-A6C34878D82A}">
                    <a16:rowId xmlns:a16="http://schemas.microsoft.com/office/drawing/2014/main" val="1978497958"/>
                  </a:ext>
                </a:extLst>
              </a:tr>
            </a:tbl>
          </a:graphicData>
        </a:graphic>
      </p:graphicFrame>
      <p:sp>
        <p:nvSpPr>
          <p:cNvPr id="9" name="Rectangle 8">
            <a:extLst>
              <a:ext uri="{FF2B5EF4-FFF2-40B4-BE49-F238E27FC236}">
                <a16:creationId xmlns:a16="http://schemas.microsoft.com/office/drawing/2014/main" id="{FEBCD0FB-21E6-45C5-A8AC-566D409BB442}"/>
              </a:ext>
            </a:extLst>
          </p:cNvPr>
          <p:cNvSpPr/>
          <p:nvPr/>
        </p:nvSpPr>
        <p:spPr>
          <a:xfrm>
            <a:off x="4929078" y="1815146"/>
            <a:ext cx="3962400" cy="2390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45D311D1-13A9-417A-961F-B8CE618F68C9}"/>
              </a:ext>
            </a:extLst>
          </p:cNvPr>
          <p:cNvSpPr/>
          <p:nvPr/>
        </p:nvSpPr>
        <p:spPr>
          <a:xfrm>
            <a:off x="762000" y="4182193"/>
            <a:ext cx="4038600" cy="2390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4395F5FF-9848-43F5-BA63-E44A11CBA0F8}"/>
              </a:ext>
            </a:extLst>
          </p:cNvPr>
          <p:cNvSpPr/>
          <p:nvPr/>
        </p:nvSpPr>
        <p:spPr>
          <a:xfrm>
            <a:off x="4686298" y="4198777"/>
            <a:ext cx="4038600" cy="2390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19346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3238"/>
            <a:ext cx="8229600" cy="639762"/>
          </a:xfrm>
        </p:spPr>
        <p:txBody>
          <a:bodyPr>
            <a:noAutofit/>
          </a:bodyPr>
          <a:lstStyle/>
          <a:p>
            <a:r>
              <a:rPr lang="en-US" sz="3200" dirty="0"/>
              <a:t>Funds with managers winning before they start fund *also* outperform</a:t>
            </a:r>
            <a:endParaRPr lang="en-US" sz="2000" dirty="0"/>
          </a:p>
        </p:txBody>
      </p:sp>
      <p:sp>
        <p:nvSpPr>
          <p:cNvPr id="6" name="Rectangle 5"/>
          <p:cNvSpPr/>
          <p:nvPr/>
        </p:nvSpPr>
        <p:spPr>
          <a:xfrm>
            <a:off x="0" y="0"/>
            <a:ext cx="9144000"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6"/>
          <p:cNvSpPr/>
          <p:nvPr/>
        </p:nvSpPr>
        <p:spPr>
          <a:xfrm>
            <a:off x="0" y="6629400"/>
            <a:ext cx="9144000" cy="228600"/>
          </a:xfrm>
          <a:prstGeom prst="rect">
            <a:avLst/>
          </a:prstGeom>
          <a:solidFill>
            <a:srgbClr val="DABA32"/>
          </a:solidFill>
          <a:ln>
            <a:solidFill>
              <a:srgbClr val="DABA3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Content Placeholder 2"/>
          <p:cNvSpPr>
            <a:spLocks noGrp="1"/>
          </p:cNvSpPr>
          <p:nvPr>
            <p:ph idx="1"/>
          </p:nvPr>
        </p:nvSpPr>
        <p:spPr>
          <a:xfrm>
            <a:off x="311796" y="1417638"/>
            <a:ext cx="8375004" cy="5010204"/>
          </a:xfrm>
        </p:spPr>
        <p:txBody>
          <a:bodyPr>
            <a:noAutofit/>
          </a:bodyPr>
          <a:lstStyle/>
          <a:p>
            <a:r>
              <a:rPr lang="en-US" sz="2800" dirty="0"/>
              <a:t>Compare funds which win before inception to other funds in same strategy started at same time with no wins before inception</a:t>
            </a:r>
          </a:p>
          <a:p>
            <a:pPr marL="0" indent="0">
              <a:buNone/>
            </a:pPr>
            <a:endParaRPr lang="en-US" sz="2800" dirty="0"/>
          </a:p>
        </p:txBody>
      </p:sp>
      <p:graphicFrame>
        <p:nvGraphicFramePr>
          <p:cNvPr id="8" name="Content Placeholder 3">
            <a:extLst>
              <a:ext uri="{FF2B5EF4-FFF2-40B4-BE49-F238E27FC236}">
                <a16:creationId xmlns:a16="http://schemas.microsoft.com/office/drawing/2014/main" id="{E95BCC87-2A35-4488-8B0C-D6BC9D61BBCB}"/>
              </a:ext>
            </a:extLst>
          </p:cNvPr>
          <p:cNvGraphicFramePr>
            <a:graphicFrameLocks/>
          </p:cNvGraphicFramePr>
          <p:nvPr>
            <p:extLst>
              <p:ext uri="{D42A27DB-BD31-4B8C-83A1-F6EECF244321}">
                <p14:modId xmlns:p14="http://schemas.microsoft.com/office/powerpoint/2010/main" val="3114736703"/>
              </p:ext>
            </p:extLst>
          </p:nvPr>
        </p:nvGraphicFramePr>
        <p:xfrm>
          <a:off x="685800" y="3200400"/>
          <a:ext cx="7848600" cy="2016524"/>
        </p:xfrm>
        <a:graphic>
          <a:graphicData uri="http://schemas.openxmlformats.org/drawingml/2006/table">
            <a:tbl>
              <a:tblPr firstRow="1" firstCol="1" bandRow="1">
                <a:tableStyleId>{5C22544A-7EE6-4342-B048-85BDC9FD1C3A}</a:tableStyleId>
              </a:tblPr>
              <a:tblGrid>
                <a:gridCol w="2765467">
                  <a:extLst>
                    <a:ext uri="{9D8B030D-6E8A-4147-A177-3AD203B41FA5}">
                      <a16:colId xmlns:a16="http://schemas.microsoft.com/office/drawing/2014/main" val="3613100783"/>
                    </a:ext>
                  </a:extLst>
                </a:gridCol>
                <a:gridCol w="1540068">
                  <a:extLst>
                    <a:ext uri="{9D8B030D-6E8A-4147-A177-3AD203B41FA5}">
                      <a16:colId xmlns:a16="http://schemas.microsoft.com/office/drawing/2014/main" val="748745204"/>
                    </a:ext>
                  </a:extLst>
                </a:gridCol>
                <a:gridCol w="1714265">
                  <a:extLst>
                    <a:ext uri="{9D8B030D-6E8A-4147-A177-3AD203B41FA5}">
                      <a16:colId xmlns:a16="http://schemas.microsoft.com/office/drawing/2014/main" val="1595996326"/>
                    </a:ext>
                  </a:extLst>
                </a:gridCol>
                <a:gridCol w="1828800">
                  <a:extLst>
                    <a:ext uri="{9D8B030D-6E8A-4147-A177-3AD203B41FA5}">
                      <a16:colId xmlns:a16="http://schemas.microsoft.com/office/drawing/2014/main" val="2112998636"/>
                    </a:ext>
                  </a:extLst>
                </a:gridCol>
              </a:tblGrid>
              <a:tr h="481336">
                <a:tc>
                  <a:txBody>
                    <a:bodyPr/>
                    <a:lstStyle/>
                    <a:p>
                      <a:pPr marL="0" marR="0">
                        <a:lnSpc>
                          <a:spcPct val="107000"/>
                        </a:lnSpc>
                        <a:spcBef>
                          <a:spcPts val="0"/>
                        </a:spcBef>
                        <a:spcAft>
                          <a:spcPts val="0"/>
                        </a:spcAft>
                      </a:pPr>
                      <a:endParaRPr lang="en-US" sz="2800" dirty="0">
                        <a:effectLst/>
                        <a:latin typeface="Times New Roman" panose="02020603050405020304" pitchFamily="18" charset="0"/>
                        <a:ea typeface="DengXian"/>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800" dirty="0">
                          <a:effectLst/>
                        </a:rPr>
                        <a:t>Win before inception</a:t>
                      </a:r>
                      <a:endParaRPr lang="en-US" sz="2800" dirty="0">
                        <a:effectLst/>
                        <a:latin typeface="Times New Roman" panose="02020603050405020304" pitchFamily="18" charset="0"/>
                        <a:ea typeface="DengXian"/>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800" dirty="0">
                          <a:effectLst/>
                        </a:rPr>
                        <a:t>No win before inception</a:t>
                      </a:r>
                      <a:endParaRPr lang="en-US" sz="2800" dirty="0">
                        <a:effectLst/>
                        <a:latin typeface="Times New Roman" panose="02020603050405020304" pitchFamily="18" charset="0"/>
                        <a:ea typeface="DengXian"/>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800" dirty="0">
                          <a:effectLst/>
                        </a:rPr>
                        <a:t>Difference</a:t>
                      </a:r>
                      <a:endParaRPr lang="en-US" sz="2800" dirty="0">
                        <a:effectLst/>
                        <a:latin typeface="Times New Roman" panose="02020603050405020304" pitchFamily="18" charset="0"/>
                        <a:ea typeface="DengXian"/>
                        <a:cs typeface="Times New Roman" panose="02020603050405020304" pitchFamily="18" charset="0"/>
                      </a:endParaRPr>
                    </a:p>
                  </a:txBody>
                  <a:tcPr marL="68580" marR="68580" marT="0" marB="0" anchor="b"/>
                </a:tc>
                <a:extLst>
                  <a:ext uri="{0D108BD9-81ED-4DB2-BD59-A6C34878D82A}">
                    <a16:rowId xmlns:a16="http://schemas.microsoft.com/office/drawing/2014/main" val="3861641543"/>
                  </a:ext>
                </a:extLst>
              </a:tr>
              <a:tr h="481336">
                <a:tc>
                  <a:txBody>
                    <a:bodyPr/>
                    <a:lstStyle/>
                    <a:p>
                      <a:pPr marL="0" marR="0">
                        <a:lnSpc>
                          <a:spcPct val="107000"/>
                        </a:lnSpc>
                        <a:spcBef>
                          <a:spcPts val="0"/>
                        </a:spcBef>
                        <a:spcAft>
                          <a:spcPts val="0"/>
                        </a:spcAft>
                      </a:pPr>
                      <a:r>
                        <a:rPr lang="en-US" sz="1800" dirty="0">
                          <a:effectLst/>
                          <a:latin typeface="+mn-lt"/>
                          <a:ea typeface="+mn-ea"/>
                          <a:cs typeface="+mn-cs"/>
                        </a:rPr>
                        <a:t>Returns</a:t>
                      </a:r>
                      <a:endParaRPr lang="en-US" sz="2800" dirty="0">
                        <a:effectLst/>
                        <a:latin typeface="Times New Roman" panose="02020603050405020304" pitchFamily="18" charset="0"/>
                        <a:ea typeface="DengXian"/>
                        <a:cs typeface="Times New Roman" panose="02020603050405020304" pitchFamily="18" charset="0"/>
                      </a:endParaRPr>
                    </a:p>
                  </a:txBody>
                  <a:tcPr marL="68580" marR="68580" marT="0" marB="0" anchor="b"/>
                </a:tc>
                <a:tc>
                  <a:txBody>
                    <a:bodyPr/>
                    <a:lstStyle/>
                    <a:p>
                      <a:pPr marL="0" marR="0" algn="ctr"/>
                      <a:r>
                        <a:rPr lang="en-US" sz="1800" dirty="0">
                          <a:solidFill>
                            <a:srgbClr val="000000"/>
                          </a:solidFill>
                          <a:effectLst/>
                          <a:latin typeface="Calibri" panose="020F0502020204030204" pitchFamily="34" charset="0"/>
                        </a:rPr>
                        <a:t>0.77</a:t>
                      </a:r>
                      <a:endParaRPr lang="en-US" sz="2000" dirty="0">
                        <a:effectLst/>
                        <a:latin typeface="Times New Roman" panose="02020603050405020304" pitchFamily="18" charset="0"/>
                      </a:endParaRPr>
                    </a:p>
                  </a:txBody>
                  <a:tcPr marL="68580" marR="68580" marT="0" marB="0" anchor="b"/>
                </a:tc>
                <a:tc>
                  <a:txBody>
                    <a:bodyPr/>
                    <a:lstStyle/>
                    <a:p>
                      <a:pPr marL="0" marR="0" algn="ctr"/>
                      <a:r>
                        <a:rPr lang="en-US" sz="1800">
                          <a:solidFill>
                            <a:srgbClr val="000000"/>
                          </a:solidFill>
                          <a:effectLst/>
                          <a:latin typeface="Calibri" panose="020F0502020204030204" pitchFamily="34" charset="0"/>
                        </a:rPr>
                        <a:t>0.21</a:t>
                      </a:r>
                      <a:endParaRPr lang="en-US" sz="2000">
                        <a:effectLst/>
                        <a:latin typeface="Times New Roman" panose="02020603050405020304" pitchFamily="18" charset="0"/>
                      </a:endParaRPr>
                    </a:p>
                  </a:txBody>
                  <a:tcPr marL="68580" marR="68580" marT="0" marB="0" anchor="b"/>
                </a:tc>
                <a:tc>
                  <a:txBody>
                    <a:bodyPr/>
                    <a:lstStyle/>
                    <a:p>
                      <a:pPr marL="0" marR="0" algn="ctr"/>
                      <a:r>
                        <a:rPr lang="en-US" sz="1800" dirty="0">
                          <a:solidFill>
                            <a:srgbClr val="000000"/>
                          </a:solidFill>
                          <a:effectLst/>
                          <a:latin typeface="Calibri" panose="020F0502020204030204" pitchFamily="34" charset="0"/>
                        </a:rPr>
                        <a:t>0.56***</a:t>
                      </a:r>
                      <a:endParaRPr lang="en-US" sz="2000" dirty="0">
                        <a:effectLst/>
                        <a:latin typeface="Times New Roman" panose="02020603050405020304" pitchFamily="18" charset="0"/>
                      </a:endParaRPr>
                    </a:p>
                  </a:txBody>
                  <a:tcPr marL="68580" marR="68580" marT="0" marB="0" anchor="b"/>
                </a:tc>
                <a:extLst>
                  <a:ext uri="{0D108BD9-81ED-4DB2-BD59-A6C34878D82A}">
                    <a16:rowId xmlns:a16="http://schemas.microsoft.com/office/drawing/2014/main" val="1526799602"/>
                  </a:ext>
                </a:extLst>
              </a:tr>
              <a:tr h="481336">
                <a:tc>
                  <a:txBody>
                    <a:bodyPr/>
                    <a:lstStyle/>
                    <a:p>
                      <a:pPr marL="0" marR="0">
                        <a:lnSpc>
                          <a:spcPct val="107000"/>
                        </a:lnSpc>
                        <a:spcBef>
                          <a:spcPts val="0"/>
                        </a:spcBef>
                        <a:spcAft>
                          <a:spcPts val="0"/>
                        </a:spcAft>
                      </a:pPr>
                      <a:r>
                        <a:rPr lang="en-US" sz="1800" dirty="0">
                          <a:effectLst/>
                        </a:rPr>
                        <a:t>Alpha</a:t>
                      </a:r>
                      <a:endParaRPr lang="en-US" sz="2800" dirty="0">
                        <a:effectLst/>
                        <a:latin typeface="Times New Roman" panose="02020603050405020304" pitchFamily="18" charset="0"/>
                        <a:ea typeface="DengXian"/>
                        <a:cs typeface="Times New Roman" panose="02020603050405020304" pitchFamily="18" charset="0"/>
                      </a:endParaRPr>
                    </a:p>
                  </a:txBody>
                  <a:tcPr marL="68580" marR="68580" marT="0" marB="0" anchor="b"/>
                </a:tc>
                <a:tc>
                  <a:txBody>
                    <a:bodyPr/>
                    <a:lstStyle/>
                    <a:p>
                      <a:pPr marL="0" marR="0" algn="ctr"/>
                      <a:r>
                        <a:rPr lang="en-US" sz="1800" dirty="0">
                          <a:solidFill>
                            <a:srgbClr val="000000"/>
                          </a:solidFill>
                          <a:effectLst/>
                          <a:latin typeface="Calibri" panose="020F0502020204030204" pitchFamily="34" charset="0"/>
                        </a:rPr>
                        <a:t>0.50</a:t>
                      </a:r>
                      <a:endParaRPr lang="en-US" sz="2000" dirty="0">
                        <a:effectLst/>
                        <a:latin typeface="Times New Roman" panose="02020603050405020304" pitchFamily="18" charset="0"/>
                      </a:endParaRPr>
                    </a:p>
                  </a:txBody>
                  <a:tcPr marL="68580" marR="68580" marT="0" marB="0" anchor="b"/>
                </a:tc>
                <a:tc>
                  <a:txBody>
                    <a:bodyPr/>
                    <a:lstStyle/>
                    <a:p>
                      <a:pPr marL="0" marR="0" algn="ctr"/>
                      <a:r>
                        <a:rPr lang="en-US" sz="1800" dirty="0">
                          <a:solidFill>
                            <a:srgbClr val="000000"/>
                          </a:solidFill>
                          <a:effectLst/>
                          <a:latin typeface="Calibri" panose="020F0502020204030204" pitchFamily="34" charset="0"/>
                        </a:rPr>
                        <a:t>0.19</a:t>
                      </a:r>
                      <a:endParaRPr lang="en-US" sz="2000" dirty="0">
                        <a:effectLst/>
                        <a:latin typeface="Times New Roman" panose="02020603050405020304" pitchFamily="18" charset="0"/>
                      </a:endParaRPr>
                    </a:p>
                  </a:txBody>
                  <a:tcPr marL="68580" marR="68580" marT="0" marB="0" anchor="b"/>
                </a:tc>
                <a:tc>
                  <a:txBody>
                    <a:bodyPr/>
                    <a:lstStyle/>
                    <a:p>
                      <a:pPr marL="0" marR="0" algn="ctr"/>
                      <a:r>
                        <a:rPr lang="en-US" sz="1800" dirty="0">
                          <a:solidFill>
                            <a:srgbClr val="000000"/>
                          </a:solidFill>
                          <a:effectLst/>
                          <a:latin typeface="Calibri" panose="020F0502020204030204" pitchFamily="34" charset="0"/>
                        </a:rPr>
                        <a:t>0.31***</a:t>
                      </a:r>
                      <a:endParaRPr lang="en-US" sz="2000" dirty="0">
                        <a:effectLst/>
                        <a:latin typeface="Times New Roman" panose="02020603050405020304" pitchFamily="18" charset="0"/>
                      </a:endParaRPr>
                    </a:p>
                  </a:txBody>
                  <a:tcPr marL="68580" marR="68580" marT="0" marB="0" anchor="b"/>
                </a:tc>
                <a:extLst>
                  <a:ext uri="{0D108BD9-81ED-4DB2-BD59-A6C34878D82A}">
                    <a16:rowId xmlns:a16="http://schemas.microsoft.com/office/drawing/2014/main" val="4105704758"/>
                  </a:ext>
                </a:extLst>
              </a:tr>
              <a:tr h="481336">
                <a:tc>
                  <a:txBody>
                    <a:bodyPr/>
                    <a:lstStyle/>
                    <a:p>
                      <a:pPr marL="0" marR="0">
                        <a:lnSpc>
                          <a:spcPct val="107000"/>
                        </a:lnSpc>
                        <a:spcBef>
                          <a:spcPts val="0"/>
                        </a:spcBef>
                        <a:spcAft>
                          <a:spcPts val="0"/>
                        </a:spcAft>
                      </a:pPr>
                      <a:r>
                        <a:rPr lang="en-US" sz="1800" dirty="0">
                          <a:effectLst/>
                        </a:rPr>
                        <a:t>Size at inception ($MM)</a:t>
                      </a:r>
                      <a:endParaRPr lang="en-US" sz="2800" dirty="0">
                        <a:effectLst/>
                        <a:latin typeface="Times New Roman" panose="02020603050405020304" pitchFamily="18" charset="0"/>
                        <a:ea typeface="DengXian"/>
                        <a:cs typeface="Times New Roman" panose="02020603050405020304" pitchFamily="18" charset="0"/>
                      </a:endParaRPr>
                    </a:p>
                  </a:txBody>
                  <a:tcPr marL="68580" marR="68580" marT="0" marB="0" anchor="ctr"/>
                </a:tc>
                <a:tc>
                  <a:txBody>
                    <a:bodyPr/>
                    <a:lstStyle/>
                    <a:p>
                      <a:pPr marL="0" marR="0" algn="ctr"/>
                      <a:r>
                        <a:rPr lang="en-US" sz="1800">
                          <a:solidFill>
                            <a:srgbClr val="000000"/>
                          </a:solidFill>
                          <a:effectLst/>
                          <a:latin typeface="Calibri" panose="020F0502020204030204" pitchFamily="34" charset="0"/>
                        </a:rPr>
                        <a:t>46.78</a:t>
                      </a:r>
                      <a:endParaRPr lang="en-US" sz="2000">
                        <a:effectLst/>
                        <a:latin typeface="Times New Roman" panose="02020603050405020304" pitchFamily="18" charset="0"/>
                      </a:endParaRPr>
                    </a:p>
                  </a:txBody>
                  <a:tcPr marL="68580" marR="68580" marT="0" marB="0" anchor="b"/>
                </a:tc>
                <a:tc>
                  <a:txBody>
                    <a:bodyPr/>
                    <a:lstStyle/>
                    <a:p>
                      <a:pPr marL="0" marR="0" algn="ctr"/>
                      <a:r>
                        <a:rPr lang="en-US" sz="1800">
                          <a:solidFill>
                            <a:srgbClr val="000000"/>
                          </a:solidFill>
                          <a:effectLst/>
                          <a:latin typeface="Calibri" panose="020F0502020204030204" pitchFamily="34" charset="0"/>
                        </a:rPr>
                        <a:t>75.46</a:t>
                      </a:r>
                      <a:endParaRPr lang="en-US" sz="2000">
                        <a:effectLst/>
                        <a:latin typeface="Times New Roman" panose="02020603050405020304" pitchFamily="18" charset="0"/>
                      </a:endParaRPr>
                    </a:p>
                  </a:txBody>
                  <a:tcPr marL="68580" marR="68580" marT="0" marB="0" anchor="b"/>
                </a:tc>
                <a:tc>
                  <a:txBody>
                    <a:bodyPr/>
                    <a:lstStyle/>
                    <a:p>
                      <a:pPr marL="0" marR="0" algn="ctr"/>
                      <a:r>
                        <a:rPr lang="en-US" sz="1800" dirty="0">
                          <a:solidFill>
                            <a:srgbClr val="000000"/>
                          </a:solidFill>
                          <a:effectLst/>
                          <a:latin typeface="Calibri" panose="020F0502020204030204" pitchFamily="34" charset="0"/>
                        </a:rPr>
                        <a:t>-26.68***</a:t>
                      </a:r>
                      <a:endParaRPr lang="en-US" sz="2000" dirty="0">
                        <a:effectLst/>
                        <a:latin typeface="Times New Roman" panose="02020603050405020304" pitchFamily="18" charset="0"/>
                      </a:endParaRPr>
                    </a:p>
                  </a:txBody>
                  <a:tcPr marL="68580" marR="68580" marT="0" marB="0" anchor="b"/>
                </a:tc>
                <a:extLst>
                  <a:ext uri="{0D108BD9-81ED-4DB2-BD59-A6C34878D82A}">
                    <a16:rowId xmlns:a16="http://schemas.microsoft.com/office/drawing/2014/main" val="1844733240"/>
                  </a:ext>
                </a:extLst>
              </a:tr>
            </a:tbl>
          </a:graphicData>
        </a:graphic>
      </p:graphicFrame>
    </p:spTree>
    <p:extLst>
      <p:ext uri="{BB962C8B-B14F-4D97-AF65-F5344CB8AC3E}">
        <p14:creationId xmlns:p14="http://schemas.microsoft.com/office/powerpoint/2010/main" val="2819600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34400" cy="1143000"/>
          </a:xfrm>
        </p:spPr>
        <p:txBody>
          <a:bodyPr>
            <a:normAutofit/>
          </a:bodyPr>
          <a:lstStyle/>
          <a:p>
            <a:r>
              <a:rPr lang="en-US" sz="3600" dirty="0"/>
              <a:t>Why Do They Outperform?</a:t>
            </a:r>
          </a:p>
        </p:txBody>
      </p:sp>
      <p:sp>
        <p:nvSpPr>
          <p:cNvPr id="7" name="Rectangle 6"/>
          <p:cNvSpPr/>
          <p:nvPr/>
        </p:nvSpPr>
        <p:spPr>
          <a:xfrm>
            <a:off x="0" y="6629400"/>
            <a:ext cx="9144000" cy="228600"/>
          </a:xfrm>
          <a:prstGeom prst="rect">
            <a:avLst/>
          </a:prstGeom>
          <a:solidFill>
            <a:srgbClr val="DABA32"/>
          </a:solidFill>
          <a:ln>
            <a:solidFill>
              <a:srgbClr val="DABA3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aphicFrame>
        <p:nvGraphicFramePr>
          <p:cNvPr id="4" name="Table 3">
            <a:extLst>
              <a:ext uri="{FF2B5EF4-FFF2-40B4-BE49-F238E27FC236}">
                <a16:creationId xmlns:a16="http://schemas.microsoft.com/office/drawing/2014/main" id="{029BEFC1-9BA7-4BFE-8B23-C137C57DCE4F}"/>
              </a:ext>
            </a:extLst>
          </p:cNvPr>
          <p:cNvGraphicFramePr>
            <a:graphicFrameLocks noGrp="1"/>
          </p:cNvGraphicFramePr>
          <p:nvPr>
            <p:extLst>
              <p:ext uri="{D42A27DB-BD31-4B8C-83A1-F6EECF244321}">
                <p14:modId xmlns:p14="http://schemas.microsoft.com/office/powerpoint/2010/main" val="2616255423"/>
              </p:ext>
            </p:extLst>
          </p:nvPr>
        </p:nvGraphicFramePr>
        <p:xfrm>
          <a:off x="381001" y="1179576"/>
          <a:ext cx="8229599" cy="4520378"/>
        </p:xfrm>
        <a:graphic>
          <a:graphicData uri="http://schemas.openxmlformats.org/drawingml/2006/table">
            <a:tbl>
              <a:tblPr firstRow="1" firstCol="1" bandRow="1">
                <a:tableStyleId>{5C22544A-7EE6-4342-B048-85BDC9FD1C3A}</a:tableStyleId>
              </a:tblPr>
              <a:tblGrid>
                <a:gridCol w="3411992">
                  <a:extLst>
                    <a:ext uri="{9D8B030D-6E8A-4147-A177-3AD203B41FA5}">
                      <a16:colId xmlns:a16="http://schemas.microsoft.com/office/drawing/2014/main" val="207625154"/>
                    </a:ext>
                  </a:extLst>
                </a:gridCol>
                <a:gridCol w="1031992">
                  <a:extLst>
                    <a:ext uri="{9D8B030D-6E8A-4147-A177-3AD203B41FA5}">
                      <a16:colId xmlns:a16="http://schemas.microsoft.com/office/drawing/2014/main" val="183157253"/>
                    </a:ext>
                  </a:extLst>
                </a:gridCol>
                <a:gridCol w="1170249">
                  <a:extLst>
                    <a:ext uri="{9D8B030D-6E8A-4147-A177-3AD203B41FA5}">
                      <a16:colId xmlns:a16="http://schemas.microsoft.com/office/drawing/2014/main" val="1695776236"/>
                    </a:ext>
                  </a:extLst>
                </a:gridCol>
                <a:gridCol w="1308506">
                  <a:extLst>
                    <a:ext uri="{9D8B030D-6E8A-4147-A177-3AD203B41FA5}">
                      <a16:colId xmlns:a16="http://schemas.microsoft.com/office/drawing/2014/main" val="3317998440"/>
                    </a:ext>
                  </a:extLst>
                </a:gridCol>
                <a:gridCol w="1306860">
                  <a:extLst>
                    <a:ext uri="{9D8B030D-6E8A-4147-A177-3AD203B41FA5}">
                      <a16:colId xmlns:a16="http://schemas.microsoft.com/office/drawing/2014/main" val="3399487845"/>
                    </a:ext>
                  </a:extLst>
                </a:gridCol>
              </a:tblGrid>
              <a:tr h="284004">
                <a:tc>
                  <a:txBody>
                    <a:bodyPr/>
                    <a:lstStyle/>
                    <a:p>
                      <a:pPr marL="0" marR="0">
                        <a:lnSpc>
                          <a:spcPct val="115000"/>
                        </a:lnSpc>
                        <a:spcBef>
                          <a:spcPts val="0"/>
                        </a:spcBef>
                        <a:spcAft>
                          <a:spcPts val="0"/>
                        </a:spcAft>
                      </a:pPr>
                      <a:r>
                        <a:rPr lang="en-US" sz="1600" dirty="0">
                          <a:solidFill>
                            <a:schemeClr val="bg1"/>
                          </a:solidFill>
                          <a:effectLst/>
                          <a:latin typeface="+mj-lt"/>
                          <a:ea typeface="Times New Roman" panose="02020603050405020304" pitchFamily="18" charset="0"/>
                        </a:rPr>
                        <a:t> </a:t>
                      </a:r>
                      <a:endParaRPr lang="en-US" sz="1600" dirty="0">
                        <a:solidFill>
                          <a:schemeClr val="bg1"/>
                        </a:solidFill>
                        <a:effectLst/>
                        <a:latin typeface="+mj-lt"/>
                        <a:ea typeface="SimSun" panose="02010600030101010101" pitchFamily="2" charset="-122"/>
                      </a:endParaRPr>
                    </a:p>
                  </a:txBody>
                  <a:tcPr marL="68580" marR="68580" marT="0" marB="0" anchor="b"/>
                </a:tc>
                <a:tc gridSpan="2">
                  <a:txBody>
                    <a:bodyPr/>
                    <a:lstStyle/>
                    <a:p>
                      <a:pPr marL="0" marR="0" algn="ctr">
                        <a:lnSpc>
                          <a:spcPct val="115000"/>
                        </a:lnSpc>
                        <a:spcBef>
                          <a:spcPts val="0"/>
                        </a:spcBef>
                        <a:spcAft>
                          <a:spcPts val="0"/>
                        </a:spcAft>
                      </a:pPr>
                      <a:r>
                        <a:rPr lang="en-US" sz="1600" dirty="0">
                          <a:solidFill>
                            <a:schemeClr val="bg1"/>
                          </a:solidFill>
                          <a:effectLst/>
                          <a:latin typeface="+mj-lt"/>
                          <a:ea typeface="Times New Roman" panose="02020603050405020304" pitchFamily="18" charset="0"/>
                        </a:rPr>
                        <a:t>Fundamental</a:t>
                      </a:r>
                      <a:endParaRPr lang="en-US" sz="1600" dirty="0">
                        <a:solidFill>
                          <a:schemeClr val="bg1"/>
                        </a:solidFill>
                        <a:effectLst/>
                        <a:latin typeface="+mj-lt"/>
                        <a:ea typeface="SimSun" panose="02010600030101010101" pitchFamily="2" charset="-122"/>
                      </a:endParaRPr>
                    </a:p>
                  </a:txBody>
                  <a:tcPr marL="68580" marR="68580" marT="0" marB="0" anchor="b"/>
                </a:tc>
                <a:tc hMerge="1">
                  <a:txBody>
                    <a:bodyPr/>
                    <a:lstStyle/>
                    <a:p>
                      <a:endParaRPr lang="en-US"/>
                    </a:p>
                  </a:txBody>
                  <a:tcPr/>
                </a:tc>
                <a:tc gridSpan="2">
                  <a:txBody>
                    <a:bodyPr/>
                    <a:lstStyle/>
                    <a:p>
                      <a:pPr marL="0" marR="0" algn="ctr">
                        <a:lnSpc>
                          <a:spcPct val="115000"/>
                        </a:lnSpc>
                        <a:spcBef>
                          <a:spcPts val="0"/>
                        </a:spcBef>
                        <a:spcAft>
                          <a:spcPts val="0"/>
                        </a:spcAft>
                      </a:pPr>
                      <a:r>
                        <a:rPr lang="en-US" sz="1600" dirty="0">
                          <a:solidFill>
                            <a:schemeClr val="bg1"/>
                          </a:solidFill>
                          <a:effectLst/>
                          <a:latin typeface="+mj-lt"/>
                          <a:ea typeface="Times New Roman" panose="02020603050405020304" pitchFamily="18" charset="0"/>
                        </a:rPr>
                        <a:t>Others</a:t>
                      </a:r>
                      <a:endParaRPr lang="en-US" sz="1600" dirty="0">
                        <a:solidFill>
                          <a:schemeClr val="bg1"/>
                        </a:solidFill>
                        <a:effectLst/>
                        <a:latin typeface="+mj-lt"/>
                        <a:ea typeface="SimSun" panose="02010600030101010101" pitchFamily="2" charset="-122"/>
                      </a:endParaRPr>
                    </a:p>
                  </a:txBody>
                  <a:tcPr marL="68580" marR="68580" marT="0" marB="0" anchor="b"/>
                </a:tc>
                <a:tc hMerge="1">
                  <a:txBody>
                    <a:bodyPr/>
                    <a:lstStyle/>
                    <a:p>
                      <a:endParaRPr lang="en-US"/>
                    </a:p>
                  </a:txBody>
                  <a:tcPr/>
                </a:tc>
                <a:extLst>
                  <a:ext uri="{0D108BD9-81ED-4DB2-BD59-A6C34878D82A}">
                    <a16:rowId xmlns:a16="http://schemas.microsoft.com/office/drawing/2014/main" val="2288988503"/>
                  </a:ext>
                </a:extLst>
              </a:tr>
              <a:tr h="284004">
                <a:tc>
                  <a:txBody>
                    <a:bodyPr/>
                    <a:lstStyle/>
                    <a:p>
                      <a:pPr marL="0" marR="0">
                        <a:lnSpc>
                          <a:spcPct val="115000"/>
                        </a:lnSpc>
                        <a:spcBef>
                          <a:spcPts val="0"/>
                        </a:spcBef>
                        <a:spcAft>
                          <a:spcPts val="0"/>
                        </a:spcAft>
                      </a:pPr>
                      <a:r>
                        <a:rPr lang="en-US" sz="1600" dirty="0">
                          <a:solidFill>
                            <a:schemeClr val="bg1"/>
                          </a:solidFill>
                          <a:effectLst/>
                          <a:latin typeface="+mj-lt"/>
                          <a:ea typeface="Times New Roman" panose="02020603050405020304" pitchFamily="18" charset="0"/>
                        </a:rPr>
                        <a:t> </a:t>
                      </a:r>
                      <a:endParaRPr lang="en-US" sz="1600" dirty="0">
                        <a:solidFill>
                          <a:schemeClr val="bg1"/>
                        </a:solidFill>
                        <a:effectLst/>
                        <a:latin typeface="+mj-lt"/>
                        <a:ea typeface="SimSun" panose="02010600030101010101" pitchFamily="2" charset="-122"/>
                      </a:endParaRPr>
                    </a:p>
                  </a:txBody>
                  <a:tcPr marL="68580" marR="68580" marT="0" marB="0" anchor="b"/>
                </a:tc>
                <a:tc>
                  <a:txBody>
                    <a:bodyPr/>
                    <a:lstStyle/>
                    <a:p>
                      <a:pPr marL="0" marR="0" algn="ctr">
                        <a:lnSpc>
                          <a:spcPct val="115000"/>
                        </a:lnSpc>
                        <a:spcBef>
                          <a:spcPts val="0"/>
                        </a:spcBef>
                        <a:spcAft>
                          <a:spcPts val="0"/>
                        </a:spcAft>
                      </a:pPr>
                      <a:r>
                        <a:rPr lang="en-US" sz="1600" dirty="0">
                          <a:solidFill>
                            <a:srgbClr val="000000"/>
                          </a:solidFill>
                          <a:effectLst/>
                          <a:latin typeface="+mj-lt"/>
                          <a:ea typeface="Times New Roman" panose="02020603050405020304" pitchFamily="18" charset="0"/>
                        </a:rPr>
                        <a:t>Return</a:t>
                      </a:r>
                      <a:endParaRPr lang="en-US" sz="1600" dirty="0">
                        <a:effectLst/>
                        <a:latin typeface="+mj-lt"/>
                        <a:ea typeface="SimSun" panose="02010600030101010101" pitchFamily="2" charset="-122"/>
                      </a:endParaRPr>
                    </a:p>
                    <a:p>
                      <a:pPr marL="0" marR="0" algn="ctr">
                        <a:lnSpc>
                          <a:spcPct val="115000"/>
                        </a:lnSpc>
                        <a:spcBef>
                          <a:spcPts val="0"/>
                        </a:spcBef>
                        <a:spcAft>
                          <a:spcPts val="0"/>
                        </a:spcAft>
                      </a:pPr>
                      <a:r>
                        <a:rPr lang="en-US" sz="1600" dirty="0">
                          <a:solidFill>
                            <a:srgbClr val="000000"/>
                          </a:solidFill>
                          <a:effectLst/>
                          <a:latin typeface="+mj-lt"/>
                          <a:ea typeface="Times New Roman" panose="02020603050405020304" pitchFamily="18" charset="0"/>
                        </a:rPr>
                        <a:t>(1)</a:t>
                      </a:r>
                      <a:endParaRPr lang="en-US" sz="1600" dirty="0">
                        <a:effectLst/>
                        <a:latin typeface="+mj-lt"/>
                        <a:ea typeface="SimSun" panose="02010600030101010101" pitchFamily="2" charset="-122"/>
                      </a:endParaRPr>
                    </a:p>
                  </a:txBody>
                  <a:tcPr marL="68580" marR="68580" marT="0" marB="0" anchor="b"/>
                </a:tc>
                <a:tc>
                  <a:txBody>
                    <a:bodyPr/>
                    <a:lstStyle/>
                    <a:p>
                      <a:pPr marL="0" marR="0" algn="ctr">
                        <a:lnSpc>
                          <a:spcPct val="115000"/>
                        </a:lnSpc>
                        <a:spcBef>
                          <a:spcPts val="0"/>
                        </a:spcBef>
                        <a:spcAft>
                          <a:spcPts val="0"/>
                        </a:spcAft>
                      </a:pPr>
                      <a:r>
                        <a:rPr lang="en-US" sz="1600">
                          <a:solidFill>
                            <a:srgbClr val="000000"/>
                          </a:solidFill>
                          <a:effectLst/>
                          <a:latin typeface="+mj-lt"/>
                          <a:ea typeface="Times New Roman" panose="02020603050405020304" pitchFamily="18" charset="0"/>
                        </a:rPr>
                        <a:t>Alpha</a:t>
                      </a:r>
                      <a:endParaRPr lang="en-US" sz="1600">
                        <a:effectLst/>
                        <a:latin typeface="+mj-lt"/>
                        <a:ea typeface="SimSun" panose="02010600030101010101" pitchFamily="2" charset="-122"/>
                      </a:endParaRPr>
                    </a:p>
                    <a:p>
                      <a:pPr marL="0" marR="0" algn="ctr">
                        <a:lnSpc>
                          <a:spcPct val="115000"/>
                        </a:lnSpc>
                        <a:spcBef>
                          <a:spcPts val="0"/>
                        </a:spcBef>
                        <a:spcAft>
                          <a:spcPts val="0"/>
                        </a:spcAft>
                      </a:pPr>
                      <a:r>
                        <a:rPr lang="en-US" sz="1600">
                          <a:solidFill>
                            <a:srgbClr val="000000"/>
                          </a:solidFill>
                          <a:effectLst/>
                          <a:latin typeface="+mj-lt"/>
                          <a:ea typeface="Times New Roman" panose="02020603050405020304" pitchFamily="18" charset="0"/>
                        </a:rPr>
                        <a:t>(2)</a:t>
                      </a:r>
                      <a:endParaRPr lang="en-US" sz="1600">
                        <a:effectLst/>
                        <a:latin typeface="+mj-lt"/>
                        <a:ea typeface="SimSun" panose="02010600030101010101" pitchFamily="2" charset="-122"/>
                      </a:endParaRPr>
                    </a:p>
                  </a:txBody>
                  <a:tcPr marL="68580" marR="68580" marT="0" marB="0" anchor="b"/>
                </a:tc>
                <a:tc>
                  <a:txBody>
                    <a:bodyPr/>
                    <a:lstStyle/>
                    <a:p>
                      <a:pPr marL="0" marR="0" algn="ctr">
                        <a:lnSpc>
                          <a:spcPct val="115000"/>
                        </a:lnSpc>
                        <a:spcBef>
                          <a:spcPts val="0"/>
                        </a:spcBef>
                        <a:spcAft>
                          <a:spcPts val="0"/>
                        </a:spcAft>
                      </a:pPr>
                      <a:r>
                        <a:rPr lang="en-US" sz="1600">
                          <a:solidFill>
                            <a:srgbClr val="000000"/>
                          </a:solidFill>
                          <a:effectLst/>
                          <a:latin typeface="+mj-lt"/>
                          <a:ea typeface="Times New Roman" panose="02020603050405020304" pitchFamily="18" charset="0"/>
                        </a:rPr>
                        <a:t>Return</a:t>
                      </a:r>
                      <a:endParaRPr lang="en-US" sz="1600">
                        <a:effectLst/>
                        <a:latin typeface="+mj-lt"/>
                        <a:ea typeface="SimSun" panose="02010600030101010101" pitchFamily="2" charset="-122"/>
                      </a:endParaRPr>
                    </a:p>
                    <a:p>
                      <a:pPr marL="0" marR="0" algn="ctr">
                        <a:lnSpc>
                          <a:spcPct val="115000"/>
                        </a:lnSpc>
                        <a:spcBef>
                          <a:spcPts val="0"/>
                        </a:spcBef>
                        <a:spcAft>
                          <a:spcPts val="0"/>
                        </a:spcAft>
                      </a:pPr>
                      <a:r>
                        <a:rPr lang="en-US" sz="1600">
                          <a:solidFill>
                            <a:srgbClr val="000000"/>
                          </a:solidFill>
                          <a:effectLst/>
                          <a:latin typeface="+mj-lt"/>
                          <a:ea typeface="Times New Roman" panose="02020603050405020304" pitchFamily="18" charset="0"/>
                        </a:rPr>
                        <a:t>(3)</a:t>
                      </a:r>
                      <a:endParaRPr lang="en-US" sz="1600">
                        <a:effectLst/>
                        <a:latin typeface="+mj-lt"/>
                        <a:ea typeface="SimSun" panose="02010600030101010101" pitchFamily="2" charset="-122"/>
                      </a:endParaRPr>
                    </a:p>
                  </a:txBody>
                  <a:tcPr marL="68580" marR="68580" marT="0" marB="0" anchor="b"/>
                </a:tc>
                <a:tc>
                  <a:txBody>
                    <a:bodyPr/>
                    <a:lstStyle/>
                    <a:p>
                      <a:pPr marL="0" marR="0" algn="ctr">
                        <a:lnSpc>
                          <a:spcPct val="115000"/>
                        </a:lnSpc>
                        <a:spcBef>
                          <a:spcPts val="0"/>
                        </a:spcBef>
                        <a:spcAft>
                          <a:spcPts val="0"/>
                        </a:spcAft>
                      </a:pPr>
                      <a:r>
                        <a:rPr lang="en-US" sz="1600">
                          <a:solidFill>
                            <a:srgbClr val="000000"/>
                          </a:solidFill>
                          <a:effectLst/>
                          <a:latin typeface="+mj-lt"/>
                          <a:ea typeface="Times New Roman" panose="02020603050405020304" pitchFamily="18" charset="0"/>
                        </a:rPr>
                        <a:t>Alpha</a:t>
                      </a:r>
                      <a:endParaRPr lang="en-US" sz="1600">
                        <a:effectLst/>
                        <a:latin typeface="+mj-lt"/>
                        <a:ea typeface="SimSun" panose="02010600030101010101" pitchFamily="2" charset="-122"/>
                      </a:endParaRPr>
                    </a:p>
                    <a:p>
                      <a:pPr marL="0" marR="0" algn="ctr">
                        <a:lnSpc>
                          <a:spcPct val="115000"/>
                        </a:lnSpc>
                        <a:spcBef>
                          <a:spcPts val="0"/>
                        </a:spcBef>
                        <a:spcAft>
                          <a:spcPts val="0"/>
                        </a:spcAft>
                      </a:pPr>
                      <a:r>
                        <a:rPr lang="en-US" sz="1600">
                          <a:solidFill>
                            <a:srgbClr val="000000"/>
                          </a:solidFill>
                          <a:effectLst/>
                          <a:latin typeface="+mj-lt"/>
                          <a:ea typeface="Times New Roman" panose="02020603050405020304" pitchFamily="18" charset="0"/>
                        </a:rPr>
                        <a:t>(4)</a:t>
                      </a:r>
                      <a:endParaRPr lang="en-US" sz="1600">
                        <a:effectLst/>
                        <a:latin typeface="+mj-lt"/>
                        <a:ea typeface="SimSun" panose="02010600030101010101" pitchFamily="2" charset="-122"/>
                      </a:endParaRPr>
                    </a:p>
                  </a:txBody>
                  <a:tcPr marL="68580" marR="68580" marT="0" marB="0" anchor="b"/>
                </a:tc>
                <a:extLst>
                  <a:ext uri="{0D108BD9-81ED-4DB2-BD59-A6C34878D82A}">
                    <a16:rowId xmlns:a16="http://schemas.microsoft.com/office/drawing/2014/main" val="4190336378"/>
                  </a:ext>
                </a:extLst>
              </a:tr>
              <a:tr h="284004">
                <a:tc>
                  <a:txBody>
                    <a:bodyPr/>
                    <a:lstStyle/>
                    <a:p>
                      <a:pPr marL="0" marR="0">
                        <a:lnSpc>
                          <a:spcPct val="115000"/>
                        </a:lnSpc>
                        <a:spcBef>
                          <a:spcPts val="0"/>
                        </a:spcBef>
                        <a:spcAft>
                          <a:spcPts val="0"/>
                        </a:spcAft>
                      </a:pPr>
                      <a:r>
                        <a:rPr lang="en-US" sz="1600">
                          <a:solidFill>
                            <a:schemeClr val="bg1"/>
                          </a:solidFill>
                          <a:effectLst/>
                          <a:latin typeface="+mj-lt"/>
                          <a:ea typeface="Times New Roman" panose="02020603050405020304" pitchFamily="18" charset="0"/>
                        </a:rPr>
                        <a:t>PT Win</a:t>
                      </a:r>
                      <a:endParaRPr lang="en-US" sz="1600">
                        <a:solidFill>
                          <a:schemeClr val="bg1"/>
                        </a:solidFill>
                        <a:effectLst/>
                        <a:latin typeface="+mj-lt"/>
                        <a:ea typeface="SimSun" panose="02010600030101010101" pitchFamily="2" charset="-122"/>
                      </a:endParaRPr>
                    </a:p>
                  </a:txBody>
                  <a:tcPr marL="68580" marR="68580" marT="0" marB="0" anchor="b"/>
                </a:tc>
                <a:tc>
                  <a:txBody>
                    <a:bodyPr/>
                    <a:lstStyle/>
                    <a:p>
                      <a:pPr marL="0" marR="0" algn="ctr">
                        <a:lnSpc>
                          <a:spcPct val="115000"/>
                        </a:lnSpc>
                        <a:spcBef>
                          <a:spcPts val="0"/>
                        </a:spcBef>
                        <a:spcAft>
                          <a:spcPts val="0"/>
                        </a:spcAft>
                      </a:pPr>
                      <a:r>
                        <a:rPr lang="en-US" sz="1600" dirty="0">
                          <a:solidFill>
                            <a:srgbClr val="000000"/>
                          </a:solidFill>
                          <a:effectLst/>
                          <a:latin typeface="+mj-lt"/>
                          <a:ea typeface="Times New Roman" panose="02020603050405020304" pitchFamily="18" charset="0"/>
                        </a:rPr>
                        <a:t>0.539</a:t>
                      </a:r>
                      <a:r>
                        <a:rPr lang="en-US" sz="1600" baseline="30000" dirty="0">
                          <a:solidFill>
                            <a:srgbClr val="000000"/>
                          </a:solidFill>
                          <a:effectLst/>
                          <a:latin typeface="+mj-lt"/>
                          <a:ea typeface="Times New Roman" panose="02020603050405020304" pitchFamily="18" charset="0"/>
                        </a:rPr>
                        <a:t>***</a:t>
                      </a:r>
                      <a:endParaRPr lang="en-US" sz="1600" dirty="0">
                        <a:effectLst/>
                        <a:latin typeface="+mj-lt"/>
                        <a:ea typeface="SimSun" panose="02010600030101010101" pitchFamily="2" charset="-122"/>
                      </a:endParaRPr>
                    </a:p>
                  </a:txBody>
                  <a:tcPr marL="68580" marR="68580" marT="0" marB="0" anchor="b"/>
                </a:tc>
                <a:tc>
                  <a:txBody>
                    <a:bodyPr/>
                    <a:lstStyle/>
                    <a:p>
                      <a:pPr marL="0" marR="0" algn="ctr">
                        <a:lnSpc>
                          <a:spcPct val="115000"/>
                        </a:lnSpc>
                        <a:spcBef>
                          <a:spcPts val="0"/>
                        </a:spcBef>
                        <a:spcAft>
                          <a:spcPts val="0"/>
                        </a:spcAft>
                      </a:pPr>
                      <a:r>
                        <a:rPr lang="en-US" sz="1600" dirty="0">
                          <a:solidFill>
                            <a:srgbClr val="000000"/>
                          </a:solidFill>
                          <a:effectLst/>
                          <a:latin typeface="+mj-lt"/>
                          <a:ea typeface="Times New Roman" panose="02020603050405020304" pitchFamily="18" charset="0"/>
                        </a:rPr>
                        <a:t>0.383</a:t>
                      </a:r>
                      <a:r>
                        <a:rPr lang="en-US" sz="1600" baseline="30000" dirty="0">
                          <a:solidFill>
                            <a:srgbClr val="000000"/>
                          </a:solidFill>
                          <a:effectLst/>
                          <a:latin typeface="+mj-lt"/>
                          <a:ea typeface="Times New Roman" panose="02020603050405020304" pitchFamily="18" charset="0"/>
                        </a:rPr>
                        <a:t>***</a:t>
                      </a:r>
                      <a:endParaRPr lang="en-US" sz="1600" dirty="0">
                        <a:effectLst/>
                        <a:latin typeface="+mj-lt"/>
                        <a:ea typeface="SimSun" panose="02010600030101010101" pitchFamily="2" charset="-122"/>
                      </a:endParaRPr>
                    </a:p>
                  </a:txBody>
                  <a:tcPr marL="68580" marR="68580" marT="0" marB="0" anchor="b"/>
                </a:tc>
                <a:tc>
                  <a:txBody>
                    <a:bodyPr/>
                    <a:lstStyle/>
                    <a:p>
                      <a:pPr marL="0" marR="0" algn="ctr">
                        <a:lnSpc>
                          <a:spcPct val="115000"/>
                        </a:lnSpc>
                        <a:spcBef>
                          <a:spcPts val="0"/>
                        </a:spcBef>
                        <a:spcAft>
                          <a:spcPts val="0"/>
                        </a:spcAft>
                      </a:pPr>
                      <a:r>
                        <a:rPr lang="en-US" sz="1600">
                          <a:solidFill>
                            <a:srgbClr val="000000"/>
                          </a:solidFill>
                          <a:effectLst/>
                          <a:latin typeface="+mj-lt"/>
                          <a:ea typeface="Times New Roman" panose="02020603050405020304" pitchFamily="18" charset="0"/>
                        </a:rPr>
                        <a:t>0.215</a:t>
                      </a:r>
                      <a:endParaRPr lang="en-US" sz="1600">
                        <a:effectLst/>
                        <a:latin typeface="+mj-lt"/>
                        <a:ea typeface="SimSun" panose="02010600030101010101" pitchFamily="2" charset="-122"/>
                      </a:endParaRPr>
                    </a:p>
                  </a:txBody>
                  <a:tcPr marL="68580" marR="68580" marT="0" marB="0" anchor="b"/>
                </a:tc>
                <a:tc>
                  <a:txBody>
                    <a:bodyPr/>
                    <a:lstStyle/>
                    <a:p>
                      <a:pPr marL="0" marR="0" algn="ctr">
                        <a:lnSpc>
                          <a:spcPct val="115000"/>
                        </a:lnSpc>
                        <a:spcBef>
                          <a:spcPts val="0"/>
                        </a:spcBef>
                        <a:spcAft>
                          <a:spcPts val="0"/>
                        </a:spcAft>
                      </a:pPr>
                      <a:r>
                        <a:rPr lang="en-US" sz="1600">
                          <a:solidFill>
                            <a:srgbClr val="000000"/>
                          </a:solidFill>
                          <a:effectLst/>
                          <a:latin typeface="+mj-lt"/>
                          <a:ea typeface="Times New Roman" panose="02020603050405020304" pitchFamily="18" charset="0"/>
                        </a:rPr>
                        <a:t>0.207</a:t>
                      </a:r>
                      <a:endParaRPr lang="en-US" sz="1600">
                        <a:effectLst/>
                        <a:latin typeface="+mj-lt"/>
                        <a:ea typeface="SimSun" panose="02010600030101010101" pitchFamily="2" charset="-122"/>
                      </a:endParaRPr>
                    </a:p>
                  </a:txBody>
                  <a:tcPr marL="68580" marR="68580" marT="0" marB="0" anchor="b"/>
                </a:tc>
                <a:extLst>
                  <a:ext uri="{0D108BD9-81ED-4DB2-BD59-A6C34878D82A}">
                    <a16:rowId xmlns:a16="http://schemas.microsoft.com/office/drawing/2014/main" val="1653472427"/>
                  </a:ext>
                </a:extLst>
              </a:tr>
              <a:tr h="284004">
                <a:tc>
                  <a:txBody>
                    <a:bodyPr/>
                    <a:lstStyle/>
                    <a:p>
                      <a:pPr>
                        <a:lnSpc>
                          <a:spcPct val="107000"/>
                        </a:lnSpc>
                      </a:pPr>
                      <a:endParaRPr lang="en-US" sz="1600" dirty="0">
                        <a:solidFill>
                          <a:schemeClr val="bg1"/>
                        </a:solidFill>
                        <a:effectLst/>
                        <a:latin typeface="+mj-lt"/>
                      </a:endParaRPr>
                    </a:p>
                  </a:txBody>
                  <a:tcPr marL="68580" marR="68580" marT="0" marB="0" anchor="b"/>
                </a:tc>
                <a:tc>
                  <a:txBody>
                    <a:bodyPr/>
                    <a:lstStyle/>
                    <a:p>
                      <a:pPr marL="0" marR="0" algn="ctr">
                        <a:lnSpc>
                          <a:spcPct val="115000"/>
                        </a:lnSpc>
                        <a:spcBef>
                          <a:spcPts val="0"/>
                        </a:spcBef>
                        <a:spcAft>
                          <a:spcPts val="0"/>
                        </a:spcAft>
                      </a:pPr>
                      <a:r>
                        <a:rPr lang="en-US" sz="1600" dirty="0">
                          <a:solidFill>
                            <a:srgbClr val="000000"/>
                          </a:solidFill>
                          <a:effectLst/>
                          <a:latin typeface="+mj-lt"/>
                          <a:ea typeface="Times New Roman" panose="02020603050405020304" pitchFamily="18" charset="0"/>
                        </a:rPr>
                        <a:t>(3.77)</a:t>
                      </a:r>
                      <a:endParaRPr lang="en-US" sz="1600" dirty="0">
                        <a:effectLst/>
                        <a:latin typeface="+mj-lt"/>
                        <a:ea typeface="SimSun" panose="02010600030101010101" pitchFamily="2" charset="-122"/>
                      </a:endParaRPr>
                    </a:p>
                  </a:txBody>
                  <a:tcPr marL="68580" marR="68580" marT="0" marB="0" anchor="b"/>
                </a:tc>
                <a:tc>
                  <a:txBody>
                    <a:bodyPr/>
                    <a:lstStyle/>
                    <a:p>
                      <a:pPr marL="0" marR="0" algn="ctr">
                        <a:lnSpc>
                          <a:spcPct val="115000"/>
                        </a:lnSpc>
                        <a:spcBef>
                          <a:spcPts val="0"/>
                        </a:spcBef>
                        <a:spcAft>
                          <a:spcPts val="0"/>
                        </a:spcAft>
                      </a:pPr>
                      <a:r>
                        <a:rPr lang="en-US" sz="1600" dirty="0">
                          <a:solidFill>
                            <a:srgbClr val="000000"/>
                          </a:solidFill>
                          <a:effectLst/>
                          <a:latin typeface="+mj-lt"/>
                          <a:ea typeface="Times New Roman" panose="02020603050405020304" pitchFamily="18" charset="0"/>
                        </a:rPr>
                        <a:t>(2.72)</a:t>
                      </a:r>
                      <a:endParaRPr lang="en-US" sz="1600" dirty="0">
                        <a:effectLst/>
                        <a:latin typeface="+mj-lt"/>
                        <a:ea typeface="SimSun" panose="02010600030101010101" pitchFamily="2" charset="-122"/>
                      </a:endParaRPr>
                    </a:p>
                  </a:txBody>
                  <a:tcPr marL="68580" marR="68580" marT="0" marB="0" anchor="b"/>
                </a:tc>
                <a:tc>
                  <a:txBody>
                    <a:bodyPr/>
                    <a:lstStyle/>
                    <a:p>
                      <a:pPr marL="0" marR="0" algn="ctr">
                        <a:lnSpc>
                          <a:spcPct val="115000"/>
                        </a:lnSpc>
                        <a:spcBef>
                          <a:spcPts val="0"/>
                        </a:spcBef>
                        <a:spcAft>
                          <a:spcPts val="0"/>
                        </a:spcAft>
                      </a:pPr>
                      <a:r>
                        <a:rPr lang="en-US" sz="1600">
                          <a:solidFill>
                            <a:srgbClr val="000000"/>
                          </a:solidFill>
                          <a:effectLst/>
                          <a:latin typeface="+mj-lt"/>
                          <a:ea typeface="Times New Roman" panose="02020603050405020304" pitchFamily="18" charset="0"/>
                        </a:rPr>
                        <a:t>(1.46)</a:t>
                      </a:r>
                      <a:endParaRPr lang="en-US" sz="1600">
                        <a:effectLst/>
                        <a:latin typeface="+mj-lt"/>
                        <a:ea typeface="SimSun" panose="02010600030101010101" pitchFamily="2" charset="-122"/>
                      </a:endParaRPr>
                    </a:p>
                  </a:txBody>
                  <a:tcPr marL="68580" marR="68580" marT="0" marB="0" anchor="b"/>
                </a:tc>
                <a:tc>
                  <a:txBody>
                    <a:bodyPr/>
                    <a:lstStyle/>
                    <a:p>
                      <a:pPr marL="0" marR="0" algn="ctr">
                        <a:lnSpc>
                          <a:spcPct val="115000"/>
                        </a:lnSpc>
                        <a:spcBef>
                          <a:spcPts val="0"/>
                        </a:spcBef>
                        <a:spcAft>
                          <a:spcPts val="0"/>
                        </a:spcAft>
                      </a:pPr>
                      <a:r>
                        <a:rPr lang="en-US" sz="1600">
                          <a:solidFill>
                            <a:srgbClr val="000000"/>
                          </a:solidFill>
                          <a:effectLst/>
                          <a:latin typeface="+mj-lt"/>
                          <a:ea typeface="Times New Roman" panose="02020603050405020304" pitchFamily="18" charset="0"/>
                        </a:rPr>
                        <a:t>(1.20)</a:t>
                      </a:r>
                      <a:endParaRPr lang="en-US" sz="1600">
                        <a:effectLst/>
                        <a:latin typeface="+mj-lt"/>
                        <a:ea typeface="SimSun" panose="02010600030101010101" pitchFamily="2" charset="-122"/>
                      </a:endParaRPr>
                    </a:p>
                  </a:txBody>
                  <a:tcPr marL="68580" marR="68580" marT="0" marB="0" anchor="b"/>
                </a:tc>
                <a:extLst>
                  <a:ext uri="{0D108BD9-81ED-4DB2-BD59-A6C34878D82A}">
                    <a16:rowId xmlns:a16="http://schemas.microsoft.com/office/drawing/2014/main" val="419667182"/>
                  </a:ext>
                </a:extLst>
              </a:tr>
              <a:tr h="284004">
                <a:tc>
                  <a:txBody>
                    <a:bodyPr/>
                    <a:lstStyle/>
                    <a:p>
                      <a:pPr marL="0" marR="0">
                        <a:lnSpc>
                          <a:spcPct val="115000"/>
                        </a:lnSpc>
                        <a:spcBef>
                          <a:spcPts val="0"/>
                        </a:spcBef>
                        <a:spcAft>
                          <a:spcPts val="0"/>
                        </a:spcAft>
                      </a:pPr>
                      <a:r>
                        <a:rPr lang="en-US" sz="1600" dirty="0">
                          <a:solidFill>
                            <a:schemeClr val="bg1"/>
                          </a:solidFill>
                          <a:effectLst/>
                          <a:latin typeface="+mj-lt"/>
                          <a:ea typeface="Times New Roman" panose="02020603050405020304" pitchFamily="18" charset="0"/>
                        </a:rPr>
                        <a:t>Avg. Flow</a:t>
                      </a:r>
                      <a:endParaRPr lang="en-US" sz="1600" dirty="0">
                        <a:solidFill>
                          <a:schemeClr val="bg1"/>
                        </a:solidFill>
                        <a:effectLst/>
                        <a:latin typeface="+mj-lt"/>
                        <a:ea typeface="SimSun" panose="02010600030101010101" pitchFamily="2" charset="-122"/>
                      </a:endParaRPr>
                    </a:p>
                  </a:txBody>
                  <a:tcPr marL="68580" marR="68580" marT="0" marB="0" anchor="b"/>
                </a:tc>
                <a:tc>
                  <a:txBody>
                    <a:bodyPr/>
                    <a:lstStyle/>
                    <a:p>
                      <a:pPr marL="0" marR="0" algn="ctr">
                        <a:lnSpc>
                          <a:spcPct val="115000"/>
                        </a:lnSpc>
                        <a:spcBef>
                          <a:spcPts val="0"/>
                        </a:spcBef>
                        <a:spcAft>
                          <a:spcPts val="0"/>
                        </a:spcAft>
                      </a:pPr>
                      <a:r>
                        <a:rPr lang="en-US" sz="1600">
                          <a:solidFill>
                            <a:srgbClr val="000000"/>
                          </a:solidFill>
                          <a:effectLst/>
                          <a:latin typeface="+mj-lt"/>
                          <a:ea typeface="Times New Roman" panose="02020603050405020304" pitchFamily="18" charset="0"/>
                        </a:rPr>
                        <a:t>0.017</a:t>
                      </a:r>
                      <a:r>
                        <a:rPr lang="en-US" sz="1600" baseline="30000">
                          <a:solidFill>
                            <a:srgbClr val="000000"/>
                          </a:solidFill>
                          <a:effectLst/>
                          <a:latin typeface="+mj-lt"/>
                          <a:ea typeface="Times New Roman" panose="02020603050405020304" pitchFamily="18" charset="0"/>
                        </a:rPr>
                        <a:t>**</a:t>
                      </a:r>
                      <a:endParaRPr lang="en-US" sz="1600">
                        <a:effectLst/>
                        <a:latin typeface="+mj-lt"/>
                        <a:ea typeface="SimSun" panose="02010600030101010101" pitchFamily="2" charset="-122"/>
                      </a:endParaRPr>
                    </a:p>
                  </a:txBody>
                  <a:tcPr marL="68580" marR="68580" marT="0" marB="0" anchor="b"/>
                </a:tc>
                <a:tc>
                  <a:txBody>
                    <a:bodyPr/>
                    <a:lstStyle/>
                    <a:p>
                      <a:pPr marL="0" marR="0" algn="ctr">
                        <a:lnSpc>
                          <a:spcPct val="115000"/>
                        </a:lnSpc>
                        <a:spcBef>
                          <a:spcPts val="0"/>
                        </a:spcBef>
                        <a:spcAft>
                          <a:spcPts val="0"/>
                        </a:spcAft>
                      </a:pPr>
                      <a:r>
                        <a:rPr lang="en-US" sz="1600" dirty="0">
                          <a:solidFill>
                            <a:srgbClr val="000000"/>
                          </a:solidFill>
                          <a:effectLst/>
                          <a:latin typeface="+mj-lt"/>
                          <a:ea typeface="Times New Roman" panose="02020603050405020304" pitchFamily="18" charset="0"/>
                        </a:rPr>
                        <a:t>0.044</a:t>
                      </a:r>
                      <a:r>
                        <a:rPr lang="en-US" sz="1600" baseline="30000" dirty="0">
                          <a:solidFill>
                            <a:srgbClr val="000000"/>
                          </a:solidFill>
                          <a:effectLst/>
                          <a:latin typeface="+mj-lt"/>
                          <a:ea typeface="Times New Roman" panose="02020603050405020304" pitchFamily="18" charset="0"/>
                        </a:rPr>
                        <a:t>***</a:t>
                      </a:r>
                      <a:endParaRPr lang="en-US" sz="1600" dirty="0">
                        <a:effectLst/>
                        <a:latin typeface="+mj-lt"/>
                        <a:ea typeface="SimSun" panose="02010600030101010101" pitchFamily="2" charset="-122"/>
                      </a:endParaRPr>
                    </a:p>
                  </a:txBody>
                  <a:tcPr marL="68580" marR="68580" marT="0" marB="0" anchor="b"/>
                </a:tc>
                <a:tc>
                  <a:txBody>
                    <a:bodyPr/>
                    <a:lstStyle/>
                    <a:p>
                      <a:pPr marL="0" marR="0" algn="ctr">
                        <a:lnSpc>
                          <a:spcPct val="115000"/>
                        </a:lnSpc>
                        <a:spcBef>
                          <a:spcPts val="0"/>
                        </a:spcBef>
                        <a:spcAft>
                          <a:spcPts val="0"/>
                        </a:spcAft>
                      </a:pPr>
                      <a:r>
                        <a:rPr lang="en-US" sz="1600">
                          <a:solidFill>
                            <a:srgbClr val="000000"/>
                          </a:solidFill>
                          <a:effectLst/>
                          <a:latin typeface="+mj-lt"/>
                          <a:ea typeface="Times New Roman" panose="02020603050405020304" pitchFamily="18" charset="0"/>
                        </a:rPr>
                        <a:t>0.004</a:t>
                      </a:r>
                      <a:endParaRPr lang="en-US" sz="1600">
                        <a:effectLst/>
                        <a:latin typeface="+mj-lt"/>
                        <a:ea typeface="SimSun" panose="02010600030101010101" pitchFamily="2" charset="-122"/>
                      </a:endParaRPr>
                    </a:p>
                  </a:txBody>
                  <a:tcPr marL="68580" marR="68580" marT="0" marB="0" anchor="b"/>
                </a:tc>
                <a:tc>
                  <a:txBody>
                    <a:bodyPr/>
                    <a:lstStyle/>
                    <a:p>
                      <a:pPr marL="0" marR="0" algn="ctr">
                        <a:lnSpc>
                          <a:spcPct val="115000"/>
                        </a:lnSpc>
                        <a:spcBef>
                          <a:spcPts val="0"/>
                        </a:spcBef>
                        <a:spcAft>
                          <a:spcPts val="0"/>
                        </a:spcAft>
                      </a:pPr>
                      <a:r>
                        <a:rPr lang="en-US" sz="1600">
                          <a:solidFill>
                            <a:srgbClr val="000000"/>
                          </a:solidFill>
                          <a:effectLst/>
                          <a:latin typeface="+mj-lt"/>
                          <a:ea typeface="Times New Roman" panose="02020603050405020304" pitchFamily="18" charset="0"/>
                        </a:rPr>
                        <a:t>-0.001</a:t>
                      </a:r>
                      <a:endParaRPr lang="en-US" sz="1600">
                        <a:effectLst/>
                        <a:latin typeface="+mj-lt"/>
                        <a:ea typeface="SimSun" panose="02010600030101010101" pitchFamily="2" charset="-122"/>
                      </a:endParaRPr>
                    </a:p>
                  </a:txBody>
                  <a:tcPr marL="68580" marR="68580" marT="0" marB="0" anchor="b"/>
                </a:tc>
                <a:extLst>
                  <a:ext uri="{0D108BD9-81ED-4DB2-BD59-A6C34878D82A}">
                    <a16:rowId xmlns:a16="http://schemas.microsoft.com/office/drawing/2014/main" val="1027111370"/>
                  </a:ext>
                </a:extLst>
              </a:tr>
              <a:tr h="284004">
                <a:tc>
                  <a:txBody>
                    <a:bodyPr/>
                    <a:lstStyle/>
                    <a:p>
                      <a:pPr>
                        <a:lnSpc>
                          <a:spcPct val="107000"/>
                        </a:lnSpc>
                      </a:pPr>
                      <a:endParaRPr lang="en-US" sz="1600" dirty="0">
                        <a:solidFill>
                          <a:schemeClr val="bg1"/>
                        </a:solidFill>
                        <a:effectLst/>
                        <a:latin typeface="+mj-lt"/>
                      </a:endParaRPr>
                    </a:p>
                  </a:txBody>
                  <a:tcPr marL="68580" marR="68580" marT="0" marB="0" anchor="b"/>
                </a:tc>
                <a:tc>
                  <a:txBody>
                    <a:bodyPr/>
                    <a:lstStyle/>
                    <a:p>
                      <a:pPr marL="0" marR="0" algn="ctr">
                        <a:lnSpc>
                          <a:spcPct val="115000"/>
                        </a:lnSpc>
                        <a:spcBef>
                          <a:spcPts val="0"/>
                        </a:spcBef>
                        <a:spcAft>
                          <a:spcPts val="0"/>
                        </a:spcAft>
                      </a:pPr>
                      <a:r>
                        <a:rPr lang="en-US" sz="1600">
                          <a:solidFill>
                            <a:srgbClr val="000000"/>
                          </a:solidFill>
                          <a:effectLst/>
                          <a:latin typeface="+mj-lt"/>
                          <a:ea typeface="Times New Roman" panose="02020603050405020304" pitchFamily="18" charset="0"/>
                        </a:rPr>
                        <a:t>(2.09)</a:t>
                      </a:r>
                      <a:endParaRPr lang="en-US" sz="1600">
                        <a:effectLst/>
                        <a:latin typeface="+mj-lt"/>
                        <a:ea typeface="SimSun" panose="02010600030101010101" pitchFamily="2" charset="-122"/>
                      </a:endParaRPr>
                    </a:p>
                  </a:txBody>
                  <a:tcPr marL="68580" marR="68580" marT="0" marB="0" anchor="b"/>
                </a:tc>
                <a:tc>
                  <a:txBody>
                    <a:bodyPr/>
                    <a:lstStyle/>
                    <a:p>
                      <a:pPr marL="0" marR="0" algn="ctr">
                        <a:lnSpc>
                          <a:spcPct val="115000"/>
                        </a:lnSpc>
                        <a:spcBef>
                          <a:spcPts val="0"/>
                        </a:spcBef>
                        <a:spcAft>
                          <a:spcPts val="0"/>
                        </a:spcAft>
                      </a:pPr>
                      <a:r>
                        <a:rPr lang="en-US" sz="1600" dirty="0">
                          <a:solidFill>
                            <a:srgbClr val="000000"/>
                          </a:solidFill>
                          <a:effectLst/>
                          <a:latin typeface="+mj-lt"/>
                          <a:ea typeface="Times New Roman" panose="02020603050405020304" pitchFamily="18" charset="0"/>
                        </a:rPr>
                        <a:t>(3.36)</a:t>
                      </a:r>
                      <a:endParaRPr lang="en-US" sz="1600" dirty="0">
                        <a:effectLst/>
                        <a:latin typeface="+mj-lt"/>
                        <a:ea typeface="SimSun" panose="02010600030101010101" pitchFamily="2" charset="-122"/>
                      </a:endParaRPr>
                    </a:p>
                  </a:txBody>
                  <a:tcPr marL="68580" marR="68580" marT="0" marB="0" anchor="b"/>
                </a:tc>
                <a:tc>
                  <a:txBody>
                    <a:bodyPr/>
                    <a:lstStyle/>
                    <a:p>
                      <a:pPr marL="0" marR="0" algn="ctr">
                        <a:lnSpc>
                          <a:spcPct val="115000"/>
                        </a:lnSpc>
                        <a:spcBef>
                          <a:spcPts val="0"/>
                        </a:spcBef>
                        <a:spcAft>
                          <a:spcPts val="0"/>
                        </a:spcAft>
                      </a:pPr>
                      <a:r>
                        <a:rPr lang="en-US" sz="1600">
                          <a:solidFill>
                            <a:srgbClr val="000000"/>
                          </a:solidFill>
                          <a:effectLst/>
                          <a:latin typeface="+mj-lt"/>
                          <a:ea typeface="Times New Roman" panose="02020603050405020304" pitchFamily="18" charset="0"/>
                        </a:rPr>
                        <a:t>(0.75)</a:t>
                      </a:r>
                      <a:endParaRPr lang="en-US" sz="1600">
                        <a:effectLst/>
                        <a:latin typeface="+mj-lt"/>
                        <a:ea typeface="SimSun" panose="02010600030101010101" pitchFamily="2" charset="-122"/>
                      </a:endParaRPr>
                    </a:p>
                  </a:txBody>
                  <a:tcPr marL="68580" marR="68580" marT="0" marB="0" anchor="b"/>
                </a:tc>
                <a:tc>
                  <a:txBody>
                    <a:bodyPr/>
                    <a:lstStyle/>
                    <a:p>
                      <a:pPr marL="0" marR="0" algn="ctr">
                        <a:lnSpc>
                          <a:spcPct val="115000"/>
                        </a:lnSpc>
                        <a:spcBef>
                          <a:spcPts val="0"/>
                        </a:spcBef>
                        <a:spcAft>
                          <a:spcPts val="0"/>
                        </a:spcAft>
                      </a:pPr>
                      <a:r>
                        <a:rPr lang="en-US" sz="1600">
                          <a:solidFill>
                            <a:srgbClr val="000000"/>
                          </a:solidFill>
                          <a:effectLst/>
                          <a:latin typeface="+mj-lt"/>
                          <a:ea typeface="Times New Roman" panose="02020603050405020304" pitchFamily="18" charset="0"/>
                        </a:rPr>
                        <a:t>(-0.06)</a:t>
                      </a:r>
                      <a:endParaRPr lang="en-US" sz="1600">
                        <a:effectLst/>
                        <a:latin typeface="+mj-lt"/>
                        <a:ea typeface="SimSun" panose="02010600030101010101" pitchFamily="2" charset="-122"/>
                      </a:endParaRPr>
                    </a:p>
                  </a:txBody>
                  <a:tcPr marL="68580" marR="68580" marT="0" marB="0" anchor="b"/>
                </a:tc>
                <a:extLst>
                  <a:ext uri="{0D108BD9-81ED-4DB2-BD59-A6C34878D82A}">
                    <a16:rowId xmlns:a16="http://schemas.microsoft.com/office/drawing/2014/main" val="3440220787"/>
                  </a:ext>
                </a:extLst>
              </a:tr>
              <a:tr h="284004">
                <a:tc>
                  <a:txBody>
                    <a:bodyPr/>
                    <a:lstStyle/>
                    <a:p>
                      <a:pPr marL="0" marR="0">
                        <a:lnSpc>
                          <a:spcPct val="115000"/>
                        </a:lnSpc>
                        <a:spcBef>
                          <a:spcPts val="0"/>
                        </a:spcBef>
                        <a:spcAft>
                          <a:spcPts val="0"/>
                        </a:spcAft>
                      </a:pPr>
                      <a:r>
                        <a:rPr lang="en-US" sz="1600">
                          <a:solidFill>
                            <a:schemeClr val="bg1"/>
                          </a:solidFill>
                          <a:effectLst/>
                          <a:latin typeface="+mj-lt"/>
                          <a:ea typeface="Times New Roman" panose="02020603050405020304" pitchFamily="18" charset="0"/>
                        </a:rPr>
                        <a:t>Total Risk</a:t>
                      </a:r>
                      <a:endParaRPr lang="en-US" sz="1600">
                        <a:solidFill>
                          <a:schemeClr val="bg1"/>
                        </a:solidFill>
                        <a:effectLst/>
                        <a:latin typeface="+mj-lt"/>
                        <a:ea typeface="SimSun" panose="02010600030101010101" pitchFamily="2" charset="-122"/>
                      </a:endParaRPr>
                    </a:p>
                  </a:txBody>
                  <a:tcPr marL="68580" marR="68580" marT="0" marB="0" anchor="b"/>
                </a:tc>
                <a:tc>
                  <a:txBody>
                    <a:bodyPr/>
                    <a:lstStyle/>
                    <a:p>
                      <a:pPr marL="0" marR="0" algn="ctr">
                        <a:lnSpc>
                          <a:spcPct val="115000"/>
                        </a:lnSpc>
                        <a:spcBef>
                          <a:spcPts val="0"/>
                        </a:spcBef>
                        <a:spcAft>
                          <a:spcPts val="0"/>
                        </a:spcAft>
                      </a:pPr>
                      <a:r>
                        <a:rPr lang="en-US" sz="1600">
                          <a:solidFill>
                            <a:srgbClr val="000000"/>
                          </a:solidFill>
                          <a:effectLst/>
                          <a:latin typeface="+mj-lt"/>
                          <a:ea typeface="Times New Roman" panose="02020603050405020304" pitchFamily="18" charset="0"/>
                        </a:rPr>
                        <a:t>0.058</a:t>
                      </a:r>
                      <a:r>
                        <a:rPr lang="en-US" sz="1600" baseline="30000">
                          <a:solidFill>
                            <a:srgbClr val="000000"/>
                          </a:solidFill>
                          <a:effectLst/>
                          <a:latin typeface="+mj-lt"/>
                          <a:ea typeface="Times New Roman" panose="02020603050405020304" pitchFamily="18" charset="0"/>
                        </a:rPr>
                        <a:t>***</a:t>
                      </a:r>
                      <a:endParaRPr lang="en-US" sz="1600">
                        <a:effectLst/>
                        <a:latin typeface="+mj-lt"/>
                        <a:ea typeface="SimSun" panose="02010600030101010101" pitchFamily="2" charset="-122"/>
                      </a:endParaRPr>
                    </a:p>
                  </a:txBody>
                  <a:tcPr marL="68580" marR="68580" marT="0" marB="0" anchor="b"/>
                </a:tc>
                <a:tc>
                  <a:txBody>
                    <a:bodyPr/>
                    <a:lstStyle/>
                    <a:p>
                      <a:pPr>
                        <a:lnSpc>
                          <a:spcPct val="107000"/>
                        </a:lnSpc>
                      </a:pPr>
                      <a:endParaRPr lang="en-US" sz="1600" dirty="0">
                        <a:effectLst/>
                        <a:latin typeface="+mj-lt"/>
                      </a:endParaRPr>
                    </a:p>
                  </a:txBody>
                  <a:tcPr marL="68580" marR="68580" marT="0" marB="0" anchor="b"/>
                </a:tc>
                <a:tc>
                  <a:txBody>
                    <a:bodyPr/>
                    <a:lstStyle/>
                    <a:p>
                      <a:pPr marL="0" marR="0" algn="ctr">
                        <a:lnSpc>
                          <a:spcPct val="115000"/>
                        </a:lnSpc>
                        <a:spcBef>
                          <a:spcPts val="0"/>
                        </a:spcBef>
                        <a:spcAft>
                          <a:spcPts val="0"/>
                        </a:spcAft>
                      </a:pPr>
                      <a:r>
                        <a:rPr lang="en-US" sz="1600">
                          <a:solidFill>
                            <a:srgbClr val="000000"/>
                          </a:solidFill>
                          <a:effectLst/>
                          <a:latin typeface="+mj-lt"/>
                          <a:ea typeface="Times New Roman" panose="02020603050405020304" pitchFamily="18" charset="0"/>
                        </a:rPr>
                        <a:t>-0.006</a:t>
                      </a:r>
                      <a:endParaRPr lang="en-US" sz="1600">
                        <a:effectLst/>
                        <a:latin typeface="+mj-lt"/>
                        <a:ea typeface="SimSun" panose="02010600030101010101" pitchFamily="2" charset="-122"/>
                      </a:endParaRPr>
                    </a:p>
                  </a:txBody>
                  <a:tcPr marL="68580" marR="68580" marT="0" marB="0" anchor="b"/>
                </a:tc>
                <a:tc>
                  <a:txBody>
                    <a:bodyPr/>
                    <a:lstStyle/>
                    <a:p>
                      <a:pPr marL="0" marR="0" algn="ctr">
                        <a:lnSpc>
                          <a:spcPct val="115000"/>
                        </a:lnSpc>
                        <a:spcBef>
                          <a:spcPts val="0"/>
                        </a:spcBef>
                        <a:spcAft>
                          <a:spcPts val="0"/>
                        </a:spcAft>
                      </a:pPr>
                      <a:r>
                        <a:rPr lang="en-US" sz="1600">
                          <a:solidFill>
                            <a:srgbClr val="000000"/>
                          </a:solidFill>
                          <a:effectLst/>
                          <a:latin typeface="+mj-lt"/>
                          <a:ea typeface="Times New Roman" panose="02020603050405020304" pitchFamily="18" charset="0"/>
                        </a:rPr>
                        <a:t> </a:t>
                      </a:r>
                      <a:endParaRPr lang="en-US" sz="1600">
                        <a:effectLst/>
                        <a:latin typeface="+mj-lt"/>
                        <a:ea typeface="SimSun" panose="02010600030101010101" pitchFamily="2" charset="-122"/>
                      </a:endParaRPr>
                    </a:p>
                  </a:txBody>
                  <a:tcPr marL="68580" marR="68580" marT="0" marB="0" anchor="b"/>
                </a:tc>
                <a:extLst>
                  <a:ext uri="{0D108BD9-81ED-4DB2-BD59-A6C34878D82A}">
                    <a16:rowId xmlns:a16="http://schemas.microsoft.com/office/drawing/2014/main" val="674336953"/>
                  </a:ext>
                </a:extLst>
              </a:tr>
              <a:tr h="284004">
                <a:tc>
                  <a:txBody>
                    <a:bodyPr/>
                    <a:lstStyle/>
                    <a:p>
                      <a:pPr>
                        <a:lnSpc>
                          <a:spcPct val="107000"/>
                        </a:lnSpc>
                      </a:pPr>
                      <a:endParaRPr lang="en-US" sz="1600" dirty="0">
                        <a:solidFill>
                          <a:schemeClr val="bg1"/>
                        </a:solidFill>
                        <a:effectLst/>
                        <a:latin typeface="+mj-lt"/>
                      </a:endParaRPr>
                    </a:p>
                  </a:txBody>
                  <a:tcPr marL="68580" marR="68580" marT="0" marB="0" anchor="b"/>
                </a:tc>
                <a:tc>
                  <a:txBody>
                    <a:bodyPr/>
                    <a:lstStyle/>
                    <a:p>
                      <a:pPr marL="0" marR="0" algn="ctr">
                        <a:lnSpc>
                          <a:spcPct val="115000"/>
                        </a:lnSpc>
                        <a:spcBef>
                          <a:spcPts val="0"/>
                        </a:spcBef>
                        <a:spcAft>
                          <a:spcPts val="0"/>
                        </a:spcAft>
                      </a:pPr>
                      <a:r>
                        <a:rPr lang="en-US" sz="1600">
                          <a:solidFill>
                            <a:srgbClr val="000000"/>
                          </a:solidFill>
                          <a:effectLst/>
                          <a:latin typeface="+mj-lt"/>
                          <a:ea typeface="Times New Roman" panose="02020603050405020304" pitchFamily="18" charset="0"/>
                        </a:rPr>
                        <a:t>(3.17)</a:t>
                      </a:r>
                      <a:endParaRPr lang="en-US" sz="1600">
                        <a:effectLst/>
                        <a:latin typeface="+mj-lt"/>
                        <a:ea typeface="SimSun" panose="02010600030101010101" pitchFamily="2" charset="-122"/>
                      </a:endParaRPr>
                    </a:p>
                  </a:txBody>
                  <a:tcPr marL="68580" marR="68580" marT="0" marB="0" anchor="b"/>
                </a:tc>
                <a:tc>
                  <a:txBody>
                    <a:bodyPr/>
                    <a:lstStyle/>
                    <a:p>
                      <a:pPr>
                        <a:lnSpc>
                          <a:spcPct val="107000"/>
                        </a:lnSpc>
                      </a:pPr>
                      <a:endParaRPr lang="en-US" sz="1600" dirty="0">
                        <a:effectLst/>
                        <a:latin typeface="+mj-lt"/>
                      </a:endParaRPr>
                    </a:p>
                  </a:txBody>
                  <a:tcPr marL="68580" marR="68580" marT="0" marB="0" anchor="b"/>
                </a:tc>
                <a:tc>
                  <a:txBody>
                    <a:bodyPr/>
                    <a:lstStyle/>
                    <a:p>
                      <a:pPr marL="0" marR="0" algn="ctr">
                        <a:lnSpc>
                          <a:spcPct val="115000"/>
                        </a:lnSpc>
                        <a:spcBef>
                          <a:spcPts val="0"/>
                        </a:spcBef>
                        <a:spcAft>
                          <a:spcPts val="0"/>
                        </a:spcAft>
                      </a:pPr>
                      <a:r>
                        <a:rPr lang="en-US" sz="1600">
                          <a:solidFill>
                            <a:srgbClr val="000000"/>
                          </a:solidFill>
                          <a:effectLst/>
                          <a:latin typeface="+mj-lt"/>
                          <a:ea typeface="Times New Roman" panose="02020603050405020304" pitchFamily="18" charset="0"/>
                        </a:rPr>
                        <a:t>(-0.38)</a:t>
                      </a:r>
                      <a:endParaRPr lang="en-US" sz="1600">
                        <a:effectLst/>
                        <a:latin typeface="+mj-lt"/>
                        <a:ea typeface="SimSun" panose="02010600030101010101" pitchFamily="2" charset="-122"/>
                      </a:endParaRPr>
                    </a:p>
                  </a:txBody>
                  <a:tcPr marL="68580" marR="68580" marT="0" marB="0" anchor="b"/>
                </a:tc>
                <a:tc>
                  <a:txBody>
                    <a:bodyPr/>
                    <a:lstStyle/>
                    <a:p>
                      <a:pPr marL="0" marR="0" algn="ctr">
                        <a:lnSpc>
                          <a:spcPct val="115000"/>
                        </a:lnSpc>
                        <a:spcBef>
                          <a:spcPts val="0"/>
                        </a:spcBef>
                        <a:spcAft>
                          <a:spcPts val="0"/>
                        </a:spcAft>
                      </a:pPr>
                      <a:r>
                        <a:rPr lang="en-US" sz="1600">
                          <a:solidFill>
                            <a:srgbClr val="000000"/>
                          </a:solidFill>
                          <a:effectLst/>
                          <a:latin typeface="+mj-lt"/>
                          <a:ea typeface="Times New Roman" panose="02020603050405020304" pitchFamily="18" charset="0"/>
                        </a:rPr>
                        <a:t> </a:t>
                      </a:r>
                      <a:endParaRPr lang="en-US" sz="1600">
                        <a:effectLst/>
                        <a:latin typeface="+mj-lt"/>
                        <a:ea typeface="SimSun" panose="02010600030101010101" pitchFamily="2" charset="-122"/>
                      </a:endParaRPr>
                    </a:p>
                  </a:txBody>
                  <a:tcPr marL="68580" marR="68580" marT="0" marB="0" anchor="b"/>
                </a:tc>
                <a:extLst>
                  <a:ext uri="{0D108BD9-81ED-4DB2-BD59-A6C34878D82A}">
                    <a16:rowId xmlns:a16="http://schemas.microsoft.com/office/drawing/2014/main" val="2716128032"/>
                  </a:ext>
                </a:extLst>
              </a:tr>
              <a:tr h="284004">
                <a:tc>
                  <a:txBody>
                    <a:bodyPr/>
                    <a:lstStyle/>
                    <a:p>
                      <a:pPr marL="0" marR="0">
                        <a:lnSpc>
                          <a:spcPct val="115000"/>
                        </a:lnSpc>
                        <a:spcBef>
                          <a:spcPts val="0"/>
                        </a:spcBef>
                        <a:spcAft>
                          <a:spcPts val="0"/>
                        </a:spcAft>
                      </a:pPr>
                      <a:r>
                        <a:rPr lang="en-US" sz="1600" dirty="0" err="1">
                          <a:solidFill>
                            <a:schemeClr val="bg1"/>
                          </a:solidFill>
                          <a:effectLst/>
                          <a:latin typeface="+mj-lt"/>
                          <a:ea typeface="Times New Roman" panose="02020603050405020304" pitchFamily="18" charset="0"/>
                        </a:rPr>
                        <a:t>Idio</a:t>
                      </a:r>
                      <a:r>
                        <a:rPr lang="en-US" sz="1600" dirty="0">
                          <a:solidFill>
                            <a:schemeClr val="bg1"/>
                          </a:solidFill>
                          <a:effectLst/>
                          <a:latin typeface="+mj-lt"/>
                          <a:ea typeface="Times New Roman" panose="02020603050405020304" pitchFamily="18" charset="0"/>
                        </a:rPr>
                        <a:t>. Risk</a:t>
                      </a:r>
                      <a:endParaRPr lang="en-US" sz="1600" dirty="0">
                        <a:solidFill>
                          <a:schemeClr val="bg1"/>
                        </a:solidFill>
                        <a:effectLst/>
                        <a:latin typeface="+mj-lt"/>
                        <a:ea typeface="SimSun" panose="02010600030101010101" pitchFamily="2" charset="-122"/>
                      </a:endParaRPr>
                    </a:p>
                  </a:txBody>
                  <a:tcPr marL="68580" marR="68580" marT="0" marB="0" anchor="b"/>
                </a:tc>
                <a:tc>
                  <a:txBody>
                    <a:bodyPr/>
                    <a:lstStyle/>
                    <a:p>
                      <a:pPr>
                        <a:lnSpc>
                          <a:spcPct val="107000"/>
                        </a:lnSpc>
                      </a:pPr>
                      <a:endParaRPr lang="en-US" sz="1600">
                        <a:effectLst/>
                        <a:latin typeface="+mj-lt"/>
                      </a:endParaRPr>
                    </a:p>
                  </a:txBody>
                  <a:tcPr marL="68580" marR="68580" marT="0" marB="0" anchor="b"/>
                </a:tc>
                <a:tc>
                  <a:txBody>
                    <a:bodyPr/>
                    <a:lstStyle/>
                    <a:p>
                      <a:pPr marL="0" marR="0" algn="ctr">
                        <a:lnSpc>
                          <a:spcPct val="115000"/>
                        </a:lnSpc>
                        <a:spcBef>
                          <a:spcPts val="0"/>
                        </a:spcBef>
                        <a:spcAft>
                          <a:spcPts val="0"/>
                        </a:spcAft>
                      </a:pPr>
                      <a:r>
                        <a:rPr lang="en-US" sz="1600">
                          <a:solidFill>
                            <a:srgbClr val="000000"/>
                          </a:solidFill>
                          <a:effectLst/>
                          <a:latin typeface="+mj-lt"/>
                          <a:ea typeface="Times New Roman" panose="02020603050405020304" pitchFamily="18" charset="0"/>
                        </a:rPr>
                        <a:t>0.016</a:t>
                      </a:r>
                      <a:endParaRPr lang="en-US" sz="1600">
                        <a:effectLst/>
                        <a:latin typeface="+mj-lt"/>
                        <a:ea typeface="SimSun" panose="02010600030101010101" pitchFamily="2" charset="-122"/>
                      </a:endParaRPr>
                    </a:p>
                  </a:txBody>
                  <a:tcPr marL="68580" marR="68580" marT="0" marB="0" anchor="b"/>
                </a:tc>
                <a:tc>
                  <a:txBody>
                    <a:bodyPr/>
                    <a:lstStyle/>
                    <a:p>
                      <a:pPr marL="0" marR="0" algn="ctr">
                        <a:lnSpc>
                          <a:spcPct val="115000"/>
                        </a:lnSpc>
                        <a:spcBef>
                          <a:spcPts val="0"/>
                        </a:spcBef>
                        <a:spcAft>
                          <a:spcPts val="0"/>
                        </a:spcAft>
                      </a:pPr>
                      <a:r>
                        <a:rPr lang="en-US" sz="1600" dirty="0">
                          <a:solidFill>
                            <a:srgbClr val="000000"/>
                          </a:solidFill>
                          <a:effectLst/>
                          <a:latin typeface="+mj-lt"/>
                          <a:ea typeface="Times New Roman" panose="02020603050405020304" pitchFamily="18" charset="0"/>
                        </a:rPr>
                        <a:t> </a:t>
                      </a:r>
                      <a:endParaRPr lang="en-US" sz="1600" dirty="0">
                        <a:effectLst/>
                        <a:latin typeface="+mj-lt"/>
                        <a:ea typeface="SimSun" panose="02010600030101010101" pitchFamily="2" charset="-122"/>
                      </a:endParaRPr>
                    </a:p>
                  </a:txBody>
                  <a:tcPr marL="68580" marR="68580" marT="0" marB="0" anchor="b"/>
                </a:tc>
                <a:tc>
                  <a:txBody>
                    <a:bodyPr/>
                    <a:lstStyle/>
                    <a:p>
                      <a:pPr marL="0" marR="0" algn="ctr">
                        <a:lnSpc>
                          <a:spcPct val="115000"/>
                        </a:lnSpc>
                        <a:spcBef>
                          <a:spcPts val="0"/>
                        </a:spcBef>
                        <a:spcAft>
                          <a:spcPts val="0"/>
                        </a:spcAft>
                      </a:pPr>
                      <a:r>
                        <a:rPr lang="en-US" sz="1600">
                          <a:solidFill>
                            <a:srgbClr val="000000"/>
                          </a:solidFill>
                          <a:effectLst/>
                          <a:latin typeface="+mj-lt"/>
                          <a:ea typeface="Times New Roman" panose="02020603050405020304" pitchFamily="18" charset="0"/>
                        </a:rPr>
                        <a:t>-0.041</a:t>
                      </a:r>
                      <a:endParaRPr lang="en-US" sz="1600">
                        <a:effectLst/>
                        <a:latin typeface="+mj-lt"/>
                        <a:ea typeface="SimSun" panose="02010600030101010101" pitchFamily="2" charset="-122"/>
                      </a:endParaRPr>
                    </a:p>
                  </a:txBody>
                  <a:tcPr marL="68580" marR="68580" marT="0" marB="0" anchor="b"/>
                </a:tc>
                <a:extLst>
                  <a:ext uri="{0D108BD9-81ED-4DB2-BD59-A6C34878D82A}">
                    <a16:rowId xmlns:a16="http://schemas.microsoft.com/office/drawing/2014/main" val="3203580265"/>
                  </a:ext>
                </a:extLst>
              </a:tr>
              <a:tr h="284004">
                <a:tc>
                  <a:txBody>
                    <a:bodyPr/>
                    <a:lstStyle/>
                    <a:p>
                      <a:pPr>
                        <a:lnSpc>
                          <a:spcPct val="107000"/>
                        </a:lnSpc>
                      </a:pPr>
                      <a:endParaRPr lang="en-US" sz="1600">
                        <a:solidFill>
                          <a:schemeClr val="bg1"/>
                        </a:solidFill>
                        <a:effectLst/>
                        <a:latin typeface="+mj-lt"/>
                      </a:endParaRPr>
                    </a:p>
                  </a:txBody>
                  <a:tcPr marL="68580" marR="68580" marT="0" marB="0" anchor="b"/>
                </a:tc>
                <a:tc>
                  <a:txBody>
                    <a:bodyPr/>
                    <a:lstStyle/>
                    <a:p>
                      <a:pPr>
                        <a:lnSpc>
                          <a:spcPct val="107000"/>
                        </a:lnSpc>
                      </a:pPr>
                      <a:endParaRPr lang="en-US" sz="1600">
                        <a:effectLst/>
                        <a:latin typeface="+mj-lt"/>
                      </a:endParaRPr>
                    </a:p>
                  </a:txBody>
                  <a:tcPr marL="68580" marR="68580" marT="0" marB="0" anchor="b"/>
                </a:tc>
                <a:tc>
                  <a:txBody>
                    <a:bodyPr/>
                    <a:lstStyle/>
                    <a:p>
                      <a:pPr marL="0" marR="0" algn="ctr">
                        <a:lnSpc>
                          <a:spcPct val="115000"/>
                        </a:lnSpc>
                        <a:spcBef>
                          <a:spcPts val="0"/>
                        </a:spcBef>
                        <a:spcAft>
                          <a:spcPts val="0"/>
                        </a:spcAft>
                      </a:pPr>
                      <a:r>
                        <a:rPr lang="en-US" sz="1600">
                          <a:solidFill>
                            <a:srgbClr val="000000"/>
                          </a:solidFill>
                          <a:effectLst/>
                          <a:latin typeface="+mj-lt"/>
                          <a:ea typeface="Times New Roman" panose="02020603050405020304" pitchFamily="18" charset="0"/>
                        </a:rPr>
                        <a:t>(0.62)</a:t>
                      </a:r>
                      <a:endParaRPr lang="en-US" sz="1600">
                        <a:effectLst/>
                        <a:latin typeface="+mj-lt"/>
                        <a:ea typeface="SimSun" panose="02010600030101010101" pitchFamily="2" charset="-122"/>
                      </a:endParaRPr>
                    </a:p>
                  </a:txBody>
                  <a:tcPr marL="68580" marR="68580" marT="0" marB="0" anchor="b"/>
                </a:tc>
                <a:tc>
                  <a:txBody>
                    <a:bodyPr/>
                    <a:lstStyle/>
                    <a:p>
                      <a:pPr marL="0" marR="0" algn="ctr">
                        <a:lnSpc>
                          <a:spcPct val="115000"/>
                        </a:lnSpc>
                        <a:spcBef>
                          <a:spcPts val="0"/>
                        </a:spcBef>
                        <a:spcAft>
                          <a:spcPts val="0"/>
                        </a:spcAft>
                      </a:pPr>
                      <a:r>
                        <a:rPr lang="en-US" sz="1600" dirty="0">
                          <a:solidFill>
                            <a:srgbClr val="000000"/>
                          </a:solidFill>
                          <a:effectLst/>
                          <a:latin typeface="+mj-lt"/>
                          <a:ea typeface="Times New Roman" panose="02020603050405020304" pitchFamily="18" charset="0"/>
                        </a:rPr>
                        <a:t> </a:t>
                      </a:r>
                      <a:endParaRPr lang="en-US" sz="1600" dirty="0">
                        <a:effectLst/>
                        <a:latin typeface="+mj-lt"/>
                        <a:ea typeface="SimSun" panose="02010600030101010101" pitchFamily="2" charset="-122"/>
                      </a:endParaRPr>
                    </a:p>
                  </a:txBody>
                  <a:tcPr marL="68580" marR="68580" marT="0" marB="0" anchor="b"/>
                </a:tc>
                <a:tc>
                  <a:txBody>
                    <a:bodyPr/>
                    <a:lstStyle/>
                    <a:p>
                      <a:pPr marL="0" marR="0" algn="ctr">
                        <a:lnSpc>
                          <a:spcPct val="115000"/>
                        </a:lnSpc>
                        <a:spcBef>
                          <a:spcPts val="0"/>
                        </a:spcBef>
                        <a:spcAft>
                          <a:spcPts val="0"/>
                        </a:spcAft>
                      </a:pPr>
                      <a:r>
                        <a:rPr lang="en-US" sz="1600">
                          <a:solidFill>
                            <a:srgbClr val="000000"/>
                          </a:solidFill>
                          <a:effectLst/>
                          <a:latin typeface="+mj-lt"/>
                          <a:ea typeface="Times New Roman" panose="02020603050405020304" pitchFamily="18" charset="0"/>
                        </a:rPr>
                        <a:t>(-1.53)</a:t>
                      </a:r>
                      <a:endParaRPr lang="en-US" sz="1600">
                        <a:effectLst/>
                        <a:latin typeface="+mj-lt"/>
                        <a:ea typeface="SimSun" panose="02010600030101010101" pitchFamily="2" charset="-122"/>
                      </a:endParaRPr>
                    </a:p>
                  </a:txBody>
                  <a:tcPr marL="68580" marR="68580" marT="0" marB="0" anchor="b"/>
                </a:tc>
                <a:extLst>
                  <a:ext uri="{0D108BD9-81ED-4DB2-BD59-A6C34878D82A}">
                    <a16:rowId xmlns:a16="http://schemas.microsoft.com/office/drawing/2014/main" val="3837605452"/>
                  </a:ext>
                </a:extLst>
              </a:tr>
              <a:tr h="284004">
                <a:tc>
                  <a:txBody>
                    <a:bodyPr/>
                    <a:lstStyle/>
                    <a:p>
                      <a:pPr marL="0" marR="0">
                        <a:lnSpc>
                          <a:spcPct val="115000"/>
                        </a:lnSpc>
                        <a:spcBef>
                          <a:spcPts val="0"/>
                        </a:spcBef>
                        <a:spcAft>
                          <a:spcPts val="0"/>
                        </a:spcAft>
                      </a:pPr>
                      <a:r>
                        <a:rPr lang="en-US" sz="1600" dirty="0">
                          <a:solidFill>
                            <a:schemeClr val="bg1"/>
                          </a:solidFill>
                          <a:effectLst/>
                          <a:latin typeface="+mj-lt"/>
                          <a:ea typeface="Times New Roman" panose="02020603050405020304" pitchFamily="18" charset="0"/>
                        </a:rPr>
                        <a:t>Control Variables</a:t>
                      </a:r>
                      <a:endParaRPr lang="en-US" sz="1600" dirty="0">
                        <a:solidFill>
                          <a:schemeClr val="bg1"/>
                        </a:solidFill>
                        <a:effectLst/>
                        <a:latin typeface="+mj-lt"/>
                        <a:ea typeface="SimSun" panose="02010600030101010101" pitchFamily="2" charset="-122"/>
                      </a:endParaRPr>
                    </a:p>
                  </a:txBody>
                  <a:tcPr marL="68580" marR="68580" marT="0" marB="0" anchor="b"/>
                </a:tc>
                <a:tc>
                  <a:txBody>
                    <a:bodyPr/>
                    <a:lstStyle/>
                    <a:p>
                      <a:pPr marL="0" marR="0" algn="ctr">
                        <a:lnSpc>
                          <a:spcPct val="115000"/>
                        </a:lnSpc>
                        <a:spcBef>
                          <a:spcPts val="0"/>
                        </a:spcBef>
                        <a:spcAft>
                          <a:spcPts val="0"/>
                        </a:spcAft>
                      </a:pPr>
                      <a:r>
                        <a:rPr lang="en-US" sz="1600">
                          <a:effectLst/>
                          <a:latin typeface="+mj-lt"/>
                          <a:ea typeface="Times New Roman" panose="02020603050405020304" pitchFamily="18" charset="0"/>
                        </a:rPr>
                        <a:t>Yes</a:t>
                      </a:r>
                      <a:endParaRPr lang="en-US" sz="1600">
                        <a:effectLst/>
                        <a:latin typeface="+mj-lt"/>
                        <a:ea typeface="SimSun" panose="02010600030101010101" pitchFamily="2" charset="-122"/>
                      </a:endParaRPr>
                    </a:p>
                  </a:txBody>
                  <a:tcPr marL="68580" marR="68580" marT="0" marB="0" anchor="b"/>
                </a:tc>
                <a:tc>
                  <a:txBody>
                    <a:bodyPr/>
                    <a:lstStyle/>
                    <a:p>
                      <a:pPr marL="0" marR="0" algn="ctr">
                        <a:lnSpc>
                          <a:spcPct val="115000"/>
                        </a:lnSpc>
                        <a:spcBef>
                          <a:spcPts val="0"/>
                        </a:spcBef>
                        <a:spcAft>
                          <a:spcPts val="0"/>
                        </a:spcAft>
                      </a:pPr>
                      <a:r>
                        <a:rPr lang="en-US" sz="1600">
                          <a:solidFill>
                            <a:srgbClr val="000000"/>
                          </a:solidFill>
                          <a:effectLst/>
                          <a:latin typeface="+mj-lt"/>
                          <a:ea typeface="Times New Roman" panose="02020603050405020304" pitchFamily="18" charset="0"/>
                        </a:rPr>
                        <a:t>Yes</a:t>
                      </a:r>
                      <a:endParaRPr lang="en-US" sz="1600">
                        <a:effectLst/>
                        <a:latin typeface="+mj-lt"/>
                        <a:ea typeface="SimSun" panose="02010600030101010101" pitchFamily="2" charset="-122"/>
                      </a:endParaRPr>
                    </a:p>
                  </a:txBody>
                  <a:tcPr marL="68580" marR="68580" marT="0" marB="0" anchor="b"/>
                </a:tc>
                <a:tc>
                  <a:txBody>
                    <a:bodyPr/>
                    <a:lstStyle/>
                    <a:p>
                      <a:pPr marL="0" marR="0" algn="ctr">
                        <a:lnSpc>
                          <a:spcPct val="115000"/>
                        </a:lnSpc>
                        <a:spcBef>
                          <a:spcPts val="0"/>
                        </a:spcBef>
                        <a:spcAft>
                          <a:spcPts val="0"/>
                        </a:spcAft>
                      </a:pPr>
                      <a:r>
                        <a:rPr lang="en-US" sz="1600" dirty="0">
                          <a:solidFill>
                            <a:srgbClr val="000000"/>
                          </a:solidFill>
                          <a:effectLst/>
                          <a:latin typeface="+mj-lt"/>
                          <a:ea typeface="Times New Roman" panose="02020603050405020304" pitchFamily="18" charset="0"/>
                        </a:rPr>
                        <a:t>Yes</a:t>
                      </a:r>
                      <a:endParaRPr lang="en-US" sz="1600" dirty="0">
                        <a:effectLst/>
                        <a:latin typeface="+mj-lt"/>
                        <a:ea typeface="SimSun" panose="02010600030101010101" pitchFamily="2" charset="-122"/>
                      </a:endParaRPr>
                    </a:p>
                  </a:txBody>
                  <a:tcPr marL="68580" marR="68580" marT="0" marB="0" anchor="b"/>
                </a:tc>
                <a:tc>
                  <a:txBody>
                    <a:bodyPr/>
                    <a:lstStyle/>
                    <a:p>
                      <a:pPr marL="0" marR="0" algn="ctr">
                        <a:lnSpc>
                          <a:spcPct val="115000"/>
                        </a:lnSpc>
                        <a:spcBef>
                          <a:spcPts val="0"/>
                        </a:spcBef>
                        <a:spcAft>
                          <a:spcPts val="0"/>
                        </a:spcAft>
                      </a:pPr>
                      <a:r>
                        <a:rPr lang="en-US" sz="1600">
                          <a:solidFill>
                            <a:srgbClr val="000000"/>
                          </a:solidFill>
                          <a:effectLst/>
                          <a:latin typeface="+mj-lt"/>
                          <a:ea typeface="SimSun" panose="02010600030101010101" pitchFamily="2" charset="-122"/>
                        </a:rPr>
                        <a:t>Yes</a:t>
                      </a:r>
                      <a:endParaRPr lang="en-US" sz="1600">
                        <a:effectLst/>
                        <a:latin typeface="+mj-lt"/>
                        <a:ea typeface="SimSun" panose="02010600030101010101" pitchFamily="2" charset="-122"/>
                      </a:endParaRPr>
                    </a:p>
                  </a:txBody>
                  <a:tcPr marL="68580" marR="68580" marT="0" marB="0" anchor="b"/>
                </a:tc>
                <a:extLst>
                  <a:ext uri="{0D108BD9-81ED-4DB2-BD59-A6C34878D82A}">
                    <a16:rowId xmlns:a16="http://schemas.microsoft.com/office/drawing/2014/main" val="1433641612"/>
                  </a:ext>
                </a:extLst>
              </a:tr>
              <a:tr h="284004">
                <a:tc>
                  <a:txBody>
                    <a:bodyPr/>
                    <a:lstStyle/>
                    <a:p>
                      <a:pPr marL="0" marR="0">
                        <a:lnSpc>
                          <a:spcPct val="115000"/>
                        </a:lnSpc>
                        <a:spcBef>
                          <a:spcPts val="0"/>
                        </a:spcBef>
                        <a:spcAft>
                          <a:spcPts val="0"/>
                        </a:spcAft>
                      </a:pPr>
                      <a:r>
                        <a:rPr lang="en-US" sz="1600" dirty="0">
                          <a:solidFill>
                            <a:schemeClr val="bg1"/>
                          </a:solidFill>
                          <a:effectLst/>
                          <a:latin typeface="+mj-lt"/>
                          <a:ea typeface="Times New Roman" panose="02020603050405020304" pitchFamily="18" charset="0"/>
                        </a:rPr>
                        <a:t>Strategy Dummies</a:t>
                      </a:r>
                      <a:endParaRPr lang="en-US" sz="1600" dirty="0">
                        <a:solidFill>
                          <a:schemeClr val="bg1"/>
                        </a:solidFill>
                        <a:effectLst/>
                        <a:latin typeface="+mj-lt"/>
                        <a:ea typeface="SimSun" panose="02010600030101010101" pitchFamily="2" charset="-122"/>
                      </a:endParaRPr>
                    </a:p>
                  </a:txBody>
                  <a:tcPr marL="68580" marR="68580" marT="0" marB="0" anchor="ctr"/>
                </a:tc>
                <a:tc>
                  <a:txBody>
                    <a:bodyPr/>
                    <a:lstStyle/>
                    <a:p>
                      <a:pPr marL="0" marR="0" algn="ctr">
                        <a:lnSpc>
                          <a:spcPct val="115000"/>
                        </a:lnSpc>
                        <a:spcBef>
                          <a:spcPts val="0"/>
                        </a:spcBef>
                        <a:spcAft>
                          <a:spcPts val="0"/>
                        </a:spcAft>
                      </a:pPr>
                      <a:r>
                        <a:rPr lang="en-US" sz="1600">
                          <a:solidFill>
                            <a:srgbClr val="000000"/>
                          </a:solidFill>
                          <a:effectLst/>
                          <a:latin typeface="+mj-lt"/>
                          <a:ea typeface="Times New Roman" panose="02020603050405020304" pitchFamily="18" charset="0"/>
                        </a:rPr>
                        <a:t>Yes</a:t>
                      </a:r>
                      <a:endParaRPr lang="en-US" sz="1600">
                        <a:effectLst/>
                        <a:latin typeface="+mj-lt"/>
                        <a:ea typeface="SimSun" panose="02010600030101010101" pitchFamily="2" charset="-122"/>
                      </a:endParaRPr>
                    </a:p>
                  </a:txBody>
                  <a:tcPr marL="68580" marR="68580" marT="0" marB="0" anchor="ctr"/>
                </a:tc>
                <a:tc>
                  <a:txBody>
                    <a:bodyPr/>
                    <a:lstStyle/>
                    <a:p>
                      <a:pPr marL="0" marR="0" algn="ctr">
                        <a:lnSpc>
                          <a:spcPct val="115000"/>
                        </a:lnSpc>
                        <a:spcBef>
                          <a:spcPts val="0"/>
                        </a:spcBef>
                        <a:spcAft>
                          <a:spcPts val="0"/>
                        </a:spcAft>
                      </a:pPr>
                      <a:r>
                        <a:rPr lang="en-US" sz="1600">
                          <a:solidFill>
                            <a:srgbClr val="000000"/>
                          </a:solidFill>
                          <a:effectLst/>
                          <a:latin typeface="+mj-lt"/>
                          <a:ea typeface="Times New Roman" panose="02020603050405020304" pitchFamily="18" charset="0"/>
                        </a:rPr>
                        <a:t>Yes</a:t>
                      </a:r>
                      <a:endParaRPr lang="en-US" sz="1600">
                        <a:effectLst/>
                        <a:latin typeface="+mj-lt"/>
                        <a:ea typeface="SimSun" panose="02010600030101010101" pitchFamily="2" charset="-122"/>
                      </a:endParaRPr>
                    </a:p>
                  </a:txBody>
                  <a:tcPr marL="68580" marR="68580" marT="0" marB="0" anchor="ctr"/>
                </a:tc>
                <a:tc>
                  <a:txBody>
                    <a:bodyPr/>
                    <a:lstStyle/>
                    <a:p>
                      <a:pPr marL="0" marR="0" algn="ctr">
                        <a:lnSpc>
                          <a:spcPct val="115000"/>
                        </a:lnSpc>
                        <a:spcBef>
                          <a:spcPts val="0"/>
                        </a:spcBef>
                        <a:spcAft>
                          <a:spcPts val="0"/>
                        </a:spcAft>
                      </a:pPr>
                      <a:r>
                        <a:rPr lang="en-US" sz="1600" dirty="0">
                          <a:solidFill>
                            <a:srgbClr val="000000"/>
                          </a:solidFill>
                          <a:effectLst/>
                          <a:latin typeface="+mj-lt"/>
                          <a:ea typeface="SimSun" panose="02010600030101010101" pitchFamily="2" charset="-122"/>
                        </a:rPr>
                        <a:t>Yes</a:t>
                      </a:r>
                      <a:endParaRPr lang="en-US" sz="1600" dirty="0">
                        <a:effectLst/>
                        <a:latin typeface="+mj-lt"/>
                        <a:ea typeface="SimSun" panose="02010600030101010101" pitchFamily="2" charset="-122"/>
                      </a:endParaRPr>
                    </a:p>
                  </a:txBody>
                  <a:tcPr marL="68580" marR="68580" marT="0" marB="0" anchor="ctr"/>
                </a:tc>
                <a:tc>
                  <a:txBody>
                    <a:bodyPr/>
                    <a:lstStyle/>
                    <a:p>
                      <a:pPr marL="0" marR="0" algn="ctr">
                        <a:lnSpc>
                          <a:spcPct val="115000"/>
                        </a:lnSpc>
                        <a:spcBef>
                          <a:spcPts val="0"/>
                        </a:spcBef>
                        <a:spcAft>
                          <a:spcPts val="0"/>
                        </a:spcAft>
                      </a:pPr>
                      <a:r>
                        <a:rPr lang="en-US" sz="1600">
                          <a:solidFill>
                            <a:srgbClr val="000000"/>
                          </a:solidFill>
                          <a:effectLst/>
                          <a:latin typeface="+mj-lt"/>
                          <a:ea typeface="SimSun" panose="02010600030101010101" pitchFamily="2" charset="-122"/>
                        </a:rPr>
                        <a:t>Yes</a:t>
                      </a:r>
                      <a:endParaRPr lang="en-US" sz="1600">
                        <a:effectLst/>
                        <a:latin typeface="+mj-lt"/>
                        <a:ea typeface="SimSun" panose="02010600030101010101" pitchFamily="2" charset="-122"/>
                      </a:endParaRPr>
                    </a:p>
                  </a:txBody>
                  <a:tcPr marL="68580" marR="68580" marT="0" marB="0" anchor="ctr"/>
                </a:tc>
                <a:extLst>
                  <a:ext uri="{0D108BD9-81ED-4DB2-BD59-A6C34878D82A}">
                    <a16:rowId xmlns:a16="http://schemas.microsoft.com/office/drawing/2014/main" val="2459870897"/>
                  </a:ext>
                </a:extLst>
              </a:tr>
              <a:tr h="284004">
                <a:tc>
                  <a:txBody>
                    <a:bodyPr/>
                    <a:lstStyle/>
                    <a:p>
                      <a:pPr marL="0" marR="0">
                        <a:lnSpc>
                          <a:spcPct val="115000"/>
                        </a:lnSpc>
                        <a:spcBef>
                          <a:spcPts val="0"/>
                        </a:spcBef>
                        <a:spcAft>
                          <a:spcPts val="0"/>
                        </a:spcAft>
                      </a:pPr>
                      <a:r>
                        <a:rPr lang="en-US" sz="1600" dirty="0">
                          <a:solidFill>
                            <a:schemeClr val="bg1"/>
                          </a:solidFill>
                          <a:effectLst/>
                          <a:latin typeface="+mj-lt"/>
                          <a:ea typeface="Times New Roman" panose="02020603050405020304" pitchFamily="18" charset="0"/>
                        </a:rPr>
                        <a:t> </a:t>
                      </a:r>
                      <a:endParaRPr lang="en-US" sz="1600" dirty="0">
                        <a:solidFill>
                          <a:schemeClr val="bg1"/>
                        </a:solidFill>
                        <a:effectLst/>
                        <a:latin typeface="+mj-lt"/>
                        <a:ea typeface="SimSun" panose="02010600030101010101" pitchFamily="2" charset="-122"/>
                      </a:endParaRPr>
                    </a:p>
                  </a:txBody>
                  <a:tcPr marL="68580" marR="68580" marT="0" marB="0" anchor="b"/>
                </a:tc>
                <a:tc>
                  <a:txBody>
                    <a:bodyPr/>
                    <a:lstStyle/>
                    <a:p>
                      <a:pPr marL="0" marR="0" algn="ctr">
                        <a:lnSpc>
                          <a:spcPct val="115000"/>
                        </a:lnSpc>
                        <a:spcBef>
                          <a:spcPts val="0"/>
                        </a:spcBef>
                        <a:spcAft>
                          <a:spcPts val="0"/>
                        </a:spcAft>
                      </a:pPr>
                      <a:r>
                        <a:rPr lang="en-US" sz="1600">
                          <a:solidFill>
                            <a:srgbClr val="000000"/>
                          </a:solidFill>
                          <a:effectLst/>
                          <a:latin typeface="+mj-lt"/>
                          <a:ea typeface="Times New Roman" panose="02020603050405020304" pitchFamily="18" charset="0"/>
                        </a:rPr>
                        <a:t> </a:t>
                      </a:r>
                      <a:endParaRPr lang="en-US" sz="1600">
                        <a:effectLst/>
                        <a:latin typeface="+mj-lt"/>
                        <a:ea typeface="SimSun" panose="02010600030101010101" pitchFamily="2" charset="-122"/>
                      </a:endParaRPr>
                    </a:p>
                  </a:txBody>
                  <a:tcPr marL="68580" marR="68580" marT="0" marB="0" anchor="b"/>
                </a:tc>
                <a:tc>
                  <a:txBody>
                    <a:bodyPr/>
                    <a:lstStyle/>
                    <a:p>
                      <a:pPr marL="0" marR="0" algn="ctr">
                        <a:lnSpc>
                          <a:spcPct val="115000"/>
                        </a:lnSpc>
                        <a:spcBef>
                          <a:spcPts val="0"/>
                        </a:spcBef>
                        <a:spcAft>
                          <a:spcPts val="0"/>
                        </a:spcAft>
                      </a:pPr>
                      <a:r>
                        <a:rPr lang="en-US" sz="1600">
                          <a:solidFill>
                            <a:srgbClr val="000000"/>
                          </a:solidFill>
                          <a:effectLst/>
                          <a:latin typeface="+mj-lt"/>
                          <a:ea typeface="Times New Roman" panose="02020603050405020304" pitchFamily="18" charset="0"/>
                        </a:rPr>
                        <a:t> </a:t>
                      </a:r>
                      <a:endParaRPr lang="en-US" sz="1600">
                        <a:effectLst/>
                        <a:latin typeface="+mj-lt"/>
                        <a:ea typeface="SimSun" panose="02010600030101010101" pitchFamily="2" charset="-122"/>
                      </a:endParaRPr>
                    </a:p>
                  </a:txBody>
                  <a:tcPr marL="68580" marR="68580" marT="0" marB="0" anchor="b"/>
                </a:tc>
                <a:tc>
                  <a:txBody>
                    <a:bodyPr/>
                    <a:lstStyle/>
                    <a:p>
                      <a:pPr marL="0" marR="0" algn="ctr">
                        <a:lnSpc>
                          <a:spcPct val="115000"/>
                        </a:lnSpc>
                        <a:spcBef>
                          <a:spcPts val="0"/>
                        </a:spcBef>
                        <a:spcAft>
                          <a:spcPts val="0"/>
                        </a:spcAft>
                      </a:pPr>
                      <a:r>
                        <a:rPr lang="en-US" sz="1600" dirty="0">
                          <a:solidFill>
                            <a:srgbClr val="000000"/>
                          </a:solidFill>
                          <a:effectLst/>
                          <a:latin typeface="+mj-lt"/>
                          <a:ea typeface="SimSun" panose="02010600030101010101" pitchFamily="2" charset="-122"/>
                        </a:rPr>
                        <a:t> </a:t>
                      </a:r>
                      <a:endParaRPr lang="en-US" sz="1600" dirty="0">
                        <a:effectLst/>
                        <a:latin typeface="+mj-lt"/>
                        <a:ea typeface="SimSun" panose="02010600030101010101" pitchFamily="2" charset="-122"/>
                      </a:endParaRPr>
                    </a:p>
                  </a:txBody>
                  <a:tcPr marL="68580" marR="68580" marT="0" marB="0" anchor="b"/>
                </a:tc>
                <a:tc>
                  <a:txBody>
                    <a:bodyPr/>
                    <a:lstStyle/>
                    <a:p>
                      <a:pPr marL="0" marR="0" algn="ctr">
                        <a:lnSpc>
                          <a:spcPct val="115000"/>
                        </a:lnSpc>
                        <a:spcBef>
                          <a:spcPts val="0"/>
                        </a:spcBef>
                        <a:spcAft>
                          <a:spcPts val="0"/>
                        </a:spcAft>
                      </a:pPr>
                      <a:r>
                        <a:rPr lang="en-US" sz="1600">
                          <a:solidFill>
                            <a:srgbClr val="000000"/>
                          </a:solidFill>
                          <a:effectLst/>
                          <a:latin typeface="+mj-lt"/>
                          <a:ea typeface="SimSun" panose="02010600030101010101" pitchFamily="2" charset="-122"/>
                        </a:rPr>
                        <a:t> </a:t>
                      </a:r>
                      <a:endParaRPr lang="en-US" sz="1600">
                        <a:effectLst/>
                        <a:latin typeface="+mj-lt"/>
                        <a:ea typeface="SimSun" panose="02010600030101010101" pitchFamily="2" charset="-122"/>
                      </a:endParaRPr>
                    </a:p>
                  </a:txBody>
                  <a:tcPr marL="68580" marR="68580" marT="0" marB="0" anchor="b"/>
                </a:tc>
                <a:extLst>
                  <a:ext uri="{0D108BD9-81ED-4DB2-BD59-A6C34878D82A}">
                    <a16:rowId xmlns:a16="http://schemas.microsoft.com/office/drawing/2014/main" val="1324844624"/>
                  </a:ext>
                </a:extLst>
              </a:tr>
              <a:tr h="284004">
                <a:tc>
                  <a:txBody>
                    <a:bodyPr/>
                    <a:lstStyle/>
                    <a:p>
                      <a:pPr marL="0" marR="0">
                        <a:lnSpc>
                          <a:spcPct val="115000"/>
                        </a:lnSpc>
                        <a:spcBef>
                          <a:spcPts val="0"/>
                        </a:spcBef>
                        <a:spcAft>
                          <a:spcPts val="0"/>
                        </a:spcAft>
                      </a:pPr>
                      <a:r>
                        <a:rPr lang="en-US" sz="1600" dirty="0">
                          <a:solidFill>
                            <a:schemeClr val="bg1"/>
                          </a:solidFill>
                          <a:effectLst/>
                          <a:latin typeface="+mj-lt"/>
                          <a:ea typeface="Times New Roman" panose="02020603050405020304" pitchFamily="18" charset="0"/>
                        </a:rPr>
                        <a:t>R-Squared</a:t>
                      </a:r>
                      <a:endParaRPr lang="en-US" sz="1600" dirty="0">
                        <a:solidFill>
                          <a:schemeClr val="bg1"/>
                        </a:solidFill>
                        <a:effectLst/>
                        <a:latin typeface="+mj-lt"/>
                        <a:ea typeface="SimSun" panose="02010600030101010101" pitchFamily="2" charset="-122"/>
                      </a:endParaRPr>
                    </a:p>
                  </a:txBody>
                  <a:tcPr marL="68580" marR="68580" marT="0" marB="0" anchor="b"/>
                </a:tc>
                <a:tc>
                  <a:txBody>
                    <a:bodyPr/>
                    <a:lstStyle/>
                    <a:p>
                      <a:pPr marL="0" marR="0" algn="ctr">
                        <a:lnSpc>
                          <a:spcPct val="115000"/>
                        </a:lnSpc>
                        <a:spcBef>
                          <a:spcPts val="0"/>
                        </a:spcBef>
                        <a:spcAft>
                          <a:spcPts val="0"/>
                        </a:spcAft>
                      </a:pPr>
                      <a:r>
                        <a:rPr lang="en-US" sz="1600">
                          <a:solidFill>
                            <a:srgbClr val="000000"/>
                          </a:solidFill>
                          <a:effectLst/>
                          <a:latin typeface="+mj-lt"/>
                          <a:ea typeface="Times New Roman" panose="02020603050405020304" pitchFamily="18" charset="0"/>
                        </a:rPr>
                        <a:t>0.094</a:t>
                      </a:r>
                      <a:endParaRPr lang="en-US" sz="1600">
                        <a:effectLst/>
                        <a:latin typeface="+mj-lt"/>
                        <a:ea typeface="SimSun" panose="02010600030101010101" pitchFamily="2" charset="-122"/>
                      </a:endParaRPr>
                    </a:p>
                  </a:txBody>
                  <a:tcPr marL="68580" marR="68580" marT="0" marB="0" anchor="b"/>
                </a:tc>
                <a:tc>
                  <a:txBody>
                    <a:bodyPr/>
                    <a:lstStyle/>
                    <a:p>
                      <a:pPr marL="0" marR="0" algn="ctr">
                        <a:lnSpc>
                          <a:spcPct val="115000"/>
                        </a:lnSpc>
                        <a:spcBef>
                          <a:spcPts val="0"/>
                        </a:spcBef>
                        <a:spcAft>
                          <a:spcPts val="0"/>
                        </a:spcAft>
                      </a:pPr>
                      <a:r>
                        <a:rPr lang="en-US" sz="1600">
                          <a:solidFill>
                            <a:srgbClr val="000000"/>
                          </a:solidFill>
                          <a:effectLst/>
                          <a:latin typeface="+mj-lt"/>
                          <a:ea typeface="Times New Roman" panose="02020603050405020304" pitchFamily="18" charset="0"/>
                        </a:rPr>
                        <a:t>0.084</a:t>
                      </a:r>
                      <a:endParaRPr lang="en-US" sz="1600">
                        <a:effectLst/>
                        <a:latin typeface="+mj-lt"/>
                        <a:ea typeface="SimSun" panose="02010600030101010101" pitchFamily="2" charset="-122"/>
                      </a:endParaRPr>
                    </a:p>
                  </a:txBody>
                  <a:tcPr marL="68580" marR="68580" marT="0" marB="0" anchor="b"/>
                </a:tc>
                <a:tc>
                  <a:txBody>
                    <a:bodyPr/>
                    <a:lstStyle/>
                    <a:p>
                      <a:pPr marL="0" marR="0" algn="ctr">
                        <a:lnSpc>
                          <a:spcPct val="115000"/>
                        </a:lnSpc>
                        <a:spcBef>
                          <a:spcPts val="0"/>
                        </a:spcBef>
                        <a:spcAft>
                          <a:spcPts val="0"/>
                        </a:spcAft>
                      </a:pPr>
                      <a:r>
                        <a:rPr lang="en-US" sz="1600">
                          <a:solidFill>
                            <a:srgbClr val="000000"/>
                          </a:solidFill>
                          <a:effectLst/>
                          <a:latin typeface="+mj-lt"/>
                          <a:ea typeface="SimSun" panose="02010600030101010101" pitchFamily="2" charset="-122"/>
                        </a:rPr>
                        <a:t>0.102</a:t>
                      </a:r>
                      <a:endParaRPr lang="en-US" sz="1600">
                        <a:effectLst/>
                        <a:latin typeface="+mj-lt"/>
                        <a:ea typeface="SimSun" panose="02010600030101010101" pitchFamily="2" charset="-122"/>
                      </a:endParaRPr>
                    </a:p>
                  </a:txBody>
                  <a:tcPr marL="68580" marR="68580" marT="0" marB="0" anchor="b"/>
                </a:tc>
                <a:tc>
                  <a:txBody>
                    <a:bodyPr/>
                    <a:lstStyle/>
                    <a:p>
                      <a:pPr marL="0" marR="0" algn="ctr">
                        <a:lnSpc>
                          <a:spcPct val="115000"/>
                        </a:lnSpc>
                        <a:spcBef>
                          <a:spcPts val="0"/>
                        </a:spcBef>
                        <a:spcAft>
                          <a:spcPts val="0"/>
                        </a:spcAft>
                      </a:pPr>
                      <a:r>
                        <a:rPr lang="en-US" sz="1600">
                          <a:solidFill>
                            <a:srgbClr val="000000"/>
                          </a:solidFill>
                          <a:effectLst/>
                          <a:latin typeface="+mj-lt"/>
                          <a:ea typeface="SimSun" panose="02010600030101010101" pitchFamily="2" charset="-122"/>
                        </a:rPr>
                        <a:t>0.056</a:t>
                      </a:r>
                      <a:endParaRPr lang="en-US" sz="1600">
                        <a:effectLst/>
                        <a:latin typeface="+mj-lt"/>
                        <a:ea typeface="SimSun" panose="02010600030101010101" pitchFamily="2" charset="-122"/>
                      </a:endParaRPr>
                    </a:p>
                  </a:txBody>
                  <a:tcPr marL="68580" marR="68580" marT="0" marB="0" anchor="b"/>
                </a:tc>
                <a:extLst>
                  <a:ext uri="{0D108BD9-81ED-4DB2-BD59-A6C34878D82A}">
                    <a16:rowId xmlns:a16="http://schemas.microsoft.com/office/drawing/2014/main" val="3675055087"/>
                  </a:ext>
                </a:extLst>
              </a:tr>
              <a:tr h="284004">
                <a:tc>
                  <a:txBody>
                    <a:bodyPr/>
                    <a:lstStyle/>
                    <a:p>
                      <a:pPr marL="0" marR="0">
                        <a:lnSpc>
                          <a:spcPct val="115000"/>
                        </a:lnSpc>
                        <a:spcBef>
                          <a:spcPts val="0"/>
                        </a:spcBef>
                        <a:spcAft>
                          <a:spcPts val="0"/>
                        </a:spcAft>
                      </a:pPr>
                      <a:r>
                        <a:rPr lang="en-US" sz="1600" dirty="0">
                          <a:solidFill>
                            <a:schemeClr val="bg1"/>
                          </a:solidFill>
                          <a:effectLst/>
                          <a:latin typeface="+mj-lt"/>
                          <a:ea typeface="Times New Roman" panose="02020603050405020304" pitchFamily="18" charset="0"/>
                        </a:rPr>
                        <a:t>N</a:t>
                      </a:r>
                      <a:endParaRPr lang="en-US" sz="1600" dirty="0">
                        <a:solidFill>
                          <a:schemeClr val="bg1"/>
                        </a:solidFill>
                        <a:effectLst/>
                        <a:latin typeface="+mj-lt"/>
                        <a:ea typeface="SimSun" panose="02010600030101010101" pitchFamily="2" charset="-122"/>
                      </a:endParaRPr>
                    </a:p>
                  </a:txBody>
                  <a:tcPr marL="68580" marR="68580" marT="0" marB="0" anchor="b"/>
                </a:tc>
                <a:tc>
                  <a:txBody>
                    <a:bodyPr/>
                    <a:lstStyle/>
                    <a:p>
                      <a:pPr marL="0" marR="0" algn="ctr">
                        <a:lnSpc>
                          <a:spcPct val="115000"/>
                        </a:lnSpc>
                        <a:spcBef>
                          <a:spcPts val="0"/>
                        </a:spcBef>
                        <a:spcAft>
                          <a:spcPts val="0"/>
                        </a:spcAft>
                      </a:pPr>
                      <a:r>
                        <a:rPr lang="en-US" sz="1600">
                          <a:solidFill>
                            <a:srgbClr val="000000"/>
                          </a:solidFill>
                          <a:effectLst/>
                          <a:latin typeface="+mj-lt"/>
                          <a:ea typeface="Times New Roman" panose="02020603050405020304" pitchFamily="18" charset="0"/>
                        </a:rPr>
                        <a:t>816</a:t>
                      </a:r>
                      <a:endParaRPr lang="en-US" sz="1600">
                        <a:effectLst/>
                        <a:latin typeface="+mj-lt"/>
                        <a:ea typeface="SimSun" panose="02010600030101010101" pitchFamily="2" charset="-122"/>
                      </a:endParaRPr>
                    </a:p>
                  </a:txBody>
                  <a:tcPr marL="68580" marR="68580" marT="0" marB="0" anchor="b"/>
                </a:tc>
                <a:tc>
                  <a:txBody>
                    <a:bodyPr/>
                    <a:lstStyle/>
                    <a:p>
                      <a:pPr marL="0" marR="0" algn="ctr">
                        <a:lnSpc>
                          <a:spcPct val="115000"/>
                        </a:lnSpc>
                        <a:spcBef>
                          <a:spcPts val="0"/>
                        </a:spcBef>
                        <a:spcAft>
                          <a:spcPts val="0"/>
                        </a:spcAft>
                      </a:pPr>
                      <a:r>
                        <a:rPr lang="en-US" sz="1600">
                          <a:solidFill>
                            <a:srgbClr val="000000"/>
                          </a:solidFill>
                          <a:effectLst/>
                          <a:latin typeface="+mj-lt"/>
                          <a:ea typeface="Times New Roman" panose="02020603050405020304" pitchFamily="18" charset="0"/>
                        </a:rPr>
                        <a:t>663</a:t>
                      </a:r>
                      <a:endParaRPr lang="en-US" sz="1600">
                        <a:effectLst/>
                        <a:latin typeface="+mj-lt"/>
                        <a:ea typeface="SimSun" panose="02010600030101010101" pitchFamily="2" charset="-122"/>
                      </a:endParaRPr>
                    </a:p>
                  </a:txBody>
                  <a:tcPr marL="68580" marR="68580" marT="0" marB="0" anchor="b"/>
                </a:tc>
                <a:tc>
                  <a:txBody>
                    <a:bodyPr/>
                    <a:lstStyle/>
                    <a:p>
                      <a:pPr marL="0" marR="0" algn="ctr">
                        <a:lnSpc>
                          <a:spcPct val="115000"/>
                        </a:lnSpc>
                        <a:spcBef>
                          <a:spcPts val="0"/>
                        </a:spcBef>
                        <a:spcAft>
                          <a:spcPts val="0"/>
                        </a:spcAft>
                      </a:pPr>
                      <a:r>
                        <a:rPr lang="en-US" sz="1600" dirty="0">
                          <a:solidFill>
                            <a:srgbClr val="000000"/>
                          </a:solidFill>
                          <a:effectLst/>
                          <a:latin typeface="+mj-lt"/>
                          <a:ea typeface="SimSun" panose="02010600030101010101" pitchFamily="2" charset="-122"/>
                        </a:rPr>
                        <a:t>890</a:t>
                      </a:r>
                      <a:endParaRPr lang="en-US" sz="1600" dirty="0">
                        <a:effectLst/>
                        <a:latin typeface="+mj-lt"/>
                        <a:ea typeface="SimSun" panose="02010600030101010101" pitchFamily="2" charset="-122"/>
                      </a:endParaRPr>
                    </a:p>
                  </a:txBody>
                  <a:tcPr marL="68580" marR="68580" marT="0" marB="0" anchor="b"/>
                </a:tc>
                <a:tc>
                  <a:txBody>
                    <a:bodyPr/>
                    <a:lstStyle/>
                    <a:p>
                      <a:pPr marL="0" marR="0" algn="ctr">
                        <a:lnSpc>
                          <a:spcPct val="115000"/>
                        </a:lnSpc>
                        <a:spcBef>
                          <a:spcPts val="0"/>
                        </a:spcBef>
                        <a:spcAft>
                          <a:spcPts val="0"/>
                        </a:spcAft>
                      </a:pPr>
                      <a:r>
                        <a:rPr lang="en-US" sz="1600" dirty="0">
                          <a:solidFill>
                            <a:srgbClr val="000000"/>
                          </a:solidFill>
                          <a:effectLst/>
                          <a:latin typeface="+mj-lt"/>
                          <a:ea typeface="SimSun" panose="02010600030101010101" pitchFamily="2" charset="-122"/>
                        </a:rPr>
                        <a:t>709</a:t>
                      </a:r>
                      <a:endParaRPr lang="en-US" sz="1600" dirty="0">
                        <a:effectLst/>
                        <a:latin typeface="+mj-lt"/>
                        <a:ea typeface="SimSun" panose="02010600030101010101" pitchFamily="2" charset="-122"/>
                      </a:endParaRPr>
                    </a:p>
                  </a:txBody>
                  <a:tcPr marL="68580" marR="68580" marT="0" marB="0" anchor="b"/>
                </a:tc>
                <a:extLst>
                  <a:ext uri="{0D108BD9-81ED-4DB2-BD59-A6C34878D82A}">
                    <a16:rowId xmlns:a16="http://schemas.microsoft.com/office/drawing/2014/main" val="897478142"/>
                  </a:ext>
                </a:extLst>
              </a:tr>
            </a:tbl>
          </a:graphicData>
        </a:graphic>
      </p:graphicFrame>
      <mc:AlternateContent xmlns:mc="http://schemas.openxmlformats.org/markup-compatibility/2006" xmlns:p14="http://schemas.microsoft.com/office/powerpoint/2010/main">
        <mc:Choice Requires="p14">
          <p:contentPart p14:bwMode="auto" r:id="rId3">
            <p14:nvContentPartPr>
              <p14:cNvPr id="15" name="Ink 14">
                <a:extLst>
                  <a:ext uri="{FF2B5EF4-FFF2-40B4-BE49-F238E27FC236}">
                    <a16:creationId xmlns:a16="http://schemas.microsoft.com/office/drawing/2014/main" id="{25061782-8BB3-4C68-99E3-5549FA3D0235}"/>
                  </a:ext>
                </a:extLst>
              </p14:cNvPr>
              <p14:cNvContentPartPr/>
              <p14:nvPr/>
            </p14:nvContentPartPr>
            <p14:xfrm>
              <a:off x="5162010" y="1105519"/>
              <a:ext cx="360" cy="360"/>
            </p14:xfrm>
          </p:contentPart>
        </mc:Choice>
        <mc:Fallback xmlns="">
          <p:pic>
            <p:nvPicPr>
              <p:cNvPr id="15" name="Ink 14">
                <a:extLst>
                  <a:ext uri="{FF2B5EF4-FFF2-40B4-BE49-F238E27FC236}">
                    <a16:creationId xmlns:a16="http://schemas.microsoft.com/office/drawing/2014/main" id="{25061782-8BB3-4C68-99E3-5549FA3D0235}"/>
                  </a:ext>
                </a:extLst>
              </p:cNvPr>
              <p:cNvPicPr/>
              <p:nvPr/>
            </p:nvPicPr>
            <p:blipFill>
              <a:blip r:embed="rId6"/>
              <a:stretch>
                <a:fillRect/>
              </a:stretch>
            </p:blipFill>
            <p:spPr>
              <a:xfrm>
                <a:off x="5153370" y="1096879"/>
                <a:ext cx="18000" cy="18000"/>
              </a:xfrm>
              <a:prstGeom prst="rect">
                <a:avLst/>
              </a:prstGeom>
            </p:spPr>
          </p:pic>
        </mc:Fallback>
      </mc:AlternateContent>
      <p:sp>
        <p:nvSpPr>
          <p:cNvPr id="8" name="Rectangle 7">
            <a:extLst>
              <a:ext uri="{FF2B5EF4-FFF2-40B4-BE49-F238E27FC236}">
                <a16:creationId xmlns:a16="http://schemas.microsoft.com/office/drawing/2014/main" id="{B15D51F4-1C3F-4B6D-ABFB-CD7F9ACB2F97}"/>
              </a:ext>
            </a:extLst>
          </p:cNvPr>
          <p:cNvSpPr/>
          <p:nvPr/>
        </p:nvSpPr>
        <p:spPr>
          <a:xfrm>
            <a:off x="3657600" y="2010816"/>
            <a:ext cx="4953000" cy="65618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06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34400" cy="1143000"/>
          </a:xfrm>
        </p:spPr>
        <p:txBody>
          <a:bodyPr>
            <a:normAutofit/>
          </a:bodyPr>
          <a:lstStyle/>
          <a:p>
            <a:r>
              <a:rPr lang="en-US" sz="3600" dirty="0"/>
              <a:t>Why Do They Outperform?</a:t>
            </a:r>
          </a:p>
        </p:txBody>
      </p:sp>
      <p:sp>
        <p:nvSpPr>
          <p:cNvPr id="7" name="Rectangle 6"/>
          <p:cNvSpPr/>
          <p:nvPr/>
        </p:nvSpPr>
        <p:spPr>
          <a:xfrm>
            <a:off x="0" y="6629400"/>
            <a:ext cx="9144000" cy="228600"/>
          </a:xfrm>
          <a:prstGeom prst="rect">
            <a:avLst/>
          </a:prstGeom>
          <a:solidFill>
            <a:srgbClr val="DABA32"/>
          </a:solidFill>
          <a:ln>
            <a:solidFill>
              <a:srgbClr val="DABA3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aphicFrame>
        <p:nvGraphicFramePr>
          <p:cNvPr id="4" name="Table 3">
            <a:extLst>
              <a:ext uri="{FF2B5EF4-FFF2-40B4-BE49-F238E27FC236}">
                <a16:creationId xmlns:a16="http://schemas.microsoft.com/office/drawing/2014/main" id="{029BEFC1-9BA7-4BFE-8B23-C137C57DCE4F}"/>
              </a:ext>
            </a:extLst>
          </p:cNvPr>
          <p:cNvGraphicFramePr>
            <a:graphicFrameLocks noGrp="1"/>
          </p:cNvGraphicFramePr>
          <p:nvPr>
            <p:extLst>
              <p:ext uri="{D42A27DB-BD31-4B8C-83A1-F6EECF244321}">
                <p14:modId xmlns:p14="http://schemas.microsoft.com/office/powerpoint/2010/main" val="4264488223"/>
              </p:ext>
            </p:extLst>
          </p:nvPr>
        </p:nvGraphicFramePr>
        <p:xfrm>
          <a:off x="1066800" y="2133600"/>
          <a:ext cx="6922739" cy="852012"/>
        </p:xfrm>
        <a:graphic>
          <a:graphicData uri="http://schemas.openxmlformats.org/drawingml/2006/table">
            <a:tbl>
              <a:tblPr firstRow="1" firstCol="1" bandRow="1">
                <a:tableStyleId>{5C22544A-7EE6-4342-B048-85BDC9FD1C3A}</a:tableStyleId>
              </a:tblPr>
              <a:tblGrid>
                <a:gridCol w="3411992">
                  <a:extLst>
                    <a:ext uri="{9D8B030D-6E8A-4147-A177-3AD203B41FA5}">
                      <a16:colId xmlns:a16="http://schemas.microsoft.com/office/drawing/2014/main" val="207625154"/>
                    </a:ext>
                  </a:extLst>
                </a:gridCol>
                <a:gridCol w="1031992">
                  <a:extLst>
                    <a:ext uri="{9D8B030D-6E8A-4147-A177-3AD203B41FA5}">
                      <a16:colId xmlns:a16="http://schemas.microsoft.com/office/drawing/2014/main" val="183157253"/>
                    </a:ext>
                  </a:extLst>
                </a:gridCol>
                <a:gridCol w="1170249">
                  <a:extLst>
                    <a:ext uri="{9D8B030D-6E8A-4147-A177-3AD203B41FA5}">
                      <a16:colId xmlns:a16="http://schemas.microsoft.com/office/drawing/2014/main" val="1695776236"/>
                    </a:ext>
                  </a:extLst>
                </a:gridCol>
                <a:gridCol w="1308506">
                  <a:extLst>
                    <a:ext uri="{9D8B030D-6E8A-4147-A177-3AD203B41FA5}">
                      <a16:colId xmlns:a16="http://schemas.microsoft.com/office/drawing/2014/main" val="3317998440"/>
                    </a:ext>
                  </a:extLst>
                </a:gridCol>
              </a:tblGrid>
              <a:tr h="284004">
                <a:tc>
                  <a:txBody>
                    <a:bodyPr/>
                    <a:lstStyle/>
                    <a:p>
                      <a:pPr marL="0" marR="0">
                        <a:lnSpc>
                          <a:spcPct val="115000"/>
                        </a:lnSpc>
                        <a:spcBef>
                          <a:spcPts val="0"/>
                        </a:spcBef>
                        <a:spcAft>
                          <a:spcPts val="0"/>
                        </a:spcAft>
                      </a:pPr>
                      <a:endParaRPr lang="en-US" sz="16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0"/>
                        </a:spcAft>
                      </a:pPr>
                      <a:r>
                        <a:rPr lang="en-US"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PT Win</a:t>
                      </a:r>
                      <a:endParaRPr lang="en-US" sz="16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0"/>
                        </a:spcAft>
                      </a:pPr>
                      <a:r>
                        <a:rPr lang="en-US"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No PT Win</a:t>
                      </a:r>
                      <a:endParaRPr lang="en-US" sz="16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0"/>
                        </a:spcAft>
                      </a:pPr>
                      <a:r>
                        <a:rPr lang="en-US"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Difference</a:t>
                      </a:r>
                      <a:endParaRPr lang="en-US" sz="16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extLst>
                  <a:ext uri="{0D108BD9-81ED-4DB2-BD59-A6C34878D82A}">
                    <a16:rowId xmlns:a16="http://schemas.microsoft.com/office/drawing/2014/main" val="2288988503"/>
                  </a:ext>
                </a:extLst>
              </a:tr>
              <a:tr h="284004">
                <a:tc>
                  <a:txBody>
                    <a:bodyPr/>
                    <a:lstStyle/>
                    <a:p>
                      <a:pPr marL="0" marR="0">
                        <a:lnSpc>
                          <a:spcPct val="115000"/>
                        </a:lnSpc>
                        <a:spcBef>
                          <a:spcPts val="0"/>
                        </a:spcBef>
                        <a:spcAft>
                          <a:spcPts val="0"/>
                        </a:spcAft>
                      </a:pPr>
                      <a:r>
                        <a:rPr lang="en-US"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Disposition Effect</a:t>
                      </a:r>
                      <a:endParaRPr lang="en-US" sz="16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-0.019</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0.002</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-0.021</a:t>
                      </a:r>
                      <a:r>
                        <a:rPr lang="en-US" sz="1600" baseline="30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extLst>
                  <a:ext uri="{0D108BD9-81ED-4DB2-BD59-A6C34878D82A}">
                    <a16:rowId xmlns:a16="http://schemas.microsoft.com/office/drawing/2014/main" val="4190336378"/>
                  </a:ext>
                </a:extLst>
              </a:tr>
              <a:tr h="284004">
                <a:tc>
                  <a:txBody>
                    <a:bodyPr/>
                    <a:lstStyle/>
                    <a:p>
                      <a:pPr marL="0" marR="0">
                        <a:lnSpc>
                          <a:spcPct val="115000"/>
                        </a:lnSpc>
                        <a:spcBef>
                          <a:spcPts val="0"/>
                        </a:spcBef>
                        <a:spcAft>
                          <a:spcPts val="0"/>
                        </a:spcAft>
                      </a:pPr>
                      <a:r>
                        <a:rPr lang="en-US"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Turnover Ratio</a:t>
                      </a:r>
                      <a:endParaRPr lang="en-US" sz="16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0.138</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0.165</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-0.027</a:t>
                      </a:r>
                      <a:r>
                        <a:rPr lang="en-US" sz="1600"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extLst>
                  <a:ext uri="{0D108BD9-81ED-4DB2-BD59-A6C34878D82A}">
                    <a16:rowId xmlns:a16="http://schemas.microsoft.com/office/drawing/2014/main" val="1653472427"/>
                  </a:ext>
                </a:extLst>
              </a:tr>
            </a:tbl>
          </a:graphicData>
        </a:graphic>
      </p:graphicFrame>
      <mc:AlternateContent xmlns:mc="http://schemas.openxmlformats.org/markup-compatibility/2006" xmlns:p14="http://schemas.microsoft.com/office/powerpoint/2010/main">
        <mc:Choice Requires="p14">
          <p:contentPart p14:bwMode="auto" r:id="rId3">
            <p14:nvContentPartPr>
              <p14:cNvPr id="15" name="Ink 14">
                <a:extLst>
                  <a:ext uri="{FF2B5EF4-FFF2-40B4-BE49-F238E27FC236}">
                    <a16:creationId xmlns:a16="http://schemas.microsoft.com/office/drawing/2014/main" id="{25061782-8BB3-4C68-99E3-5549FA3D0235}"/>
                  </a:ext>
                </a:extLst>
              </p14:cNvPr>
              <p14:cNvContentPartPr/>
              <p14:nvPr/>
            </p14:nvContentPartPr>
            <p14:xfrm>
              <a:off x="5162010" y="1105519"/>
              <a:ext cx="360" cy="360"/>
            </p14:xfrm>
          </p:contentPart>
        </mc:Choice>
        <mc:Fallback xmlns="">
          <p:pic>
            <p:nvPicPr>
              <p:cNvPr id="15" name="Ink 14">
                <a:extLst>
                  <a:ext uri="{FF2B5EF4-FFF2-40B4-BE49-F238E27FC236}">
                    <a16:creationId xmlns:a16="http://schemas.microsoft.com/office/drawing/2014/main" id="{25061782-8BB3-4C68-99E3-5549FA3D0235}"/>
                  </a:ext>
                </a:extLst>
              </p:cNvPr>
              <p:cNvPicPr/>
              <p:nvPr/>
            </p:nvPicPr>
            <p:blipFill>
              <a:blip r:embed="rId6"/>
              <a:stretch>
                <a:fillRect/>
              </a:stretch>
            </p:blipFill>
            <p:spPr>
              <a:xfrm>
                <a:off x="5153370" y="1096879"/>
                <a:ext cx="18000" cy="18000"/>
              </a:xfrm>
              <a:prstGeom prst="rect">
                <a:avLst/>
              </a:prstGeom>
            </p:spPr>
          </p:pic>
        </mc:Fallback>
      </mc:AlternateContent>
      <p:sp>
        <p:nvSpPr>
          <p:cNvPr id="6" name="Content Placeholder 2">
            <a:extLst>
              <a:ext uri="{FF2B5EF4-FFF2-40B4-BE49-F238E27FC236}">
                <a16:creationId xmlns:a16="http://schemas.microsoft.com/office/drawing/2014/main" id="{AB7A3B1E-DCB5-433E-A5A6-538338311D93}"/>
              </a:ext>
            </a:extLst>
          </p:cNvPr>
          <p:cNvSpPr>
            <a:spLocks noGrp="1"/>
          </p:cNvSpPr>
          <p:nvPr>
            <p:ph idx="1"/>
          </p:nvPr>
        </p:nvSpPr>
        <p:spPr>
          <a:xfrm>
            <a:off x="453188" y="3733800"/>
            <a:ext cx="8229600" cy="2438400"/>
          </a:xfrm>
        </p:spPr>
        <p:txBody>
          <a:bodyPr>
            <a:normAutofit fontScale="92500"/>
          </a:bodyPr>
          <a:lstStyle/>
          <a:p>
            <a:r>
              <a:rPr lang="en-US" sz="2200" dirty="0"/>
              <a:t>Disposition effect – measured by PGR – PLR … poker playing managers less susceptible to disposition effect (anecdotally, this is a skill which many poker playing managers highlight translates to their investments)</a:t>
            </a:r>
          </a:p>
          <a:p>
            <a:endParaRPr lang="en-US" sz="2200" dirty="0"/>
          </a:p>
          <a:p>
            <a:r>
              <a:rPr lang="en-US" sz="2200" dirty="0"/>
              <a:t>Turnover ratio – Annualized portfolio turnover … poker playing managers seem more patient (not inconsistent with tournament pokers which require a lot of patience)</a:t>
            </a:r>
          </a:p>
          <a:p>
            <a:endParaRPr lang="en-US" sz="2200" dirty="0"/>
          </a:p>
          <a:p>
            <a:endParaRPr lang="en-US" sz="2200" dirty="0"/>
          </a:p>
          <a:p>
            <a:endParaRPr lang="en-US" sz="2200" dirty="0"/>
          </a:p>
          <a:p>
            <a:pPr marL="0" indent="0">
              <a:buNone/>
            </a:pPr>
            <a:endParaRPr lang="en-US" sz="2400" dirty="0"/>
          </a:p>
        </p:txBody>
      </p:sp>
    </p:spTree>
    <p:extLst>
      <p:ext uri="{BB962C8B-B14F-4D97-AF65-F5344CB8AC3E}">
        <p14:creationId xmlns:p14="http://schemas.microsoft.com/office/powerpoint/2010/main" val="3153533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686800" cy="1143000"/>
          </a:xfrm>
        </p:spPr>
        <p:txBody>
          <a:bodyPr>
            <a:noAutofit/>
          </a:bodyPr>
          <a:lstStyle/>
          <a:p>
            <a:r>
              <a:rPr lang="en-US" sz="3200" dirty="0"/>
              <a:t>So poker skills seem correlated with HF performance – what happens to investor flows when a fund manager wins a tournament?</a:t>
            </a:r>
            <a:endParaRPr lang="en-US" sz="2400" dirty="0"/>
          </a:p>
        </p:txBody>
      </p:sp>
      <p:sp>
        <p:nvSpPr>
          <p:cNvPr id="6" name="Rectangle 5"/>
          <p:cNvSpPr/>
          <p:nvPr/>
        </p:nvSpPr>
        <p:spPr>
          <a:xfrm>
            <a:off x="0" y="0"/>
            <a:ext cx="9144000"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6"/>
          <p:cNvSpPr/>
          <p:nvPr/>
        </p:nvSpPr>
        <p:spPr>
          <a:xfrm>
            <a:off x="0" y="6629400"/>
            <a:ext cx="9144000" cy="228600"/>
          </a:xfrm>
          <a:prstGeom prst="rect">
            <a:avLst/>
          </a:prstGeom>
          <a:solidFill>
            <a:srgbClr val="DABA32"/>
          </a:solidFill>
          <a:ln>
            <a:solidFill>
              <a:srgbClr val="DABA3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Content Placeholder 2"/>
          <p:cNvSpPr>
            <a:spLocks noGrp="1"/>
          </p:cNvSpPr>
          <p:nvPr>
            <p:ph idx="1"/>
          </p:nvPr>
        </p:nvSpPr>
        <p:spPr>
          <a:xfrm>
            <a:off x="453188" y="1945188"/>
            <a:ext cx="8229600" cy="4227012"/>
          </a:xfrm>
        </p:spPr>
        <p:txBody>
          <a:bodyPr>
            <a:normAutofit fontScale="92500" lnSpcReduction="10000"/>
          </a:bodyPr>
          <a:lstStyle/>
          <a:p>
            <a:r>
              <a:rPr lang="en-US" sz="2200" dirty="0"/>
              <a:t>We’re going to hypothesize that flows increase </a:t>
            </a:r>
          </a:p>
          <a:p>
            <a:endParaRPr lang="en-US" sz="2200" dirty="0"/>
          </a:p>
          <a:p>
            <a:r>
              <a:rPr lang="en-US" sz="2200" dirty="0"/>
              <a:t>Speculation: Since poker skill is correlated with fund management skill, investors will increase flows to funds where managers demonstrate visible evidence of poker skill</a:t>
            </a:r>
          </a:p>
          <a:p>
            <a:endParaRPr lang="en-US" sz="2200" dirty="0"/>
          </a:p>
          <a:p>
            <a:r>
              <a:rPr lang="en-US" sz="2200" dirty="0"/>
              <a:t>Alternative explanations: </a:t>
            </a:r>
          </a:p>
          <a:p>
            <a:pPr lvl="1"/>
            <a:r>
              <a:rPr lang="en-US" sz="1800" dirty="0"/>
              <a:t>Maybe manager feels more confident after winning and this reflects in increased success garnering investment flows</a:t>
            </a:r>
          </a:p>
          <a:p>
            <a:pPr lvl="1"/>
            <a:r>
              <a:rPr lang="en-US" sz="1800" dirty="0"/>
              <a:t>Maybe manager gains publicity from poker win and that attracts flows (with no link to perceived skills) </a:t>
            </a:r>
          </a:p>
          <a:p>
            <a:pPr lvl="1"/>
            <a:endParaRPr lang="en-US" sz="1800" dirty="0"/>
          </a:p>
          <a:p>
            <a:r>
              <a:rPr lang="en-US" sz="2200" dirty="0"/>
              <a:t>Regardless of reason… we hypothesize increased flows and test for this</a:t>
            </a:r>
          </a:p>
          <a:p>
            <a:endParaRPr lang="en-US" sz="2200" dirty="0"/>
          </a:p>
          <a:p>
            <a:endParaRPr lang="en-US" sz="2200" dirty="0"/>
          </a:p>
          <a:p>
            <a:pPr marL="0" indent="0">
              <a:buNone/>
            </a:pPr>
            <a:endParaRPr lang="en-US" sz="2400" dirty="0"/>
          </a:p>
        </p:txBody>
      </p:sp>
    </p:spTree>
    <p:extLst>
      <p:ext uri="{BB962C8B-B14F-4D97-AF65-F5344CB8AC3E}">
        <p14:creationId xmlns:p14="http://schemas.microsoft.com/office/powerpoint/2010/main" val="2398579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fade">
                                      <p:cBhvr>
                                        <p:cTn id="17" dur="500"/>
                                        <p:tgtEl>
                                          <p:spTgt spid="8">
                                            <p:txEl>
                                              <p:pRg st="4" end="4"/>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xEl>
                                              <p:pRg st="5" end="5"/>
                                            </p:txEl>
                                          </p:spTgt>
                                        </p:tgtEl>
                                        <p:attrNameLst>
                                          <p:attrName>style.visibility</p:attrName>
                                        </p:attrNameLst>
                                      </p:cBhvr>
                                      <p:to>
                                        <p:strVal val="visible"/>
                                      </p:to>
                                    </p:set>
                                    <p:animEffect transition="in" filter="fade">
                                      <p:cBhvr>
                                        <p:cTn id="20" dur="500"/>
                                        <p:tgtEl>
                                          <p:spTgt spid="8">
                                            <p:txEl>
                                              <p:pRg st="5" end="5"/>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animEffect transition="in" filter="fade">
                                      <p:cBhvr>
                                        <p:cTn id="23" dur="500"/>
                                        <p:tgtEl>
                                          <p:spTgt spid="8">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xEl>
                                              <p:pRg st="8" end="8"/>
                                            </p:txEl>
                                          </p:spTgt>
                                        </p:tgtEl>
                                        <p:attrNameLst>
                                          <p:attrName>style.visibility</p:attrName>
                                        </p:attrNameLst>
                                      </p:cBhvr>
                                      <p:to>
                                        <p:strVal val="visible"/>
                                      </p:to>
                                    </p:set>
                                    <p:animEffect transition="in" filter="fade">
                                      <p:cBhvr>
                                        <p:cTn id="28"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686800" cy="1143000"/>
          </a:xfrm>
        </p:spPr>
        <p:txBody>
          <a:bodyPr>
            <a:noAutofit/>
          </a:bodyPr>
          <a:lstStyle/>
          <a:p>
            <a:r>
              <a:rPr lang="en-US" sz="2800" dirty="0"/>
              <a:t>What happens to investor flows when a fund manager wins a tournament? (dep var = Flow</a:t>
            </a:r>
            <a:r>
              <a:rPr lang="en-US" sz="2800" baseline="-25000" dirty="0"/>
              <a:t>t+1,t+12</a:t>
            </a:r>
            <a:r>
              <a:rPr lang="en-US" sz="2800" dirty="0"/>
              <a:t>)</a:t>
            </a:r>
          </a:p>
        </p:txBody>
      </p:sp>
      <p:sp>
        <p:nvSpPr>
          <p:cNvPr id="6" name="Rectangle 5"/>
          <p:cNvSpPr/>
          <p:nvPr/>
        </p:nvSpPr>
        <p:spPr>
          <a:xfrm>
            <a:off x="0" y="0"/>
            <a:ext cx="9144000"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6"/>
          <p:cNvSpPr/>
          <p:nvPr/>
        </p:nvSpPr>
        <p:spPr>
          <a:xfrm>
            <a:off x="0" y="6629400"/>
            <a:ext cx="9144000" cy="228600"/>
          </a:xfrm>
          <a:prstGeom prst="rect">
            <a:avLst/>
          </a:prstGeom>
          <a:solidFill>
            <a:srgbClr val="DABA32"/>
          </a:solidFill>
          <a:ln>
            <a:solidFill>
              <a:srgbClr val="DABA3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437995032"/>
              </p:ext>
            </p:extLst>
          </p:nvPr>
        </p:nvGraphicFramePr>
        <p:xfrm>
          <a:off x="453187" y="3383042"/>
          <a:ext cx="8229601" cy="3029457"/>
        </p:xfrm>
        <a:graphic>
          <a:graphicData uri="http://schemas.openxmlformats.org/drawingml/2006/table">
            <a:tbl>
              <a:tblPr firstRow="1" firstCol="1" bandRow="1">
                <a:tableStyleId>{5C22544A-7EE6-4342-B048-85BDC9FD1C3A}</a:tableStyleId>
              </a:tblPr>
              <a:tblGrid>
                <a:gridCol w="2162739">
                  <a:extLst>
                    <a:ext uri="{9D8B030D-6E8A-4147-A177-3AD203B41FA5}">
                      <a16:colId xmlns:a16="http://schemas.microsoft.com/office/drawing/2014/main" val="258147284"/>
                    </a:ext>
                  </a:extLst>
                </a:gridCol>
                <a:gridCol w="1813804">
                  <a:extLst>
                    <a:ext uri="{9D8B030D-6E8A-4147-A177-3AD203B41FA5}">
                      <a16:colId xmlns:a16="http://schemas.microsoft.com/office/drawing/2014/main" val="2003233261"/>
                    </a:ext>
                  </a:extLst>
                </a:gridCol>
                <a:gridCol w="1221273">
                  <a:extLst>
                    <a:ext uri="{9D8B030D-6E8A-4147-A177-3AD203B41FA5}">
                      <a16:colId xmlns:a16="http://schemas.microsoft.com/office/drawing/2014/main" val="829268502"/>
                    </a:ext>
                  </a:extLst>
                </a:gridCol>
                <a:gridCol w="1813804">
                  <a:extLst>
                    <a:ext uri="{9D8B030D-6E8A-4147-A177-3AD203B41FA5}">
                      <a16:colId xmlns:a16="http://schemas.microsoft.com/office/drawing/2014/main" val="436032963"/>
                    </a:ext>
                  </a:extLst>
                </a:gridCol>
                <a:gridCol w="1217981">
                  <a:extLst>
                    <a:ext uri="{9D8B030D-6E8A-4147-A177-3AD203B41FA5}">
                      <a16:colId xmlns:a16="http://schemas.microsoft.com/office/drawing/2014/main" val="4198938839"/>
                    </a:ext>
                  </a:extLst>
                </a:gridCol>
              </a:tblGrid>
              <a:tr h="488029">
                <a:tc>
                  <a:txBody>
                    <a:bodyPr/>
                    <a:lstStyle/>
                    <a:p>
                      <a:pPr marL="0" marR="0">
                        <a:lnSpc>
                          <a:spcPct val="115000"/>
                        </a:lnSpc>
                        <a:spcBef>
                          <a:spcPts val="0"/>
                        </a:spcBef>
                        <a:spcAft>
                          <a:spcPts val="1000"/>
                        </a:spcAft>
                      </a:pPr>
                      <a:r>
                        <a:rPr lang="en-US" sz="2800">
                          <a:effectLst/>
                        </a:rPr>
                        <a:t> </a:t>
                      </a:r>
                      <a:endParaRPr lang="en-US" sz="3200">
                        <a:effectLst/>
                        <a:latin typeface="Times New Roman" panose="02020603050405020304" pitchFamily="18" charset="0"/>
                        <a:ea typeface="SimSun" panose="02010600030101010101" pitchFamily="2" charset="-122"/>
                      </a:endParaRPr>
                    </a:p>
                  </a:txBody>
                  <a:tcPr marL="68580" marR="68580" marT="0" marB="0" anchor="b"/>
                </a:tc>
                <a:tc gridSpan="2">
                  <a:txBody>
                    <a:bodyPr/>
                    <a:lstStyle/>
                    <a:p>
                      <a:pPr marL="0" marR="0" algn="ctr">
                        <a:lnSpc>
                          <a:spcPct val="115000"/>
                        </a:lnSpc>
                        <a:spcBef>
                          <a:spcPts val="0"/>
                        </a:spcBef>
                        <a:spcAft>
                          <a:spcPts val="1000"/>
                        </a:spcAft>
                      </a:pPr>
                      <a:r>
                        <a:rPr lang="en-US" sz="2800" dirty="0">
                          <a:effectLst/>
                        </a:rPr>
                        <a:t>Flow,</a:t>
                      </a:r>
                      <a:r>
                        <a:rPr lang="en-US" sz="2800" baseline="0" dirty="0">
                          <a:effectLst/>
                        </a:rPr>
                        <a:t> Size and Perf.</a:t>
                      </a:r>
                      <a:r>
                        <a:rPr lang="en-US" sz="2800" dirty="0">
                          <a:effectLst/>
                        </a:rPr>
                        <a:t> Matching</a:t>
                      </a:r>
                      <a:endParaRPr lang="en-US" sz="3200" dirty="0">
                        <a:effectLst/>
                        <a:latin typeface="Times New Roman" panose="02020603050405020304" pitchFamily="18" charset="0"/>
                        <a:ea typeface="SimSun" panose="02010600030101010101" pitchFamily="2" charset="-122"/>
                      </a:endParaRPr>
                    </a:p>
                  </a:txBody>
                  <a:tcPr marL="68580" marR="68580" marT="0" marB="0" anchor="b"/>
                </a:tc>
                <a:tc hMerge="1">
                  <a:txBody>
                    <a:bodyPr/>
                    <a:lstStyle/>
                    <a:p>
                      <a:endParaRPr lang="en-US"/>
                    </a:p>
                  </a:txBody>
                  <a:tcPr/>
                </a:tc>
                <a:tc gridSpan="2">
                  <a:txBody>
                    <a:bodyPr/>
                    <a:lstStyle/>
                    <a:p>
                      <a:pPr marL="0" marR="0" algn="ctr">
                        <a:lnSpc>
                          <a:spcPct val="115000"/>
                        </a:lnSpc>
                        <a:spcBef>
                          <a:spcPts val="0"/>
                        </a:spcBef>
                        <a:spcAft>
                          <a:spcPts val="1000"/>
                        </a:spcAft>
                      </a:pPr>
                      <a:r>
                        <a:rPr lang="en-US" sz="2800" dirty="0">
                          <a:effectLst/>
                        </a:rPr>
                        <a:t>Propensity Score </a:t>
                      </a:r>
                    </a:p>
                    <a:p>
                      <a:pPr marL="0" marR="0" algn="ctr">
                        <a:lnSpc>
                          <a:spcPct val="115000"/>
                        </a:lnSpc>
                        <a:spcBef>
                          <a:spcPts val="0"/>
                        </a:spcBef>
                        <a:spcAft>
                          <a:spcPts val="1000"/>
                        </a:spcAft>
                      </a:pPr>
                      <a:r>
                        <a:rPr lang="en-US" sz="2800" dirty="0">
                          <a:effectLst/>
                        </a:rPr>
                        <a:t>matching</a:t>
                      </a:r>
                      <a:endParaRPr lang="en-US" sz="3200" dirty="0">
                        <a:effectLst/>
                        <a:latin typeface="Times New Roman" panose="02020603050405020304" pitchFamily="18" charset="0"/>
                        <a:ea typeface="SimSun" panose="02010600030101010101" pitchFamily="2" charset="-122"/>
                      </a:endParaRPr>
                    </a:p>
                  </a:txBody>
                  <a:tcPr marL="68580" marR="68580" marT="0" marB="0" anchor="b"/>
                </a:tc>
                <a:tc hMerge="1">
                  <a:txBody>
                    <a:bodyPr/>
                    <a:lstStyle/>
                    <a:p>
                      <a:endParaRPr lang="en-US"/>
                    </a:p>
                  </a:txBody>
                  <a:tcPr/>
                </a:tc>
                <a:extLst>
                  <a:ext uri="{0D108BD9-81ED-4DB2-BD59-A6C34878D82A}">
                    <a16:rowId xmlns:a16="http://schemas.microsoft.com/office/drawing/2014/main" val="4088554260"/>
                  </a:ext>
                </a:extLst>
              </a:tr>
              <a:tr h="488029">
                <a:tc>
                  <a:txBody>
                    <a:bodyPr/>
                    <a:lstStyle/>
                    <a:p>
                      <a:pPr marL="0" marR="0">
                        <a:lnSpc>
                          <a:spcPct val="115000"/>
                        </a:lnSpc>
                        <a:spcBef>
                          <a:spcPts val="0"/>
                        </a:spcBef>
                        <a:spcAft>
                          <a:spcPts val="1000"/>
                        </a:spcAft>
                      </a:pPr>
                      <a:r>
                        <a:rPr lang="en-US" sz="2800">
                          <a:effectLst/>
                        </a:rPr>
                        <a:t> </a:t>
                      </a:r>
                      <a:endParaRPr lang="en-US" sz="3200">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nSpc>
                          <a:spcPct val="115000"/>
                        </a:lnSpc>
                        <a:spcBef>
                          <a:spcPts val="0"/>
                        </a:spcBef>
                        <a:spcAft>
                          <a:spcPts val="1000"/>
                        </a:spcAft>
                      </a:pPr>
                      <a:r>
                        <a:rPr lang="en-US" sz="2800" dirty="0">
                          <a:effectLst/>
                        </a:rPr>
                        <a:t>Before</a:t>
                      </a:r>
                      <a:endParaRPr lang="en-US" sz="3200" dirty="0">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nSpc>
                          <a:spcPct val="115000"/>
                        </a:lnSpc>
                        <a:spcBef>
                          <a:spcPts val="0"/>
                        </a:spcBef>
                        <a:spcAft>
                          <a:spcPts val="1000"/>
                        </a:spcAft>
                      </a:pPr>
                      <a:r>
                        <a:rPr lang="en-US" sz="2800" dirty="0">
                          <a:effectLst/>
                        </a:rPr>
                        <a:t>After</a:t>
                      </a:r>
                      <a:endParaRPr lang="en-US" sz="3200" dirty="0">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nSpc>
                          <a:spcPct val="115000"/>
                        </a:lnSpc>
                        <a:spcBef>
                          <a:spcPts val="0"/>
                        </a:spcBef>
                        <a:spcAft>
                          <a:spcPts val="1000"/>
                        </a:spcAft>
                      </a:pPr>
                      <a:r>
                        <a:rPr lang="en-US" sz="2800" dirty="0">
                          <a:effectLst/>
                        </a:rPr>
                        <a:t>Before</a:t>
                      </a:r>
                      <a:endParaRPr lang="en-US" sz="3200" dirty="0">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nSpc>
                          <a:spcPct val="115000"/>
                        </a:lnSpc>
                        <a:spcBef>
                          <a:spcPts val="0"/>
                        </a:spcBef>
                        <a:spcAft>
                          <a:spcPts val="1000"/>
                        </a:spcAft>
                      </a:pPr>
                      <a:r>
                        <a:rPr lang="en-US" sz="2800" dirty="0">
                          <a:effectLst/>
                        </a:rPr>
                        <a:t>After</a:t>
                      </a:r>
                      <a:endParaRPr lang="en-US" sz="3200" dirty="0">
                        <a:effectLst/>
                        <a:latin typeface="Times New Roman" panose="02020603050405020304" pitchFamily="18" charset="0"/>
                        <a:ea typeface="SimSun" panose="02010600030101010101" pitchFamily="2" charset="-122"/>
                      </a:endParaRPr>
                    </a:p>
                  </a:txBody>
                  <a:tcPr marL="68580" marR="68580" marT="0" marB="0" anchor="b"/>
                </a:tc>
                <a:extLst>
                  <a:ext uri="{0D108BD9-81ED-4DB2-BD59-A6C34878D82A}">
                    <a16:rowId xmlns:a16="http://schemas.microsoft.com/office/drawing/2014/main" val="3716208602"/>
                  </a:ext>
                </a:extLst>
              </a:tr>
              <a:tr h="488029">
                <a:tc>
                  <a:txBody>
                    <a:bodyPr/>
                    <a:lstStyle/>
                    <a:p>
                      <a:pPr marL="0" marR="0">
                        <a:lnSpc>
                          <a:spcPct val="115000"/>
                        </a:lnSpc>
                        <a:spcBef>
                          <a:spcPts val="0"/>
                        </a:spcBef>
                        <a:spcAft>
                          <a:spcPts val="1000"/>
                        </a:spcAft>
                      </a:pPr>
                      <a:r>
                        <a:rPr lang="en-US" sz="2800">
                          <a:effectLst/>
                        </a:rPr>
                        <a:t>PT Win</a:t>
                      </a:r>
                      <a:endParaRPr lang="en-US" sz="3200">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nSpc>
                          <a:spcPct val="115000"/>
                        </a:lnSpc>
                        <a:spcBef>
                          <a:spcPts val="0"/>
                        </a:spcBef>
                        <a:spcAft>
                          <a:spcPts val="1000"/>
                        </a:spcAft>
                      </a:pPr>
                      <a:r>
                        <a:rPr lang="en-US" sz="2400" dirty="0">
                          <a:solidFill>
                            <a:srgbClr val="000000"/>
                          </a:solidFill>
                          <a:effectLst/>
                          <a:latin typeface="Arial" panose="020B0604020202020204" pitchFamily="34" charset="0"/>
                          <a:ea typeface="SimSun" panose="02010600030101010101" pitchFamily="2" charset="-122"/>
                          <a:cs typeface="Arial" panose="020B0604020202020204" pitchFamily="34" charset="0"/>
                        </a:rPr>
                        <a:t>1.48</a:t>
                      </a:r>
                      <a:endParaRPr lang="en-US" sz="2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nSpc>
                          <a:spcPct val="115000"/>
                        </a:lnSpc>
                        <a:spcBef>
                          <a:spcPts val="0"/>
                        </a:spcBef>
                        <a:spcAft>
                          <a:spcPts val="1000"/>
                        </a:spcAft>
                      </a:pPr>
                      <a:r>
                        <a:rPr lang="en-US" sz="2400" dirty="0">
                          <a:solidFill>
                            <a:srgbClr val="000000"/>
                          </a:solidFill>
                          <a:effectLst/>
                          <a:latin typeface="Arial" panose="020B0604020202020204" pitchFamily="34" charset="0"/>
                          <a:ea typeface="SimSun" panose="02010600030101010101" pitchFamily="2" charset="-122"/>
                          <a:cs typeface="Arial" panose="020B0604020202020204" pitchFamily="34" charset="0"/>
                        </a:rPr>
                        <a:t>2.87</a:t>
                      </a:r>
                      <a:endParaRPr lang="en-US" sz="2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nSpc>
                          <a:spcPct val="115000"/>
                        </a:lnSpc>
                        <a:spcBef>
                          <a:spcPts val="0"/>
                        </a:spcBef>
                        <a:spcAft>
                          <a:spcPts val="1000"/>
                        </a:spcAft>
                      </a:pPr>
                      <a:r>
                        <a:rPr lang="en-US" sz="2400" dirty="0">
                          <a:solidFill>
                            <a:srgbClr val="000000"/>
                          </a:solidFill>
                          <a:effectLst/>
                          <a:latin typeface="Arial" panose="020B0604020202020204" pitchFamily="34" charset="0"/>
                          <a:ea typeface="SimSun" panose="02010600030101010101" pitchFamily="2" charset="-122"/>
                          <a:cs typeface="Arial" panose="020B0604020202020204" pitchFamily="34" charset="0"/>
                        </a:rPr>
                        <a:t>1.48</a:t>
                      </a:r>
                      <a:endParaRPr lang="en-US" sz="2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nSpc>
                          <a:spcPct val="115000"/>
                        </a:lnSpc>
                        <a:spcBef>
                          <a:spcPts val="0"/>
                        </a:spcBef>
                        <a:spcAft>
                          <a:spcPts val="1000"/>
                        </a:spcAft>
                      </a:pPr>
                      <a:r>
                        <a:rPr lang="en-US" sz="2400" dirty="0">
                          <a:solidFill>
                            <a:srgbClr val="000000"/>
                          </a:solidFill>
                          <a:effectLst/>
                          <a:latin typeface="Arial" panose="020B0604020202020204" pitchFamily="34" charset="0"/>
                          <a:ea typeface="SimSun" panose="02010600030101010101" pitchFamily="2" charset="-122"/>
                          <a:cs typeface="Arial" panose="020B0604020202020204" pitchFamily="34" charset="0"/>
                        </a:rPr>
                        <a:t>2.87</a:t>
                      </a:r>
                      <a:endParaRPr lang="en-US" sz="2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2074889680"/>
                  </a:ext>
                </a:extLst>
              </a:tr>
              <a:tr h="488029">
                <a:tc>
                  <a:txBody>
                    <a:bodyPr/>
                    <a:lstStyle/>
                    <a:p>
                      <a:pPr marL="0" marR="0">
                        <a:lnSpc>
                          <a:spcPct val="115000"/>
                        </a:lnSpc>
                        <a:spcBef>
                          <a:spcPts val="0"/>
                        </a:spcBef>
                        <a:spcAft>
                          <a:spcPts val="1000"/>
                        </a:spcAft>
                      </a:pPr>
                      <a:r>
                        <a:rPr lang="en-US" sz="2800" dirty="0">
                          <a:effectLst/>
                        </a:rPr>
                        <a:t>Non-PT Win</a:t>
                      </a:r>
                      <a:endParaRPr lang="en-US" sz="3200" dirty="0">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nSpc>
                          <a:spcPct val="115000"/>
                        </a:lnSpc>
                        <a:spcBef>
                          <a:spcPts val="0"/>
                        </a:spcBef>
                        <a:spcAft>
                          <a:spcPts val="1000"/>
                        </a:spcAft>
                      </a:pPr>
                      <a:r>
                        <a:rPr lang="en-US" sz="2400" dirty="0">
                          <a:solidFill>
                            <a:srgbClr val="000000"/>
                          </a:solidFill>
                          <a:effectLst/>
                          <a:latin typeface="Arial" panose="020B0604020202020204" pitchFamily="34" charset="0"/>
                          <a:ea typeface="SimSun" panose="02010600030101010101" pitchFamily="2" charset="-122"/>
                          <a:cs typeface="Arial" panose="020B0604020202020204" pitchFamily="34" charset="0"/>
                        </a:rPr>
                        <a:t>1.25</a:t>
                      </a:r>
                      <a:endParaRPr lang="en-US" sz="2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nSpc>
                          <a:spcPct val="115000"/>
                        </a:lnSpc>
                        <a:spcBef>
                          <a:spcPts val="0"/>
                        </a:spcBef>
                        <a:spcAft>
                          <a:spcPts val="1000"/>
                        </a:spcAft>
                      </a:pPr>
                      <a:r>
                        <a:rPr lang="en-US" sz="2400" dirty="0">
                          <a:solidFill>
                            <a:srgbClr val="000000"/>
                          </a:solidFill>
                          <a:effectLst/>
                          <a:latin typeface="Arial" panose="020B0604020202020204" pitchFamily="34" charset="0"/>
                          <a:ea typeface="SimSun" panose="02010600030101010101" pitchFamily="2" charset="-122"/>
                          <a:cs typeface="Arial" panose="020B0604020202020204" pitchFamily="34" charset="0"/>
                        </a:rPr>
                        <a:t>1.46</a:t>
                      </a:r>
                      <a:endParaRPr lang="en-US" sz="2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nSpc>
                          <a:spcPct val="115000"/>
                        </a:lnSpc>
                        <a:spcBef>
                          <a:spcPts val="0"/>
                        </a:spcBef>
                        <a:spcAft>
                          <a:spcPts val="1000"/>
                        </a:spcAft>
                      </a:pPr>
                      <a:r>
                        <a:rPr lang="en-US" sz="2400" dirty="0">
                          <a:solidFill>
                            <a:srgbClr val="000000"/>
                          </a:solidFill>
                          <a:effectLst/>
                          <a:latin typeface="Arial" panose="020B0604020202020204" pitchFamily="34" charset="0"/>
                          <a:ea typeface="SimSun" panose="02010600030101010101" pitchFamily="2" charset="-122"/>
                          <a:cs typeface="Arial" panose="020B0604020202020204" pitchFamily="34" charset="0"/>
                        </a:rPr>
                        <a:t>1.35</a:t>
                      </a:r>
                      <a:endParaRPr lang="en-US" sz="2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nSpc>
                          <a:spcPct val="115000"/>
                        </a:lnSpc>
                        <a:spcBef>
                          <a:spcPts val="0"/>
                        </a:spcBef>
                        <a:spcAft>
                          <a:spcPts val="1000"/>
                        </a:spcAft>
                      </a:pPr>
                      <a:r>
                        <a:rPr lang="en-US" sz="2400" dirty="0">
                          <a:solidFill>
                            <a:srgbClr val="000000"/>
                          </a:solidFill>
                          <a:effectLst/>
                          <a:latin typeface="Arial" panose="020B0604020202020204" pitchFamily="34" charset="0"/>
                          <a:ea typeface="SimSun" panose="02010600030101010101" pitchFamily="2" charset="-122"/>
                          <a:cs typeface="Arial" panose="020B0604020202020204" pitchFamily="34" charset="0"/>
                        </a:rPr>
                        <a:t>1.05</a:t>
                      </a:r>
                      <a:endParaRPr lang="en-US" sz="2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2695051006"/>
                  </a:ext>
                </a:extLst>
              </a:tr>
              <a:tr h="488029">
                <a:tc>
                  <a:txBody>
                    <a:bodyPr/>
                    <a:lstStyle/>
                    <a:p>
                      <a:pPr marL="0" marR="0">
                        <a:lnSpc>
                          <a:spcPct val="115000"/>
                        </a:lnSpc>
                        <a:spcBef>
                          <a:spcPts val="0"/>
                        </a:spcBef>
                        <a:spcAft>
                          <a:spcPts val="1000"/>
                        </a:spcAft>
                      </a:pPr>
                      <a:r>
                        <a:rPr lang="en-US" sz="2800" dirty="0" err="1">
                          <a:effectLst/>
                        </a:rPr>
                        <a:t>DiD</a:t>
                      </a:r>
                      <a:endParaRPr lang="en-US" sz="3200" dirty="0">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nSpc>
                          <a:spcPct val="115000"/>
                        </a:lnSpc>
                        <a:spcBef>
                          <a:spcPts val="0"/>
                        </a:spcBef>
                        <a:spcAft>
                          <a:spcPts val="1000"/>
                        </a:spcAft>
                      </a:pPr>
                      <a:r>
                        <a:rPr lang="en-US" sz="2400" dirty="0">
                          <a:solidFill>
                            <a:srgbClr val="000000"/>
                          </a:solidFill>
                          <a:effectLst/>
                          <a:latin typeface="Arial" panose="020B0604020202020204" pitchFamily="34" charset="0"/>
                          <a:ea typeface="SimSun" panose="02010600030101010101" pitchFamily="2" charset="-122"/>
                          <a:cs typeface="Arial" panose="020B0604020202020204" pitchFamily="34" charset="0"/>
                        </a:rPr>
                        <a:t>1.18**</a:t>
                      </a:r>
                      <a:endParaRPr lang="en-US" sz="2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nSpc>
                          <a:spcPct val="115000"/>
                        </a:lnSpc>
                        <a:spcBef>
                          <a:spcPts val="0"/>
                        </a:spcBef>
                        <a:spcAft>
                          <a:spcPts val="1000"/>
                        </a:spcAft>
                      </a:pPr>
                      <a:r>
                        <a:rPr lang="en-US" sz="24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endParaRPr lang="en-US" sz="2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nSpc>
                          <a:spcPct val="115000"/>
                        </a:lnSpc>
                        <a:spcBef>
                          <a:spcPts val="0"/>
                        </a:spcBef>
                        <a:spcAft>
                          <a:spcPts val="1000"/>
                        </a:spcAft>
                      </a:pPr>
                      <a:r>
                        <a:rPr lang="en-US" sz="2400" dirty="0">
                          <a:solidFill>
                            <a:srgbClr val="000000"/>
                          </a:solidFill>
                          <a:effectLst/>
                          <a:latin typeface="Arial" panose="020B0604020202020204" pitchFamily="34" charset="0"/>
                          <a:ea typeface="SimSun" panose="02010600030101010101" pitchFamily="2" charset="-122"/>
                          <a:cs typeface="Arial" panose="020B0604020202020204" pitchFamily="34" charset="0"/>
                        </a:rPr>
                        <a:t>1.69**</a:t>
                      </a:r>
                      <a:endParaRPr lang="en-US" sz="2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nSpc>
                          <a:spcPct val="115000"/>
                        </a:lnSpc>
                        <a:spcBef>
                          <a:spcPts val="0"/>
                        </a:spcBef>
                        <a:spcAft>
                          <a:spcPts val="1000"/>
                        </a:spcAft>
                      </a:pPr>
                      <a:r>
                        <a:rPr lang="en-US" sz="24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endParaRPr lang="en-US" sz="2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extLst>
                  <a:ext uri="{0D108BD9-81ED-4DB2-BD59-A6C34878D82A}">
                    <a16:rowId xmlns:a16="http://schemas.microsoft.com/office/drawing/2014/main" val="4213646598"/>
                  </a:ext>
                </a:extLst>
              </a:tr>
            </a:tbl>
          </a:graphicData>
        </a:graphic>
      </p:graphicFrame>
      <p:sp>
        <p:nvSpPr>
          <p:cNvPr id="8" name="Content Placeholder 2"/>
          <p:cNvSpPr>
            <a:spLocks noGrp="1"/>
          </p:cNvSpPr>
          <p:nvPr>
            <p:ph idx="1"/>
          </p:nvPr>
        </p:nvSpPr>
        <p:spPr>
          <a:xfrm>
            <a:off x="453188" y="1318418"/>
            <a:ext cx="8229600" cy="4525963"/>
          </a:xfrm>
        </p:spPr>
        <p:txBody>
          <a:bodyPr>
            <a:normAutofit/>
          </a:bodyPr>
          <a:lstStyle/>
          <a:p>
            <a:r>
              <a:rPr lang="en-US" sz="2200" dirty="0"/>
              <a:t>We cannot simply compare after win to before win </a:t>
            </a:r>
          </a:p>
          <a:p>
            <a:pPr lvl="1"/>
            <a:r>
              <a:rPr lang="en-US" sz="1800" dirty="0"/>
              <a:t>Winning funds not the same (we already know +</a:t>
            </a:r>
            <a:r>
              <a:rPr lang="en-US" sz="1800" dirty="0" err="1"/>
              <a:t>ve</a:t>
            </a:r>
            <a:r>
              <a:rPr lang="en-US" sz="1800" dirty="0"/>
              <a:t> correlation with performance) </a:t>
            </a:r>
          </a:p>
          <a:p>
            <a:pPr lvl="1"/>
            <a:r>
              <a:rPr lang="en-US" sz="1800" dirty="0"/>
              <a:t>Matched sample analysis</a:t>
            </a:r>
          </a:p>
          <a:p>
            <a:pPr lvl="2"/>
            <a:r>
              <a:rPr lang="en-US" sz="1400" dirty="0"/>
              <a:t>Hard match on time, strategy, nearest match based on ⅓ trailing flows, ⅓ trailing returns, ⅓ fund size </a:t>
            </a:r>
          </a:p>
          <a:p>
            <a:pPr lvl="2"/>
            <a:r>
              <a:rPr lang="en-US" sz="1400" dirty="0"/>
              <a:t>Hard match on time, strategy, nearest match on p-score from determinants of poker wins</a:t>
            </a:r>
          </a:p>
          <a:p>
            <a:endParaRPr lang="en-US" sz="2200" dirty="0"/>
          </a:p>
          <a:p>
            <a:pPr marL="0" indent="0">
              <a:buNone/>
            </a:pPr>
            <a:endParaRPr lang="en-US" sz="2200" dirty="0"/>
          </a:p>
          <a:p>
            <a:pPr marL="0" indent="0">
              <a:buNone/>
            </a:pPr>
            <a:endParaRPr lang="en-US" sz="2400" dirty="0"/>
          </a:p>
        </p:txBody>
      </p:sp>
      <p:graphicFrame>
        <p:nvGraphicFramePr>
          <p:cNvPr id="11" name="Table 10">
            <a:extLst>
              <a:ext uri="{FF2B5EF4-FFF2-40B4-BE49-F238E27FC236}">
                <a16:creationId xmlns:a16="http://schemas.microsoft.com/office/drawing/2014/main" id="{C6762446-13AD-4CB9-A1D6-068B88A58111}"/>
              </a:ext>
            </a:extLst>
          </p:cNvPr>
          <p:cNvGraphicFramePr>
            <a:graphicFrameLocks noGrp="1"/>
          </p:cNvGraphicFramePr>
          <p:nvPr>
            <p:extLst>
              <p:ext uri="{D42A27DB-BD31-4B8C-83A1-F6EECF244321}">
                <p14:modId xmlns:p14="http://schemas.microsoft.com/office/powerpoint/2010/main" val="1852501399"/>
              </p:ext>
            </p:extLst>
          </p:nvPr>
        </p:nvGraphicFramePr>
        <p:xfrm>
          <a:off x="440984" y="3400691"/>
          <a:ext cx="5197816" cy="3000109"/>
        </p:xfrm>
        <a:graphic>
          <a:graphicData uri="http://schemas.openxmlformats.org/drawingml/2006/table">
            <a:tbl>
              <a:tblPr firstRow="1" firstCol="1" bandRow="1">
                <a:tableStyleId>{5C22544A-7EE6-4342-B048-85BDC9FD1C3A}</a:tableStyleId>
              </a:tblPr>
              <a:tblGrid>
                <a:gridCol w="2162739">
                  <a:extLst>
                    <a:ext uri="{9D8B030D-6E8A-4147-A177-3AD203B41FA5}">
                      <a16:colId xmlns:a16="http://schemas.microsoft.com/office/drawing/2014/main" val="258147284"/>
                    </a:ext>
                  </a:extLst>
                </a:gridCol>
                <a:gridCol w="1813804">
                  <a:extLst>
                    <a:ext uri="{9D8B030D-6E8A-4147-A177-3AD203B41FA5}">
                      <a16:colId xmlns:a16="http://schemas.microsoft.com/office/drawing/2014/main" val="2003233261"/>
                    </a:ext>
                  </a:extLst>
                </a:gridCol>
                <a:gridCol w="1221273">
                  <a:extLst>
                    <a:ext uri="{9D8B030D-6E8A-4147-A177-3AD203B41FA5}">
                      <a16:colId xmlns:a16="http://schemas.microsoft.com/office/drawing/2014/main" val="829268502"/>
                    </a:ext>
                  </a:extLst>
                </a:gridCol>
              </a:tblGrid>
              <a:tr h="1047993">
                <a:tc>
                  <a:txBody>
                    <a:bodyPr/>
                    <a:lstStyle/>
                    <a:p>
                      <a:pPr marL="0" marR="0">
                        <a:lnSpc>
                          <a:spcPct val="115000"/>
                        </a:lnSpc>
                        <a:spcBef>
                          <a:spcPts val="0"/>
                        </a:spcBef>
                        <a:spcAft>
                          <a:spcPts val="1000"/>
                        </a:spcAft>
                      </a:pPr>
                      <a:r>
                        <a:rPr lang="en-US" sz="2800" dirty="0">
                          <a:effectLst/>
                        </a:rPr>
                        <a:t> </a:t>
                      </a:r>
                      <a:endParaRPr lang="en-US" sz="3200" dirty="0">
                        <a:effectLst/>
                        <a:latin typeface="Times New Roman" panose="02020603050405020304" pitchFamily="18" charset="0"/>
                        <a:ea typeface="SimSun" panose="02010600030101010101" pitchFamily="2" charset="-122"/>
                      </a:endParaRPr>
                    </a:p>
                  </a:txBody>
                  <a:tcPr marL="68580" marR="68580" marT="0" marB="0" anchor="b"/>
                </a:tc>
                <a:tc gridSpan="2">
                  <a:txBody>
                    <a:bodyPr/>
                    <a:lstStyle/>
                    <a:p>
                      <a:pPr marL="0" marR="0" algn="ctr">
                        <a:lnSpc>
                          <a:spcPct val="115000"/>
                        </a:lnSpc>
                        <a:spcBef>
                          <a:spcPts val="0"/>
                        </a:spcBef>
                        <a:spcAft>
                          <a:spcPts val="1000"/>
                        </a:spcAft>
                      </a:pPr>
                      <a:r>
                        <a:rPr lang="en-US" sz="2800" dirty="0">
                          <a:effectLst/>
                        </a:rPr>
                        <a:t>Flow, perf., size matching</a:t>
                      </a:r>
                      <a:endParaRPr lang="en-US" sz="3200" dirty="0">
                        <a:effectLst/>
                        <a:latin typeface="Times New Roman" panose="02020603050405020304" pitchFamily="18" charset="0"/>
                        <a:ea typeface="SimSun" panose="02010600030101010101" pitchFamily="2" charset="-122"/>
                      </a:endParaRPr>
                    </a:p>
                  </a:txBody>
                  <a:tcPr marL="68580" marR="68580" marT="0" marB="0" anchor="b"/>
                </a:tc>
                <a:tc hMerge="1">
                  <a:txBody>
                    <a:bodyPr/>
                    <a:lstStyle/>
                    <a:p>
                      <a:endParaRPr lang="en-US"/>
                    </a:p>
                  </a:txBody>
                  <a:tcPr/>
                </a:tc>
                <a:extLst>
                  <a:ext uri="{0D108BD9-81ED-4DB2-BD59-A6C34878D82A}">
                    <a16:rowId xmlns:a16="http://schemas.microsoft.com/office/drawing/2014/main" val="4088554260"/>
                  </a:ext>
                </a:extLst>
              </a:tr>
              <a:tr h="488029">
                <a:tc>
                  <a:txBody>
                    <a:bodyPr/>
                    <a:lstStyle/>
                    <a:p>
                      <a:pPr marL="0" marR="0">
                        <a:lnSpc>
                          <a:spcPct val="115000"/>
                        </a:lnSpc>
                        <a:spcBef>
                          <a:spcPts val="0"/>
                        </a:spcBef>
                        <a:spcAft>
                          <a:spcPts val="1000"/>
                        </a:spcAft>
                      </a:pPr>
                      <a:r>
                        <a:rPr lang="en-US" sz="2800" dirty="0">
                          <a:effectLst/>
                        </a:rPr>
                        <a:t> </a:t>
                      </a:r>
                      <a:endParaRPr lang="en-US" sz="3200" dirty="0">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nSpc>
                          <a:spcPct val="115000"/>
                        </a:lnSpc>
                        <a:spcBef>
                          <a:spcPts val="0"/>
                        </a:spcBef>
                        <a:spcAft>
                          <a:spcPts val="1000"/>
                        </a:spcAft>
                      </a:pPr>
                      <a:r>
                        <a:rPr lang="en-US" sz="2800">
                          <a:effectLst/>
                        </a:rPr>
                        <a:t>Before</a:t>
                      </a:r>
                      <a:endParaRPr lang="en-US" sz="3200">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nSpc>
                          <a:spcPct val="115000"/>
                        </a:lnSpc>
                        <a:spcBef>
                          <a:spcPts val="0"/>
                        </a:spcBef>
                        <a:spcAft>
                          <a:spcPts val="1000"/>
                        </a:spcAft>
                      </a:pPr>
                      <a:r>
                        <a:rPr lang="en-US" sz="2800">
                          <a:effectLst/>
                        </a:rPr>
                        <a:t>After</a:t>
                      </a:r>
                      <a:endParaRPr lang="en-US" sz="3200">
                        <a:effectLst/>
                        <a:latin typeface="Times New Roman" panose="02020603050405020304" pitchFamily="18" charset="0"/>
                        <a:ea typeface="SimSun" panose="02010600030101010101" pitchFamily="2" charset="-122"/>
                      </a:endParaRPr>
                    </a:p>
                  </a:txBody>
                  <a:tcPr marL="68580" marR="68580" marT="0" marB="0" anchor="b"/>
                </a:tc>
                <a:extLst>
                  <a:ext uri="{0D108BD9-81ED-4DB2-BD59-A6C34878D82A}">
                    <a16:rowId xmlns:a16="http://schemas.microsoft.com/office/drawing/2014/main" val="3716208602"/>
                  </a:ext>
                </a:extLst>
              </a:tr>
              <a:tr h="488029">
                <a:tc>
                  <a:txBody>
                    <a:bodyPr/>
                    <a:lstStyle/>
                    <a:p>
                      <a:pPr marL="0" marR="0">
                        <a:lnSpc>
                          <a:spcPct val="115000"/>
                        </a:lnSpc>
                        <a:spcBef>
                          <a:spcPts val="0"/>
                        </a:spcBef>
                        <a:spcAft>
                          <a:spcPts val="1000"/>
                        </a:spcAft>
                      </a:pPr>
                      <a:r>
                        <a:rPr lang="en-US" sz="2800" dirty="0">
                          <a:effectLst/>
                        </a:rPr>
                        <a:t>PT Win</a:t>
                      </a:r>
                      <a:endParaRPr lang="en-US" sz="3200" dirty="0">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nSpc>
                          <a:spcPct val="115000"/>
                        </a:lnSpc>
                        <a:spcBef>
                          <a:spcPts val="0"/>
                        </a:spcBef>
                        <a:spcAft>
                          <a:spcPts val="1000"/>
                        </a:spcAft>
                      </a:pPr>
                      <a:r>
                        <a:rPr lang="en-US" sz="2400" dirty="0">
                          <a:solidFill>
                            <a:srgbClr val="000000"/>
                          </a:solidFill>
                          <a:effectLst/>
                          <a:latin typeface="Arial" panose="020B0604020202020204" pitchFamily="34" charset="0"/>
                          <a:ea typeface="SimSun" panose="02010600030101010101" pitchFamily="2" charset="-122"/>
                          <a:cs typeface="Arial" panose="020B0604020202020204" pitchFamily="34" charset="0"/>
                        </a:rPr>
                        <a:t>1.48</a:t>
                      </a:r>
                      <a:endParaRPr lang="en-US" sz="2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nSpc>
                          <a:spcPct val="115000"/>
                        </a:lnSpc>
                        <a:spcBef>
                          <a:spcPts val="0"/>
                        </a:spcBef>
                        <a:spcAft>
                          <a:spcPts val="1000"/>
                        </a:spcAft>
                      </a:pPr>
                      <a:r>
                        <a:rPr lang="en-US" sz="2400">
                          <a:solidFill>
                            <a:srgbClr val="000000"/>
                          </a:solidFill>
                          <a:effectLst/>
                          <a:latin typeface="Arial" panose="020B0604020202020204" pitchFamily="34" charset="0"/>
                          <a:ea typeface="SimSun" panose="02010600030101010101" pitchFamily="2" charset="-122"/>
                          <a:cs typeface="Arial" panose="020B0604020202020204" pitchFamily="34" charset="0"/>
                        </a:rPr>
                        <a:t>2.87</a:t>
                      </a:r>
                      <a:endParaRPr lang="en-US" sz="28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2074889680"/>
                  </a:ext>
                </a:extLst>
              </a:tr>
              <a:tr h="488029">
                <a:tc>
                  <a:txBody>
                    <a:bodyPr/>
                    <a:lstStyle/>
                    <a:p>
                      <a:pPr marL="0" marR="0">
                        <a:lnSpc>
                          <a:spcPct val="115000"/>
                        </a:lnSpc>
                        <a:spcBef>
                          <a:spcPts val="0"/>
                        </a:spcBef>
                        <a:spcAft>
                          <a:spcPts val="1000"/>
                        </a:spcAft>
                      </a:pPr>
                      <a:r>
                        <a:rPr lang="en-US" sz="2800" dirty="0">
                          <a:effectLst/>
                        </a:rPr>
                        <a:t>Non-PT Win</a:t>
                      </a:r>
                      <a:endParaRPr lang="en-US" sz="3200" dirty="0">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nSpc>
                          <a:spcPct val="115000"/>
                        </a:lnSpc>
                        <a:spcBef>
                          <a:spcPts val="0"/>
                        </a:spcBef>
                        <a:spcAft>
                          <a:spcPts val="1000"/>
                        </a:spcAft>
                      </a:pPr>
                      <a:r>
                        <a:rPr lang="en-US" sz="2400" dirty="0">
                          <a:solidFill>
                            <a:srgbClr val="000000"/>
                          </a:solidFill>
                          <a:effectLst/>
                          <a:latin typeface="Arial" panose="020B0604020202020204" pitchFamily="34" charset="0"/>
                          <a:ea typeface="SimSun" panose="02010600030101010101" pitchFamily="2" charset="-122"/>
                          <a:cs typeface="Arial" panose="020B0604020202020204" pitchFamily="34" charset="0"/>
                        </a:rPr>
                        <a:t>1.25</a:t>
                      </a:r>
                      <a:endParaRPr lang="en-US" sz="2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nSpc>
                          <a:spcPct val="115000"/>
                        </a:lnSpc>
                        <a:spcBef>
                          <a:spcPts val="0"/>
                        </a:spcBef>
                        <a:spcAft>
                          <a:spcPts val="1000"/>
                        </a:spcAft>
                      </a:pPr>
                      <a:r>
                        <a:rPr lang="en-US" sz="2400">
                          <a:solidFill>
                            <a:srgbClr val="000000"/>
                          </a:solidFill>
                          <a:effectLst/>
                          <a:latin typeface="Arial" panose="020B0604020202020204" pitchFamily="34" charset="0"/>
                          <a:ea typeface="SimSun" panose="02010600030101010101" pitchFamily="2" charset="-122"/>
                          <a:cs typeface="Arial" panose="020B0604020202020204" pitchFamily="34" charset="0"/>
                        </a:rPr>
                        <a:t>1.46</a:t>
                      </a:r>
                      <a:endParaRPr lang="en-US" sz="28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2695051006"/>
                  </a:ext>
                </a:extLst>
              </a:tr>
              <a:tr h="488029">
                <a:tc>
                  <a:txBody>
                    <a:bodyPr/>
                    <a:lstStyle/>
                    <a:p>
                      <a:pPr marL="0" marR="0">
                        <a:lnSpc>
                          <a:spcPct val="115000"/>
                        </a:lnSpc>
                        <a:spcBef>
                          <a:spcPts val="0"/>
                        </a:spcBef>
                        <a:spcAft>
                          <a:spcPts val="1000"/>
                        </a:spcAft>
                      </a:pPr>
                      <a:r>
                        <a:rPr lang="en-US" sz="2800" dirty="0" err="1">
                          <a:effectLst/>
                        </a:rPr>
                        <a:t>DiD</a:t>
                      </a:r>
                      <a:endParaRPr lang="en-US" sz="3200" dirty="0">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nSpc>
                          <a:spcPct val="115000"/>
                        </a:lnSpc>
                        <a:spcBef>
                          <a:spcPts val="0"/>
                        </a:spcBef>
                        <a:spcAft>
                          <a:spcPts val="1000"/>
                        </a:spcAft>
                      </a:pPr>
                      <a:r>
                        <a:rPr lang="en-US" sz="2400">
                          <a:solidFill>
                            <a:srgbClr val="000000"/>
                          </a:solidFill>
                          <a:effectLst/>
                          <a:latin typeface="Arial" panose="020B0604020202020204" pitchFamily="34" charset="0"/>
                          <a:ea typeface="SimSun" panose="02010600030101010101" pitchFamily="2" charset="-122"/>
                          <a:cs typeface="Arial" panose="020B0604020202020204" pitchFamily="34" charset="0"/>
                        </a:rPr>
                        <a:t>1.18**</a:t>
                      </a:r>
                      <a:endParaRPr lang="en-US" sz="28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nSpc>
                          <a:spcPct val="115000"/>
                        </a:lnSpc>
                        <a:spcBef>
                          <a:spcPts val="0"/>
                        </a:spcBef>
                        <a:spcAft>
                          <a:spcPts val="1000"/>
                        </a:spcAft>
                      </a:pPr>
                      <a:r>
                        <a:rPr lang="en-US" sz="24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endParaRPr lang="en-US" sz="2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extLst>
                  <a:ext uri="{0D108BD9-81ED-4DB2-BD59-A6C34878D82A}">
                    <a16:rowId xmlns:a16="http://schemas.microsoft.com/office/drawing/2014/main" val="4213646598"/>
                  </a:ext>
                </a:extLst>
              </a:tr>
            </a:tbl>
          </a:graphicData>
        </a:graphic>
      </p:graphicFrame>
      <p:graphicFrame>
        <p:nvGraphicFramePr>
          <p:cNvPr id="4" name="Table 3">
            <a:extLst>
              <a:ext uri="{FF2B5EF4-FFF2-40B4-BE49-F238E27FC236}">
                <a16:creationId xmlns:a16="http://schemas.microsoft.com/office/drawing/2014/main" id="{0476CBEB-C4CA-45EC-AA64-8D27D5E5BAAC}"/>
              </a:ext>
            </a:extLst>
          </p:cNvPr>
          <p:cNvGraphicFramePr>
            <a:graphicFrameLocks noGrp="1"/>
          </p:cNvGraphicFramePr>
          <p:nvPr>
            <p:extLst>
              <p:ext uri="{D42A27DB-BD31-4B8C-83A1-F6EECF244321}">
                <p14:modId xmlns:p14="http://schemas.microsoft.com/office/powerpoint/2010/main" val="3374153461"/>
              </p:ext>
            </p:extLst>
          </p:nvPr>
        </p:nvGraphicFramePr>
        <p:xfrm>
          <a:off x="342901" y="1328022"/>
          <a:ext cx="8458198" cy="5269628"/>
        </p:xfrm>
        <a:graphic>
          <a:graphicData uri="http://schemas.openxmlformats.org/drawingml/2006/table">
            <a:tbl>
              <a:tblPr firstRow="1" firstCol="1" bandRow="1">
                <a:tableStyleId>{5C22544A-7EE6-4342-B048-85BDC9FD1C3A}</a:tableStyleId>
              </a:tblPr>
              <a:tblGrid>
                <a:gridCol w="4824558">
                  <a:extLst>
                    <a:ext uri="{9D8B030D-6E8A-4147-A177-3AD203B41FA5}">
                      <a16:colId xmlns:a16="http://schemas.microsoft.com/office/drawing/2014/main" val="3568850368"/>
                    </a:ext>
                  </a:extLst>
                </a:gridCol>
                <a:gridCol w="1816820">
                  <a:extLst>
                    <a:ext uri="{9D8B030D-6E8A-4147-A177-3AD203B41FA5}">
                      <a16:colId xmlns:a16="http://schemas.microsoft.com/office/drawing/2014/main" val="3924461957"/>
                    </a:ext>
                  </a:extLst>
                </a:gridCol>
                <a:gridCol w="1816820">
                  <a:extLst>
                    <a:ext uri="{9D8B030D-6E8A-4147-A177-3AD203B41FA5}">
                      <a16:colId xmlns:a16="http://schemas.microsoft.com/office/drawing/2014/main" val="2726492056"/>
                    </a:ext>
                  </a:extLst>
                </a:gridCol>
              </a:tblGrid>
              <a:tr h="30589">
                <a:tc>
                  <a:txBody>
                    <a:bodyPr/>
                    <a:lstStyle/>
                    <a:p>
                      <a:pPr marL="0" marR="0">
                        <a:lnSpc>
                          <a:spcPct val="115000"/>
                        </a:lnSpc>
                        <a:spcBef>
                          <a:spcPts val="0"/>
                        </a:spcBef>
                        <a:spcAft>
                          <a:spcPts val="1000"/>
                        </a:spcAft>
                      </a:pPr>
                      <a:r>
                        <a:rPr lang="en-US" sz="1600" dirty="0">
                          <a:effectLst/>
                          <a:latin typeface="Arial" panose="020B0604020202020204" pitchFamily="34" charset="0"/>
                          <a:cs typeface="Arial" panose="020B0604020202020204" pitchFamily="34" charset="0"/>
                        </a:rPr>
                        <a:t> </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1000"/>
                        </a:spcAft>
                      </a:pPr>
                      <a:r>
                        <a:rPr lang="en-US" sz="1600" dirty="0">
                          <a:effectLst/>
                          <a:latin typeface="Arial" panose="020B0604020202020204" pitchFamily="34" charset="0"/>
                          <a:cs typeface="Arial" panose="020B0604020202020204" pitchFamily="34" charset="0"/>
                        </a:rPr>
                        <a:t>Flow, perf, size matching</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1000"/>
                        </a:spcAft>
                      </a:pPr>
                      <a:r>
                        <a:rPr lang="en-US" sz="1600" dirty="0">
                          <a:effectLst/>
                          <a:latin typeface="Arial" panose="020B0604020202020204" pitchFamily="34" charset="0"/>
                          <a:cs typeface="Arial" panose="020B0604020202020204" pitchFamily="34" charset="0"/>
                        </a:rPr>
                        <a:t>Propensity score matching</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extLst>
                  <a:ext uri="{0D108BD9-81ED-4DB2-BD59-A6C34878D82A}">
                    <a16:rowId xmlns:a16="http://schemas.microsoft.com/office/drawing/2014/main" val="2119875127"/>
                  </a:ext>
                </a:extLst>
              </a:tr>
              <a:tr h="338048">
                <a:tc>
                  <a:txBody>
                    <a:bodyPr/>
                    <a:lstStyle/>
                    <a:p>
                      <a:pPr marL="0" marR="0">
                        <a:lnSpc>
                          <a:spcPct val="115000"/>
                        </a:lnSpc>
                        <a:spcBef>
                          <a:spcPts val="0"/>
                        </a:spcBef>
                        <a:spcAft>
                          <a:spcPts val="1000"/>
                        </a:spcAft>
                      </a:pPr>
                      <a:r>
                        <a:rPr lang="en-US" sz="1600" dirty="0">
                          <a:effectLst/>
                          <a:latin typeface="Arial" panose="020B0604020202020204" pitchFamily="34" charset="0"/>
                          <a:cs typeface="Arial" panose="020B0604020202020204" pitchFamily="34" charset="0"/>
                        </a:rPr>
                        <a:t>PT Win</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1000"/>
                        </a:spcAft>
                      </a:pPr>
                      <a:r>
                        <a:rPr lang="en-US" sz="1600" dirty="0">
                          <a:solidFill>
                            <a:srgbClr val="000000"/>
                          </a:solidFill>
                          <a:effectLst/>
                          <a:latin typeface="Arial" panose="020B0604020202020204" pitchFamily="34" charset="0"/>
                          <a:ea typeface="SimSun" panose="02010600030101010101" pitchFamily="2" charset="-122"/>
                          <a:cs typeface="Arial" panose="020B0604020202020204" pitchFamily="34" charset="0"/>
                        </a:rPr>
                        <a:t>1.532**</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1000"/>
                        </a:spcAft>
                      </a:pPr>
                      <a:r>
                        <a:rPr lang="en-US" sz="1600" dirty="0">
                          <a:solidFill>
                            <a:srgbClr val="000000"/>
                          </a:solidFill>
                          <a:effectLst/>
                          <a:latin typeface="Arial" panose="020B0604020202020204" pitchFamily="34" charset="0"/>
                          <a:ea typeface="SimSun" panose="02010600030101010101" pitchFamily="2" charset="-122"/>
                          <a:cs typeface="Arial" panose="020B0604020202020204" pitchFamily="34" charset="0"/>
                        </a:rPr>
                        <a:t>1.815</a:t>
                      </a:r>
                      <a:r>
                        <a:rPr lang="en-US" sz="1600" baseline="30000" dirty="0">
                          <a:solidFill>
                            <a:srgbClr val="000000"/>
                          </a:solidFill>
                          <a:effectLst/>
                          <a:latin typeface="Arial" panose="020B0604020202020204" pitchFamily="34" charset="0"/>
                          <a:ea typeface="SimSun" panose="02010600030101010101" pitchFamily="2" charset="-122"/>
                          <a:cs typeface="Arial" panose="020B0604020202020204" pitchFamily="34" charset="0"/>
                        </a:rPr>
                        <a:t>***</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extLst>
                  <a:ext uri="{0D108BD9-81ED-4DB2-BD59-A6C34878D82A}">
                    <a16:rowId xmlns:a16="http://schemas.microsoft.com/office/drawing/2014/main" val="2988549424"/>
                  </a:ext>
                </a:extLst>
              </a:tr>
              <a:tr h="338048">
                <a:tc>
                  <a:txBody>
                    <a:bodyPr/>
                    <a:lstStyle/>
                    <a:p>
                      <a:pPr marL="0" marR="0">
                        <a:lnSpc>
                          <a:spcPct val="115000"/>
                        </a:lnSpc>
                        <a:spcBef>
                          <a:spcPts val="0"/>
                        </a:spcBef>
                        <a:spcAft>
                          <a:spcPts val="1000"/>
                        </a:spcAft>
                      </a:pPr>
                      <a:r>
                        <a:rPr lang="en-US" sz="1600" dirty="0">
                          <a:effectLst/>
                          <a:latin typeface="Arial" panose="020B0604020202020204" pitchFamily="34" charset="0"/>
                          <a:cs typeface="Arial" panose="020B0604020202020204" pitchFamily="34" charset="0"/>
                        </a:rPr>
                        <a:t> </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1000"/>
                        </a:spcAft>
                      </a:pPr>
                      <a:r>
                        <a:rPr lang="en-US" sz="1600" dirty="0">
                          <a:solidFill>
                            <a:srgbClr val="000000"/>
                          </a:solidFill>
                          <a:effectLst/>
                          <a:latin typeface="Arial" panose="020B0604020202020204" pitchFamily="34" charset="0"/>
                          <a:ea typeface="SimSun" panose="02010600030101010101" pitchFamily="2" charset="-122"/>
                          <a:cs typeface="Arial" panose="020B0604020202020204" pitchFamily="34" charset="0"/>
                        </a:rPr>
                        <a:t>(2.31)</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1000"/>
                        </a:spcAft>
                      </a:pPr>
                      <a:r>
                        <a:rPr lang="en-US" sz="1600" dirty="0">
                          <a:solidFill>
                            <a:srgbClr val="000000"/>
                          </a:solidFill>
                          <a:effectLst/>
                          <a:latin typeface="Arial" panose="020B0604020202020204" pitchFamily="34" charset="0"/>
                          <a:ea typeface="SimSun" panose="02010600030101010101" pitchFamily="2" charset="-122"/>
                          <a:cs typeface="Arial" panose="020B0604020202020204" pitchFamily="34" charset="0"/>
                        </a:rPr>
                        <a:t>(3.06)</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extLst>
                  <a:ext uri="{0D108BD9-81ED-4DB2-BD59-A6C34878D82A}">
                    <a16:rowId xmlns:a16="http://schemas.microsoft.com/office/drawing/2014/main" val="200016894"/>
                  </a:ext>
                </a:extLst>
              </a:tr>
              <a:tr h="338048">
                <a:tc>
                  <a:txBody>
                    <a:bodyPr/>
                    <a:lstStyle/>
                    <a:p>
                      <a:pPr marL="0" marR="0">
                        <a:lnSpc>
                          <a:spcPct val="115000"/>
                        </a:lnSpc>
                        <a:spcBef>
                          <a:spcPts val="0"/>
                        </a:spcBef>
                        <a:spcAft>
                          <a:spcPts val="1000"/>
                        </a:spcAft>
                      </a:pPr>
                      <a:r>
                        <a:rPr lang="en-US" sz="1600" dirty="0">
                          <a:effectLst/>
                          <a:latin typeface="Arial" panose="020B0604020202020204" pitchFamily="34" charset="0"/>
                          <a:cs typeface="Arial" panose="020B0604020202020204" pitchFamily="34" charset="0"/>
                        </a:rPr>
                        <a:t>Flow </a:t>
                      </a:r>
                      <a:r>
                        <a:rPr lang="en-US" sz="1600" baseline="-25000" dirty="0">
                          <a:effectLst/>
                          <a:latin typeface="Arial" panose="020B0604020202020204" pitchFamily="34" charset="0"/>
                          <a:cs typeface="Arial" panose="020B0604020202020204" pitchFamily="34" charset="0"/>
                        </a:rPr>
                        <a:t>t-1, t-12</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1000"/>
                        </a:spcAft>
                      </a:pPr>
                      <a:r>
                        <a:rPr lang="en-US" sz="1600" dirty="0">
                          <a:solidFill>
                            <a:srgbClr val="000000"/>
                          </a:solidFill>
                          <a:effectLst/>
                          <a:latin typeface="Arial" panose="020B0604020202020204" pitchFamily="34" charset="0"/>
                          <a:ea typeface="SimSun" panose="02010600030101010101" pitchFamily="2" charset="-122"/>
                          <a:cs typeface="Arial" panose="020B0604020202020204" pitchFamily="34" charset="0"/>
                        </a:rPr>
                        <a:t>0.047</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1000"/>
                        </a:spcAft>
                      </a:pPr>
                      <a:r>
                        <a:rPr lang="en-US" sz="1600" dirty="0">
                          <a:solidFill>
                            <a:srgbClr val="000000"/>
                          </a:solidFill>
                          <a:effectLst/>
                          <a:latin typeface="Arial" panose="020B0604020202020204" pitchFamily="34" charset="0"/>
                          <a:ea typeface="SimSun" panose="02010600030101010101" pitchFamily="2" charset="-122"/>
                          <a:cs typeface="Arial" panose="020B0604020202020204" pitchFamily="34" charset="0"/>
                        </a:rPr>
                        <a:t>-0.040</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extLst>
                  <a:ext uri="{0D108BD9-81ED-4DB2-BD59-A6C34878D82A}">
                    <a16:rowId xmlns:a16="http://schemas.microsoft.com/office/drawing/2014/main" val="3914763101"/>
                  </a:ext>
                </a:extLst>
              </a:tr>
              <a:tr h="338048">
                <a:tc>
                  <a:txBody>
                    <a:bodyPr/>
                    <a:lstStyle/>
                    <a:p>
                      <a:pPr marL="0" marR="0">
                        <a:lnSpc>
                          <a:spcPct val="115000"/>
                        </a:lnSpc>
                        <a:spcBef>
                          <a:spcPts val="0"/>
                        </a:spcBef>
                        <a:spcAft>
                          <a:spcPts val="1000"/>
                        </a:spcAft>
                      </a:pPr>
                      <a:r>
                        <a:rPr lang="en-US" sz="1600" dirty="0">
                          <a:effectLst/>
                          <a:latin typeface="Arial" panose="020B0604020202020204" pitchFamily="34" charset="0"/>
                          <a:cs typeface="Arial" panose="020B0604020202020204" pitchFamily="34" charset="0"/>
                        </a:rPr>
                        <a:t> </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1000"/>
                        </a:spcAft>
                      </a:pPr>
                      <a:r>
                        <a:rPr lang="en-US" sz="1600" dirty="0">
                          <a:solidFill>
                            <a:srgbClr val="000000"/>
                          </a:solidFill>
                          <a:effectLst/>
                          <a:latin typeface="Arial" panose="020B0604020202020204" pitchFamily="34" charset="0"/>
                          <a:ea typeface="SimSun" panose="02010600030101010101" pitchFamily="2" charset="-122"/>
                          <a:cs typeface="Arial" panose="020B0604020202020204" pitchFamily="34" charset="0"/>
                        </a:rPr>
                        <a:t>(0.54)</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1000"/>
                        </a:spcAft>
                      </a:pPr>
                      <a:r>
                        <a:rPr lang="en-US" sz="1600" dirty="0">
                          <a:solidFill>
                            <a:srgbClr val="000000"/>
                          </a:solidFill>
                          <a:effectLst/>
                          <a:latin typeface="Arial" panose="020B0604020202020204" pitchFamily="34" charset="0"/>
                          <a:ea typeface="SimSun" panose="02010600030101010101" pitchFamily="2" charset="-122"/>
                          <a:cs typeface="Arial" panose="020B0604020202020204" pitchFamily="34" charset="0"/>
                        </a:rPr>
                        <a:t>(-0.47)</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extLst>
                  <a:ext uri="{0D108BD9-81ED-4DB2-BD59-A6C34878D82A}">
                    <a16:rowId xmlns:a16="http://schemas.microsoft.com/office/drawing/2014/main" val="3514475856"/>
                  </a:ext>
                </a:extLst>
              </a:tr>
              <a:tr h="338048">
                <a:tc>
                  <a:txBody>
                    <a:bodyPr/>
                    <a:lstStyle/>
                    <a:p>
                      <a:pPr marL="0" marR="0">
                        <a:lnSpc>
                          <a:spcPct val="115000"/>
                        </a:lnSpc>
                        <a:spcBef>
                          <a:spcPts val="0"/>
                        </a:spcBef>
                        <a:spcAft>
                          <a:spcPts val="1000"/>
                        </a:spcAft>
                      </a:pPr>
                      <a:r>
                        <a:rPr lang="en-US" sz="1600" dirty="0">
                          <a:effectLst/>
                          <a:latin typeface="Arial" panose="020B0604020202020204" pitchFamily="34" charset="0"/>
                          <a:cs typeface="Arial" panose="020B0604020202020204" pitchFamily="34" charset="0"/>
                        </a:rPr>
                        <a:t>Return </a:t>
                      </a:r>
                      <a:r>
                        <a:rPr lang="en-US" sz="1600" baseline="-25000" dirty="0">
                          <a:effectLst/>
                          <a:latin typeface="Arial" panose="020B0604020202020204" pitchFamily="34" charset="0"/>
                          <a:cs typeface="Arial" panose="020B0604020202020204" pitchFamily="34" charset="0"/>
                        </a:rPr>
                        <a:t>t-1, t-12</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1000"/>
                        </a:spcAft>
                      </a:pPr>
                      <a:r>
                        <a:rPr lang="en-US" sz="1600" dirty="0">
                          <a:solidFill>
                            <a:srgbClr val="000000"/>
                          </a:solidFill>
                          <a:effectLst/>
                          <a:latin typeface="Arial" panose="020B0604020202020204" pitchFamily="34" charset="0"/>
                          <a:ea typeface="SimSun" panose="02010600030101010101" pitchFamily="2" charset="-122"/>
                          <a:cs typeface="Arial" panose="020B0604020202020204" pitchFamily="34" charset="0"/>
                        </a:rPr>
                        <a:t>0.819***</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1000"/>
                        </a:spcAft>
                      </a:pPr>
                      <a:r>
                        <a:rPr lang="en-US" sz="1600" dirty="0">
                          <a:solidFill>
                            <a:srgbClr val="000000"/>
                          </a:solidFill>
                          <a:effectLst/>
                          <a:latin typeface="Arial" panose="020B0604020202020204" pitchFamily="34" charset="0"/>
                          <a:ea typeface="SimSun" panose="02010600030101010101" pitchFamily="2" charset="-122"/>
                          <a:cs typeface="Arial" panose="020B0604020202020204" pitchFamily="34" charset="0"/>
                        </a:rPr>
                        <a:t>0.504</a:t>
                      </a:r>
                      <a:r>
                        <a:rPr lang="en-US" sz="1600" baseline="30000" dirty="0">
                          <a:solidFill>
                            <a:srgbClr val="000000"/>
                          </a:solidFill>
                          <a:effectLst/>
                          <a:latin typeface="Arial" panose="020B0604020202020204" pitchFamily="34" charset="0"/>
                          <a:ea typeface="SimSun" panose="02010600030101010101" pitchFamily="2" charset="-122"/>
                          <a:cs typeface="Arial" panose="020B0604020202020204" pitchFamily="34" charset="0"/>
                        </a:rPr>
                        <a:t>***</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extLst>
                  <a:ext uri="{0D108BD9-81ED-4DB2-BD59-A6C34878D82A}">
                    <a16:rowId xmlns:a16="http://schemas.microsoft.com/office/drawing/2014/main" val="290196958"/>
                  </a:ext>
                </a:extLst>
              </a:tr>
              <a:tr h="338048">
                <a:tc>
                  <a:txBody>
                    <a:bodyPr/>
                    <a:lstStyle/>
                    <a:p>
                      <a:pPr marL="0" marR="0">
                        <a:lnSpc>
                          <a:spcPct val="115000"/>
                        </a:lnSpc>
                        <a:spcBef>
                          <a:spcPts val="0"/>
                        </a:spcBef>
                        <a:spcAft>
                          <a:spcPts val="1000"/>
                        </a:spcAft>
                      </a:pPr>
                      <a:r>
                        <a:rPr lang="en-US" sz="1600" dirty="0">
                          <a:effectLst/>
                          <a:latin typeface="Arial" panose="020B0604020202020204" pitchFamily="34" charset="0"/>
                          <a:cs typeface="Arial" panose="020B0604020202020204" pitchFamily="34" charset="0"/>
                        </a:rPr>
                        <a:t> </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1000"/>
                        </a:spcAft>
                      </a:pPr>
                      <a:r>
                        <a:rPr lang="en-US" sz="1600" dirty="0">
                          <a:solidFill>
                            <a:srgbClr val="000000"/>
                          </a:solidFill>
                          <a:effectLst/>
                          <a:latin typeface="Arial" panose="020B0604020202020204" pitchFamily="34" charset="0"/>
                          <a:ea typeface="SimSun" panose="02010600030101010101" pitchFamily="2" charset="-122"/>
                          <a:cs typeface="Arial" panose="020B0604020202020204" pitchFamily="34" charset="0"/>
                        </a:rPr>
                        <a:t>(4.16)</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1000"/>
                        </a:spcAft>
                      </a:pPr>
                      <a:r>
                        <a:rPr lang="en-US" sz="1600" dirty="0">
                          <a:solidFill>
                            <a:srgbClr val="000000"/>
                          </a:solidFill>
                          <a:effectLst/>
                          <a:latin typeface="Arial" panose="020B0604020202020204" pitchFamily="34" charset="0"/>
                          <a:ea typeface="SimSun" panose="02010600030101010101" pitchFamily="2" charset="-122"/>
                          <a:cs typeface="Arial" panose="020B0604020202020204" pitchFamily="34" charset="0"/>
                        </a:rPr>
                        <a:t>(3.08)</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extLst>
                  <a:ext uri="{0D108BD9-81ED-4DB2-BD59-A6C34878D82A}">
                    <a16:rowId xmlns:a16="http://schemas.microsoft.com/office/drawing/2014/main" val="315825067"/>
                  </a:ext>
                </a:extLst>
              </a:tr>
              <a:tr h="338048">
                <a:tc>
                  <a:txBody>
                    <a:bodyPr/>
                    <a:lstStyle/>
                    <a:p>
                      <a:pPr marL="0" marR="0">
                        <a:lnSpc>
                          <a:spcPct val="115000"/>
                        </a:lnSpc>
                        <a:spcBef>
                          <a:spcPts val="0"/>
                        </a:spcBef>
                        <a:spcAft>
                          <a:spcPts val="1000"/>
                        </a:spcAft>
                      </a:pPr>
                      <a:r>
                        <a:rPr lang="en-US" sz="1600" dirty="0">
                          <a:effectLst/>
                          <a:latin typeface="Arial" panose="020B0604020202020204" pitchFamily="34" charset="0"/>
                          <a:cs typeface="Arial" panose="020B0604020202020204" pitchFamily="34" charset="0"/>
                        </a:rPr>
                        <a:t>Return </a:t>
                      </a:r>
                      <a:r>
                        <a:rPr lang="en-US" sz="1600" baseline="-25000" dirty="0">
                          <a:effectLst/>
                          <a:latin typeface="Arial" panose="020B0604020202020204" pitchFamily="34" charset="0"/>
                          <a:cs typeface="Arial" panose="020B0604020202020204" pitchFamily="34" charset="0"/>
                        </a:rPr>
                        <a:t>t+1, t+12</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1000"/>
                        </a:spcAft>
                      </a:pPr>
                      <a:r>
                        <a:rPr lang="en-US" sz="1600" dirty="0">
                          <a:solidFill>
                            <a:srgbClr val="000000"/>
                          </a:solidFill>
                          <a:effectLst/>
                          <a:latin typeface="Arial" panose="020B0604020202020204" pitchFamily="34" charset="0"/>
                          <a:ea typeface="SimSun" panose="02010600030101010101" pitchFamily="2" charset="-122"/>
                          <a:cs typeface="Arial" panose="020B0604020202020204" pitchFamily="34" charset="0"/>
                        </a:rPr>
                        <a:t>-0.074</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1000"/>
                        </a:spcAft>
                      </a:pPr>
                      <a:r>
                        <a:rPr lang="en-US" sz="1600" dirty="0">
                          <a:solidFill>
                            <a:srgbClr val="000000"/>
                          </a:solidFill>
                          <a:effectLst/>
                          <a:latin typeface="Arial" panose="020B0604020202020204" pitchFamily="34" charset="0"/>
                          <a:ea typeface="SimSun" panose="02010600030101010101" pitchFamily="2" charset="-122"/>
                          <a:cs typeface="Arial" panose="020B0604020202020204" pitchFamily="34" charset="0"/>
                        </a:rPr>
                        <a:t>0.421</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extLst>
                  <a:ext uri="{0D108BD9-81ED-4DB2-BD59-A6C34878D82A}">
                    <a16:rowId xmlns:a16="http://schemas.microsoft.com/office/drawing/2014/main" val="2684362477"/>
                  </a:ext>
                </a:extLst>
              </a:tr>
              <a:tr h="338048">
                <a:tc>
                  <a:txBody>
                    <a:bodyPr/>
                    <a:lstStyle/>
                    <a:p>
                      <a:pPr marL="0" marR="0">
                        <a:lnSpc>
                          <a:spcPct val="115000"/>
                        </a:lnSpc>
                        <a:spcBef>
                          <a:spcPts val="0"/>
                        </a:spcBef>
                        <a:spcAft>
                          <a:spcPts val="1000"/>
                        </a:spcAft>
                      </a:pPr>
                      <a:r>
                        <a:rPr lang="en-US" sz="1600">
                          <a:effectLst/>
                          <a:latin typeface="Arial" panose="020B0604020202020204" pitchFamily="34" charset="0"/>
                          <a:cs typeface="Arial" panose="020B0604020202020204" pitchFamily="34" charset="0"/>
                        </a:rPr>
                        <a:t> </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1000"/>
                        </a:spcAft>
                      </a:pPr>
                      <a:r>
                        <a:rPr lang="en-US" sz="1600" dirty="0">
                          <a:solidFill>
                            <a:srgbClr val="000000"/>
                          </a:solidFill>
                          <a:effectLst/>
                          <a:latin typeface="Arial" panose="020B0604020202020204" pitchFamily="34" charset="0"/>
                          <a:ea typeface="SimSun" panose="02010600030101010101" pitchFamily="2" charset="-122"/>
                          <a:cs typeface="Arial" panose="020B0604020202020204" pitchFamily="34" charset="0"/>
                        </a:rPr>
                        <a:t>(-0.34)</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1000"/>
                        </a:spcAft>
                      </a:pPr>
                      <a:r>
                        <a:rPr lang="en-US" sz="1600" dirty="0">
                          <a:solidFill>
                            <a:srgbClr val="000000"/>
                          </a:solidFill>
                          <a:effectLst/>
                          <a:latin typeface="Arial" panose="020B0604020202020204" pitchFamily="34" charset="0"/>
                          <a:ea typeface="SimSun" panose="02010600030101010101" pitchFamily="2" charset="-122"/>
                          <a:cs typeface="Arial" panose="020B0604020202020204" pitchFamily="34" charset="0"/>
                        </a:rPr>
                        <a:t>(1.52)</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extLst>
                  <a:ext uri="{0D108BD9-81ED-4DB2-BD59-A6C34878D82A}">
                    <a16:rowId xmlns:a16="http://schemas.microsoft.com/office/drawing/2014/main" val="840405577"/>
                  </a:ext>
                </a:extLst>
              </a:tr>
              <a:tr h="338048">
                <a:tc>
                  <a:txBody>
                    <a:bodyPr/>
                    <a:lstStyle/>
                    <a:p>
                      <a:pPr marL="0" marR="0">
                        <a:lnSpc>
                          <a:spcPct val="115000"/>
                        </a:lnSpc>
                        <a:spcBef>
                          <a:spcPts val="0"/>
                        </a:spcBef>
                        <a:spcAft>
                          <a:spcPts val="1000"/>
                        </a:spcAft>
                      </a:pPr>
                      <a:r>
                        <a:rPr lang="en-US" sz="1600" dirty="0">
                          <a:effectLst/>
                          <a:latin typeface="Arial" panose="020B0604020202020204" pitchFamily="34" charset="0"/>
                          <a:cs typeface="Arial" panose="020B0604020202020204" pitchFamily="34" charset="0"/>
                        </a:rPr>
                        <a:t>Strategy Dummies</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1000"/>
                        </a:spcAft>
                      </a:pPr>
                      <a:r>
                        <a:rPr lang="en-US" sz="1600" dirty="0">
                          <a:effectLst/>
                          <a:latin typeface="Arial" panose="020B0604020202020204" pitchFamily="34" charset="0"/>
                          <a:cs typeface="Arial" panose="020B0604020202020204" pitchFamily="34" charset="0"/>
                        </a:rPr>
                        <a:t>Yes</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1000"/>
                        </a:spcAft>
                      </a:pPr>
                      <a:r>
                        <a:rPr lang="en-US" sz="1600" dirty="0">
                          <a:solidFill>
                            <a:srgbClr val="000000"/>
                          </a:solidFill>
                          <a:effectLst/>
                          <a:latin typeface="Arial" panose="020B0604020202020204" pitchFamily="34" charset="0"/>
                          <a:ea typeface="SimSun" panose="02010600030101010101" pitchFamily="2" charset="-122"/>
                          <a:cs typeface="Arial" panose="020B0604020202020204" pitchFamily="34" charset="0"/>
                        </a:rPr>
                        <a:t>Yes</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1115226825"/>
                  </a:ext>
                </a:extLst>
              </a:tr>
              <a:tr h="338048">
                <a:tc>
                  <a:txBody>
                    <a:bodyPr/>
                    <a:lstStyle/>
                    <a:p>
                      <a:pPr marL="0" marR="0">
                        <a:lnSpc>
                          <a:spcPct val="115000"/>
                        </a:lnSpc>
                        <a:spcBef>
                          <a:spcPts val="0"/>
                        </a:spcBef>
                        <a:spcAft>
                          <a:spcPts val="1000"/>
                        </a:spcAft>
                      </a:pPr>
                      <a:r>
                        <a:rPr lang="en-US" sz="1600" dirty="0">
                          <a:effectLst/>
                          <a:latin typeface="Arial" panose="020B0604020202020204" pitchFamily="34" charset="0"/>
                          <a:cs typeface="Arial" panose="020B0604020202020204" pitchFamily="34" charset="0"/>
                        </a:rPr>
                        <a:t>Year Dummies</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1000"/>
                        </a:spcAft>
                      </a:pPr>
                      <a:r>
                        <a:rPr lang="en-US" sz="1600" dirty="0">
                          <a:effectLst/>
                          <a:latin typeface="Arial" panose="020B0604020202020204" pitchFamily="34" charset="0"/>
                          <a:cs typeface="Arial" panose="020B0604020202020204" pitchFamily="34" charset="0"/>
                        </a:rPr>
                        <a:t>Yes</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1000"/>
                        </a:spcAft>
                      </a:pPr>
                      <a:r>
                        <a:rPr lang="en-US" sz="1600" dirty="0">
                          <a:solidFill>
                            <a:srgbClr val="000000"/>
                          </a:solidFill>
                          <a:effectLst/>
                          <a:latin typeface="Arial" panose="020B0604020202020204" pitchFamily="34" charset="0"/>
                          <a:ea typeface="SimSun" panose="02010600030101010101" pitchFamily="2" charset="-122"/>
                          <a:cs typeface="Arial" panose="020B0604020202020204" pitchFamily="34" charset="0"/>
                        </a:rPr>
                        <a:t>Yes</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4020653558"/>
                  </a:ext>
                </a:extLst>
              </a:tr>
              <a:tr h="338048">
                <a:tc>
                  <a:txBody>
                    <a:bodyPr/>
                    <a:lstStyle/>
                    <a:p>
                      <a:pPr marL="0" marR="0">
                        <a:lnSpc>
                          <a:spcPct val="115000"/>
                        </a:lnSpc>
                        <a:spcBef>
                          <a:spcPts val="0"/>
                        </a:spcBef>
                        <a:spcAft>
                          <a:spcPts val="1000"/>
                        </a:spcAft>
                      </a:pPr>
                      <a:r>
                        <a:rPr lang="en-US" sz="1600" dirty="0">
                          <a:effectLst/>
                          <a:latin typeface="Arial" panose="020B0604020202020204" pitchFamily="34" charset="0"/>
                          <a:cs typeface="Arial" panose="020B0604020202020204" pitchFamily="34" charset="0"/>
                        </a:rPr>
                        <a:t>Cluster by Fund</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1000"/>
                        </a:spcAft>
                      </a:pPr>
                      <a:r>
                        <a:rPr lang="en-US" sz="1600" dirty="0">
                          <a:effectLst/>
                          <a:latin typeface="Arial" panose="020B0604020202020204" pitchFamily="34" charset="0"/>
                          <a:cs typeface="Arial" panose="020B0604020202020204" pitchFamily="34" charset="0"/>
                        </a:rPr>
                        <a:t>Yes</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1000"/>
                        </a:spcAft>
                      </a:pPr>
                      <a:r>
                        <a:rPr lang="en-US" sz="1600" dirty="0">
                          <a:solidFill>
                            <a:srgbClr val="000000"/>
                          </a:solidFill>
                          <a:effectLst/>
                          <a:latin typeface="Arial" panose="020B0604020202020204" pitchFamily="34" charset="0"/>
                          <a:ea typeface="SimSun" panose="02010600030101010101" pitchFamily="2" charset="-122"/>
                          <a:cs typeface="Arial" panose="020B0604020202020204" pitchFamily="34" charset="0"/>
                        </a:rPr>
                        <a:t>Yes</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1093100017"/>
                  </a:ext>
                </a:extLst>
              </a:tr>
              <a:tr h="338048">
                <a:tc>
                  <a:txBody>
                    <a:bodyPr/>
                    <a:lstStyle/>
                    <a:p>
                      <a:pPr marL="0" marR="0">
                        <a:lnSpc>
                          <a:spcPct val="115000"/>
                        </a:lnSpc>
                        <a:spcBef>
                          <a:spcPts val="0"/>
                        </a:spcBef>
                        <a:spcAft>
                          <a:spcPts val="1000"/>
                        </a:spcAft>
                      </a:pPr>
                      <a:r>
                        <a:rPr lang="en-US" sz="1600" dirty="0">
                          <a:effectLst/>
                          <a:latin typeface="Arial" panose="020B0604020202020204" pitchFamily="34" charset="0"/>
                          <a:cs typeface="Arial" panose="020B0604020202020204" pitchFamily="34" charset="0"/>
                        </a:rPr>
                        <a:t>Control Variables</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1000"/>
                        </a:spcAft>
                      </a:pPr>
                      <a:r>
                        <a:rPr lang="en-US" sz="1600" dirty="0">
                          <a:effectLst/>
                          <a:latin typeface="Arial" panose="020B0604020202020204" pitchFamily="34" charset="0"/>
                          <a:cs typeface="Arial" panose="020B0604020202020204" pitchFamily="34" charset="0"/>
                        </a:rPr>
                        <a:t>Yes</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1000"/>
                        </a:spcAft>
                      </a:pPr>
                      <a:r>
                        <a:rPr lang="en-US" sz="1600" dirty="0">
                          <a:solidFill>
                            <a:srgbClr val="000000"/>
                          </a:solidFill>
                          <a:effectLst/>
                          <a:latin typeface="Arial" panose="020B0604020202020204" pitchFamily="34" charset="0"/>
                          <a:ea typeface="SimSun" panose="02010600030101010101" pitchFamily="2" charset="-122"/>
                          <a:cs typeface="Arial" panose="020B0604020202020204" pitchFamily="34" charset="0"/>
                        </a:rPr>
                        <a:t>Yes</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730057099"/>
                  </a:ext>
                </a:extLst>
              </a:tr>
              <a:tr h="338048">
                <a:tc>
                  <a:txBody>
                    <a:bodyPr/>
                    <a:lstStyle/>
                    <a:p>
                      <a:pPr marL="0" marR="0">
                        <a:lnSpc>
                          <a:spcPct val="115000"/>
                        </a:lnSpc>
                        <a:spcBef>
                          <a:spcPts val="0"/>
                        </a:spcBef>
                        <a:spcAft>
                          <a:spcPts val="1000"/>
                        </a:spcAft>
                      </a:pPr>
                      <a:r>
                        <a:rPr lang="en-US" sz="1600">
                          <a:effectLst/>
                          <a:latin typeface="Arial" panose="020B0604020202020204" pitchFamily="34" charset="0"/>
                          <a:cs typeface="Arial" panose="020B0604020202020204" pitchFamily="34" charset="0"/>
                        </a:rPr>
                        <a:t>R-squared</a:t>
                      </a:r>
                      <a:endParaRPr lang="en-US" sz="18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1000"/>
                        </a:spcAft>
                      </a:pPr>
                      <a:r>
                        <a:rPr lang="en-US" sz="1600" dirty="0">
                          <a:effectLst/>
                          <a:latin typeface="Arial" panose="020B0604020202020204" pitchFamily="34" charset="0"/>
                          <a:cs typeface="Arial" panose="020B0604020202020204" pitchFamily="34" charset="0"/>
                        </a:rPr>
                        <a:t>0.086</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en-US" sz="1600" dirty="0">
                          <a:solidFill>
                            <a:srgbClr val="000000"/>
                          </a:solidFill>
                          <a:effectLst/>
                          <a:latin typeface="Arial" panose="020B0604020202020204" pitchFamily="34" charset="0"/>
                          <a:ea typeface="SimSun" panose="02010600030101010101" pitchFamily="2" charset="-122"/>
                          <a:cs typeface="Arial" panose="020B0604020202020204" pitchFamily="34" charset="0"/>
                        </a:rPr>
                        <a:t> 0.069</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1889651129"/>
                  </a:ext>
                </a:extLst>
              </a:tr>
              <a:tr h="338048">
                <a:tc>
                  <a:txBody>
                    <a:bodyPr/>
                    <a:lstStyle/>
                    <a:p>
                      <a:pPr marL="0" marR="0">
                        <a:lnSpc>
                          <a:spcPct val="115000"/>
                        </a:lnSpc>
                        <a:spcBef>
                          <a:spcPts val="0"/>
                        </a:spcBef>
                        <a:spcAft>
                          <a:spcPts val="1000"/>
                        </a:spcAft>
                      </a:pPr>
                      <a:r>
                        <a:rPr lang="en-US" sz="1600" dirty="0">
                          <a:effectLst/>
                          <a:latin typeface="Arial" panose="020B0604020202020204" pitchFamily="34" charset="0"/>
                          <a:cs typeface="Arial" panose="020B0604020202020204" pitchFamily="34" charset="0"/>
                        </a:rPr>
                        <a:t>N</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1000"/>
                        </a:spcAft>
                      </a:pPr>
                      <a:r>
                        <a:rPr lang="en-US" sz="1600" dirty="0">
                          <a:effectLst/>
                          <a:latin typeface="Arial" panose="020B0604020202020204" pitchFamily="34" charset="0"/>
                          <a:cs typeface="Arial" panose="020B0604020202020204" pitchFamily="34" charset="0"/>
                        </a:rPr>
                        <a:t>1,428</a:t>
                      </a:r>
                      <a:endParaRPr lang="en-US"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1000"/>
                        </a:spcAft>
                      </a:pPr>
                      <a:r>
                        <a:rPr lang="en-US" sz="1600" dirty="0">
                          <a:effectLst/>
                          <a:latin typeface="Arial" panose="020B0604020202020204" pitchFamily="34" charset="0"/>
                          <a:ea typeface="SimSun" panose="02010600030101010101" pitchFamily="2" charset="-122"/>
                          <a:cs typeface="Arial" panose="020B0604020202020204" pitchFamily="34" charset="0"/>
                        </a:rPr>
                        <a:t>1,460</a:t>
                      </a:r>
                    </a:p>
                  </a:txBody>
                  <a:tcPr marL="68580" marR="68580" marT="0" marB="0" anchor="ctr"/>
                </a:tc>
                <a:extLst>
                  <a:ext uri="{0D108BD9-81ED-4DB2-BD59-A6C34878D82A}">
                    <a16:rowId xmlns:a16="http://schemas.microsoft.com/office/drawing/2014/main" val="4008893615"/>
                  </a:ext>
                </a:extLst>
              </a:tr>
            </a:tbl>
          </a:graphicData>
        </a:graphic>
      </p:graphicFrame>
    </p:spTree>
    <p:extLst>
      <p:ext uri="{BB962C8B-B14F-4D97-AF65-F5344CB8AC3E}">
        <p14:creationId xmlns:p14="http://schemas.microsoft.com/office/powerpoint/2010/main" val="2308987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500"/>
                                        <p:tgtEl>
                                          <p:spTgt spid="8">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fade">
                                      <p:cBhvr>
                                        <p:cTn id="13" dur="500"/>
                                        <p:tgtEl>
                                          <p:spTgt spid="8">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xEl>
                                              <p:pRg st="3" end="3"/>
                                            </p:txEl>
                                          </p:spTgt>
                                        </p:tgtEl>
                                        <p:attrNameLst>
                                          <p:attrName>style.visibility</p:attrName>
                                        </p:attrNameLst>
                                      </p:cBhvr>
                                      <p:to>
                                        <p:strVal val="visible"/>
                                      </p:to>
                                    </p:set>
                                    <p:animEffect transition="in" filter="fade">
                                      <p:cBhvr>
                                        <p:cTn id="16" dur="500"/>
                                        <p:tgtEl>
                                          <p:spTgt spid="8">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Effect transition="in" filter="fade">
                                      <p:cBhvr>
                                        <p:cTn id="19" dur="500"/>
                                        <p:tgtEl>
                                          <p:spTgt spid="8">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 y="364519"/>
            <a:ext cx="9220200" cy="1143000"/>
          </a:xfrm>
        </p:spPr>
        <p:txBody>
          <a:bodyPr>
            <a:noAutofit/>
          </a:bodyPr>
          <a:lstStyle/>
          <a:p>
            <a:r>
              <a:rPr lang="en-US" sz="3200" dirty="0"/>
              <a:t>So flows enter funds when managers win tournaments – are tournament wins proximate cause? </a:t>
            </a:r>
            <a:endParaRPr lang="en-US" sz="2400" dirty="0"/>
          </a:p>
        </p:txBody>
      </p:sp>
      <p:sp>
        <p:nvSpPr>
          <p:cNvPr id="6" name="Rectangle 5"/>
          <p:cNvSpPr/>
          <p:nvPr/>
        </p:nvSpPr>
        <p:spPr>
          <a:xfrm>
            <a:off x="0" y="0"/>
            <a:ext cx="9144000"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6"/>
          <p:cNvSpPr/>
          <p:nvPr/>
        </p:nvSpPr>
        <p:spPr>
          <a:xfrm>
            <a:off x="0" y="6629400"/>
            <a:ext cx="9144000" cy="228600"/>
          </a:xfrm>
          <a:prstGeom prst="rect">
            <a:avLst/>
          </a:prstGeom>
          <a:solidFill>
            <a:srgbClr val="DABA32"/>
          </a:solidFill>
          <a:ln>
            <a:solidFill>
              <a:srgbClr val="DABA3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750576265"/>
              </p:ext>
            </p:extLst>
          </p:nvPr>
        </p:nvGraphicFramePr>
        <p:xfrm>
          <a:off x="685799" y="1904999"/>
          <a:ext cx="8001003" cy="2133603"/>
        </p:xfrm>
        <a:graphic>
          <a:graphicData uri="http://schemas.openxmlformats.org/drawingml/2006/table">
            <a:tbl>
              <a:tblPr firstRow="1" firstCol="1" bandRow="1">
                <a:tableStyleId>{5C22544A-7EE6-4342-B048-85BDC9FD1C3A}</a:tableStyleId>
              </a:tblPr>
              <a:tblGrid>
                <a:gridCol w="1441773">
                  <a:extLst>
                    <a:ext uri="{9D8B030D-6E8A-4147-A177-3AD203B41FA5}">
                      <a16:colId xmlns:a16="http://schemas.microsoft.com/office/drawing/2014/main" val="3507537935"/>
                    </a:ext>
                  </a:extLst>
                </a:gridCol>
                <a:gridCol w="939448">
                  <a:extLst>
                    <a:ext uri="{9D8B030D-6E8A-4147-A177-3AD203B41FA5}">
                      <a16:colId xmlns:a16="http://schemas.microsoft.com/office/drawing/2014/main" val="4044828766"/>
                    </a:ext>
                  </a:extLst>
                </a:gridCol>
                <a:gridCol w="799377">
                  <a:extLst>
                    <a:ext uri="{9D8B030D-6E8A-4147-A177-3AD203B41FA5}">
                      <a16:colId xmlns:a16="http://schemas.microsoft.com/office/drawing/2014/main" val="3094984670"/>
                    </a:ext>
                  </a:extLst>
                </a:gridCol>
                <a:gridCol w="799377">
                  <a:extLst>
                    <a:ext uri="{9D8B030D-6E8A-4147-A177-3AD203B41FA5}">
                      <a16:colId xmlns:a16="http://schemas.microsoft.com/office/drawing/2014/main" val="4123612180"/>
                    </a:ext>
                  </a:extLst>
                </a:gridCol>
                <a:gridCol w="652058">
                  <a:extLst>
                    <a:ext uri="{9D8B030D-6E8A-4147-A177-3AD203B41FA5}">
                      <a16:colId xmlns:a16="http://schemas.microsoft.com/office/drawing/2014/main" val="1411587359"/>
                    </a:ext>
                  </a:extLst>
                </a:gridCol>
                <a:gridCol w="963598">
                  <a:extLst>
                    <a:ext uri="{9D8B030D-6E8A-4147-A177-3AD203B41FA5}">
                      <a16:colId xmlns:a16="http://schemas.microsoft.com/office/drawing/2014/main" val="4023674102"/>
                    </a:ext>
                  </a:extLst>
                </a:gridCol>
                <a:gridCol w="664134">
                  <a:extLst>
                    <a:ext uri="{9D8B030D-6E8A-4147-A177-3AD203B41FA5}">
                      <a16:colId xmlns:a16="http://schemas.microsoft.com/office/drawing/2014/main" val="566225490"/>
                    </a:ext>
                  </a:extLst>
                </a:gridCol>
                <a:gridCol w="958768">
                  <a:extLst>
                    <a:ext uri="{9D8B030D-6E8A-4147-A177-3AD203B41FA5}">
                      <a16:colId xmlns:a16="http://schemas.microsoft.com/office/drawing/2014/main" val="3147585132"/>
                    </a:ext>
                  </a:extLst>
                </a:gridCol>
                <a:gridCol w="782470">
                  <a:extLst>
                    <a:ext uri="{9D8B030D-6E8A-4147-A177-3AD203B41FA5}">
                      <a16:colId xmlns:a16="http://schemas.microsoft.com/office/drawing/2014/main" val="3355448233"/>
                    </a:ext>
                  </a:extLst>
                </a:gridCol>
              </a:tblGrid>
              <a:tr h="354388">
                <a:tc>
                  <a:txBody>
                    <a:bodyPr/>
                    <a:lstStyle/>
                    <a:p>
                      <a:pPr marL="0" marR="0">
                        <a:lnSpc>
                          <a:spcPct val="115000"/>
                        </a:lnSpc>
                        <a:spcBef>
                          <a:spcPts val="0"/>
                        </a:spcBef>
                        <a:spcAft>
                          <a:spcPts val="1000"/>
                        </a:spcAft>
                      </a:pPr>
                      <a:r>
                        <a:rPr lang="en-US" sz="1800" dirty="0">
                          <a:effectLst/>
                        </a:rPr>
                        <a:t> </a:t>
                      </a:r>
                      <a:endParaRPr lang="en-US" sz="3200" dirty="0">
                        <a:effectLst/>
                        <a:latin typeface="Times New Roman" panose="02020603050405020304" pitchFamily="18" charset="0"/>
                        <a:ea typeface="SimSun" panose="02010600030101010101" pitchFamily="2" charset="-122"/>
                      </a:endParaRPr>
                    </a:p>
                  </a:txBody>
                  <a:tcPr marL="68580" marR="68580" marT="0" marB="0" anchor="b"/>
                </a:tc>
                <a:tc gridSpan="2">
                  <a:txBody>
                    <a:bodyPr/>
                    <a:lstStyle/>
                    <a:p>
                      <a:pPr marL="0" marR="0" algn="ctr">
                        <a:lnSpc>
                          <a:spcPct val="115000"/>
                        </a:lnSpc>
                        <a:spcBef>
                          <a:spcPts val="0"/>
                        </a:spcBef>
                        <a:spcAft>
                          <a:spcPts val="1000"/>
                        </a:spcAft>
                      </a:pPr>
                      <a:r>
                        <a:rPr lang="en-US" sz="1800" dirty="0">
                          <a:effectLst/>
                        </a:rPr>
                        <a:t>Media</a:t>
                      </a:r>
                      <a:endParaRPr lang="en-US" sz="3200" dirty="0">
                        <a:effectLst/>
                        <a:latin typeface="Times New Roman" panose="02020603050405020304" pitchFamily="18" charset="0"/>
                        <a:ea typeface="SimSun" panose="02010600030101010101" pitchFamily="2" charset="-122"/>
                      </a:endParaRPr>
                    </a:p>
                  </a:txBody>
                  <a:tcPr marL="68580" marR="68580" marT="0" marB="0" anchor="b"/>
                </a:tc>
                <a:tc hMerge="1">
                  <a:txBody>
                    <a:bodyPr/>
                    <a:lstStyle/>
                    <a:p>
                      <a:endParaRPr lang="en-US"/>
                    </a:p>
                  </a:txBody>
                  <a:tcPr/>
                </a:tc>
                <a:tc gridSpan="2">
                  <a:txBody>
                    <a:bodyPr/>
                    <a:lstStyle/>
                    <a:p>
                      <a:pPr marL="0" marR="0" algn="ctr">
                        <a:lnSpc>
                          <a:spcPct val="115000"/>
                        </a:lnSpc>
                        <a:spcBef>
                          <a:spcPts val="0"/>
                        </a:spcBef>
                        <a:spcAft>
                          <a:spcPts val="1000"/>
                        </a:spcAft>
                      </a:pPr>
                      <a:r>
                        <a:rPr lang="en-US" sz="1800">
                          <a:effectLst/>
                        </a:rPr>
                        <a:t>No media</a:t>
                      </a:r>
                      <a:endParaRPr lang="en-US" sz="3200">
                        <a:effectLst/>
                        <a:latin typeface="Times New Roman" panose="02020603050405020304" pitchFamily="18" charset="0"/>
                        <a:ea typeface="SimSun" panose="02010600030101010101" pitchFamily="2" charset="-122"/>
                      </a:endParaRPr>
                    </a:p>
                  </a:txBody>
                  <a:tcPr marL="68580" marR="68580" marT="0" marB="0" anchor="b"/>
                </a:tc>
                <a:tc hMerge="1">
                  <a:txBody>
                    <a:bodyPr/>
                    <a:lstStyle/>
                    <a:p>
                      <a:endParaRPr lang="en-US"/>
                    </a:p>
                  </a:txBody>
                  <a:tcPr/>
                </a:tc>
                <a:tc gridSpan="2">
                  <a:txBody>
                    <a:bodyPr/>
                    <a:lstStyle/>
                    <a:p>
                      <a:pPr marL="0" marR="0" algn="ctr">
                        <a:lnSpc>
                          <a:spcPct val="115000"/>
                        </a:lnSpc>
                        <a:spcBef>
                          <a:spcPts val="0"/>
                        </a:spcBef>
                        <a:spcAft>
                          <a:spcPts val="1000"/>
                        </a:spcAft>
                      </a:pPr>
                      <a:r>
                        <a:rPr lang="en-US" sz="1800">
                          <a:effectLst/>
                        </a:rPr>
                        <a:t>Prize&gt;Median</a:t>
                      </a:r>
                      <a:endParaRPr lang="en-US" sz="3200">
                        <a:effectLst/>
                        <a:latin typeface="Times New Roman" panose="02020603050405020304" pitchFamily="18" charset="0"/>
                        <a:ea typeface="SimSun" panose="02010600030101010101" pitchFamily="2" charset="-122"/>
                      </a:endParaRPr>
                    </a:p>
                  </a:txBody>
                  <a:tcPr marL="68580" marR="68580" marT="0" marB="0" anchor="b"/>
                </a:tc>
                <a:tc hMerge="1">
                  <a:txBody>
                    <a:bodyPr/>
                    <a:lstStyle/>
                    <a:p>
                      <a:endParaRPr lang="en-US"/>
                    </a:p>
                  </a:txBody>
                  <a:tcPr/>
                </a:tc>
                <a:tc gridSpan="2">
                  <a:txBody>
                    <a:bodyPr/>
                    <a:lstStyle/>
                    <a:p>
                      <a:pPr marL="0" marR="0" algn="ctr">
                        <a:lnSpc>
                          <a:spcPct val="115000"/>
                        </a:lnSpc>
                        <a:spcBef>
                          <a:spcPts val="0"/>
                        </a:spcBef>
                        <a:spcAft>
                          <a:spcPts val="1000"/>
                        </a:spcAft>
                      </a:pPr>
                      <a:r>
                        <a:rPr lang="en-US" sz="1800">
                          <a:effectLst/>
                        </a:rPr>
                        <a:t>Prize&lt;=Median</a:t>
                      </a:r>
                      <a:endParaRPr lang="en-US" sz="3200">
                        <a:effectLst/>
                        <a:latin typeface="Times New Roman" panose="02020603050405020304" pitchFamily="18" charset="0"/>
                        <a:ea typeface="SimSun" panose="02010600030101010101" pitchFamily="2" charset="-122"/>
                      </a:endParaRPr>
                    </a:p>
                  </a:txBody>
                  <a:tcPr marL="68580" marR="68580" marT="0" marB="0" anchor="b"/>
                </a:tc>
                <a:tc hMerge="1">
                  <a:txBody>
                    <a:bodyPr/>
                    <a:lstStyle/>
                    <a:p>
                      <a:endParaRPr lang="en-US"/>
                    </a:p>
                  </a:txBody>
                  <a:tcPr/>
                </a:tc>
                <a:extLst>
                  <a:ext uri="{0D108BD9-81ED-4DB2-BD59-A6C34878D82A}">
                    <a16:rowId xmlns:a16="http://schemas.microsoft.com/office/drawing/2014/main" val="591756965"/>
                  </a:ext>
                </a:extLst>
              </a:tr>
              <a:tr h="354388">
                <a:tc>
                  <a:txBody>
                    <a:bodyPr/>
                    <a:lstStyle/>
                    <a:p>
                      <a:pPr marL="0" marR="0">
                        <a:lnSpc>
                          <a:spcPct val="115000"/>
                        </a:lnSpc>
                        <a:spcBef>
                          <a:spcPts val="0"/>
                        </a:spcBef>
                        <a:spcAft>
                          <a:spcPts val="1000"/>
                        </a:spcAft>
                      </a:pPr>
                      <a:r>
                        <a:rPr lang="en-US" sz="1800">
                          <a:effectLst/>
                        </a:rPr>
                        <a:t> </a:t>
                      </a:r>
                      <a:endParaRPr lang="en-US" sz="3200">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gn="ctr">
                        <a:lnSpc>
                          <a:spcPct val="115000"/>
                        </a:lnSpc>
                        <a:spcBef>
                          <a:spcPts val="0"/>
                        </a:spcBef>
                        <a:spcAft>
                          <a:spcPts val="1000"/>
                        </a:spcAft>
                      </a:pPr>
                      <a:r>
                        <a:rPr lang="en-US" sz="1800" dirty="0">
                          <a:effectLst/>
                        </a:rPr>
                        <a:t>Before</a:t>
                      </a:r>
                      <a:endParaRPr lang="en-US" sz="3200" dirty="0">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gn="ctr">
                        <a:lnSpc>
                          <a:spcPct val="115000"/>
                        </a:lnSpc>
                        <a:spcBef>
                          <a:spcPts val="0"/>
                        </a:spcBef>
                        <a:spcAft>
                          <a:spcPts val="1000"/>
                        </a:spcAft>
                      </a:pPr>
                      <a:r>
                        <a:rPr lang="en-US" sz="1800" dirty="0">
                          <a:effectLst/>
                        </a:rPr>
                        <a:t>After</a:t>
                      </a:r>
                      <a:endParaRPr lang="en-US" sz="3200" dirty="0">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gn="ctr">
                        <a:lnSpc>
                          <a:spcPct val="115000"/>
                        </a:lnSpc>
                        <a:spcBef>
                          <a:spcPts val="0"/>
                        </a:spcBef>
                        <a:spcAft>
                          <a:spcPts val="1000"/>
                        </a:spcAft>
                      </a:pPr>
                      <a:r>
                        <a:rPr lang="en-US" sz="1800" dirty="0">
                          <a:effectLst/>
                        </a:rPr>
                        <a:t>Before</a:t>
                      </a:r>
                      <a:endParaRPr lang="en-US" sz="3200" dirty="0">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gn="ctr">
                        <a:lnSpc>
                          <a:spcPct val="115000"/>
                        </a:lnSpc>
                        <a:spcBef>
                          <a:spcPts val="0"/>
                        </a:spcBef>
                        <a:spcAft>
                          <a:spcPts val="1000"/>
                        </a:spcAft>
                      </a:pPr>
                      <a:r>
                        <a:rPr lang="en-US" sz="1800">
                          <a:effectLst/>
                        </a:rPr>
                        <a:t>After</a:t>
                      </a:r>
                      <a:endParaRPr lang="en-US" sz="3200">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gn="ctr">
                        <a:lnSpc>
                          <a:spcPct val="115000"/>
                        </a:lnSpc>
                        <a:spcBef>
                          <a:spcPts val="0"/>
                        </a:spcBef>
                        <a:spcAft>
                          <a:spcPts val="1000"/>
                        </a:spcAft>
                      </a:pPr>
                      <a:r>
                        <a:rPr lang="en-US" sz="1800">
                          <a:effectLst/>
                        </a:rPr>
                        <a:t>Before</a:t>
                      </a:r>
                      <a:endParaRPr lang="en-US" sz="3200">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gn="ctr">
                        <a:lnSpc>
                          <a:spcPct val="115000"/>
                        </a:lnSpc>
                        <a:spcBef>
                          <a:spcPts val="0"/>
                        </a:spcBef>
                        <a:spcAft>
                          <a:spcPts val="1000"/>
                        </a:spcAft>
                      </a:pPr>
                      <a:r>
                        <a:rPr lang="en-US" sz="1800">
                          <a:effectLst/>
                        </a:rPr>
                        <a:t>After</a:t>
                      </a:r>
                      <a:endParaRPr lang="en-US" sz="3200">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gn="ctr">
                        <a:lnSpc>
                          <a:spcPct val="115000"/>
                        </a:lnSpc>
                        <a:spcBef>
                          <a:spcPts val="0"/>
                        </a:spcBef>
                        <a:spcAft>
                          <a:spcPts val="1000"/>
                        </a:spcAft>
                      </a:pPr>
                      <a:r>
                        <a:rPr lang="en-US" sz="1800">
                          <a:effectLst/>
                        </a:rPr>
                        <a:t>Before</a:t>
                      </a:r>
                      <a:endParaRPr lang="en-US" sz="3200">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gn="ctr">
                        <a:lnSpc>
                          <a:spcPct val="115000"/>
                        </a:lnSpc>
                        <a:spcBef>
                          <a:spcPts val="0"/>
                        </a:spcBef>
                        <a:spcAft>
                          <a:spcPts val="1000"/>
                        </a:spcAft>
                      </a:pPr>
                      <a:r>
                        <a:rPr lang="en-US" sz="1800">
                          <a:effectLst/>
                        </a:rPr>
                        <a:t>After</a:t>
                      </a:r>
                      <a:endParaRPr lang="en-US" sz="3200">
                        <a:effectLst/>
                        <a:latin typeface="Times New Roman" panose="02020603050405020304" pitchFamily="18" charset="0"/>
                        <a:ea typeface="SimSun" panose="02010600030101010101" pitchFamily="2" charset="-122"/>
                      </a:endParaRPr>
                    </a:p>
                  </a:txBody>
                  <a:tcPr marL="68580" marR="68580" marT="0" marB="0" anchor="b"/>
                </a:tc>
                <a:extLst>
                  <a:ext uri="{0D108BD9-81ED-4DB2-BD59-A6C34878D82A}">
                    <a16:rowId xmlns:a16="http://schemas.microsoft.com/office/drawing/2014/main" val="640208874"/>
                  </a:ext>
                </a:extLst>
              </a:tr>
              <a:tr h="354388">
                <a:tc>
                  <a:txBody>
                    <a:bodyPr/>
                    <a:lstStyle/>
                    <a:p>
                      <a:pPr marL="0" marR="0">
                        <a:lnSpc>
                          <a:spcPct val="115000"/>
                        </a:lnSpc>
                        <a:spcBef>
                          <a:spcPts val="0"/>
                        </a:spcBef>
                        <a:spcAft>
                          <a:spcPts val="1000"/>
                        </a:spcAft>
                      </a:pPr>
                      <a:r>
                        <a:rPr lang="en-US" sz="2000" dirty="0">
                          <a:effectLst/>
                        </a:rPr>
                        <a:t>PT Win</a:t>
                      </a:r>
                      <a:endParaRPr lang="en-US" sz="3200" dirty="0">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gn="ctr">
                        <a:lnSpc>
                          <a:spcPct val="115000"/>
                        </a:lnSpc>
                        <a:spcBef>
                          <a:spcPts val="0"/>
                        </a:spcBef>
                        <a:spcAft>
                          <a:spcPts val="1000"/>
                        </a:spcAft>
                      </a:pPr>
                      <a:r>
                        <a:rPr lang="en-US" sz="1600" dirty="0">
                          <a:solidFill>
                            <a:srgbClr val="000000"/>
                          </a:solidFill>
                          <a:effectLst/>
                          <a:latin typeface="Arial" panose="020B0604020202020204" pitchFamily="34" charset="0"/>
                          <a:ea typeface="SimSun" panose="02010600030101010101" pitchFamily="2" charset="-122"/>
                          <a:cs typeface="Arial" panose="020B0604020202020204" pitchFamily="34" charset="0"/>
                        </a:rPr>
                        <a:t>0.27</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1000"/>
                        </a:spcAft>
                      </a:pPr>
                      <a:r>
                        <a:rPr lang="en-US" sz="1600" dirty="0">
                          <a:solidFill>
                            <a:srgbClr val="000000"/>
                          </a:solidFill>
                          <a:effectLst/>
                          <a:latin typeface="Arial" panose="020B0604020202020204" pitchFamily="34" charset="0"/>
                          <a:ea typeface="SimSun" panose="02010600030101010101" pitchFamily="2" charset="-122"/>
                          <a:cs typeface="Arial" panose="020B0604020202020204" pitchFamily="34" charset="0"/>
                        </a:rPr>
                        <a:t>3.41</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1000"/>
                        </a:spcAft>
                      </a:pPr>
                      <a:r>
                        <a:rPr lang="en-US" sz="1600" dirty="0">
                          <a:solidFill>
                            <a:srgbClr val="000000"/>
                          </a:solidFill>
                          <a:effectLst/>
                          <a:latin typeface="Arial" panose="020B0604020202020204" pitchFamily="34" charset="0"/>
                          <a:ea typeface="SimSun" panose="02010600030101010101" pitchFamily="2" charset="-122"/>
                          <a:cs typeface="Arial" panose="020B0604020202020204" pitchFamily="34" charset="0"/>
                        </a:rPr>
                        <a:t>1.57</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1000"/>
                        </a:spcAft>
                      </a:pPr>
                      <a:r>
                        <a:rPr lang="en-US" sz="1600">
                          <a:solidFill>
                            <a:srgbClr val="000000"/>
                          </a:solidFill>
                          <a:effectLst/>
                          <a:latin typeface="Arial" panose="020B0604020202020204" pitchFamily="34" charset="0"/>
                          <a:ea typeface="SimSun" panose="02010600030101010101" pitchFamily="2" charset="-122"/>
                          <a:cs typeface="Arial" panose="020B0604020202020204" pitchFamily="34" charset="0"/>
                        </a:rPr>
                        <a:t>1.87</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1000"/>
                        </a:spcAft>
                      </a:pPr>
                      <a:r>
                        <a:rPr lang="en-US" sz="1600">
                          <a:solidFill>
                            <a:srgbClr val="000000"/>
                          </a:solidFill>
                          <a:effectLst/>
                          <a:latin typeface="Arial" panose="020B0604020202020204" pitchFamily="34" charset="0"/>
                          <a:ea typeface="SimSun" panose="02010600030101010101" pitchFamily="2" charset="-122"/>
                          <a:cs typeface="Arial" panose="020B0604020202020204" pitchFamily="34" charset="0"/>
                        </a:rPr>
                        <a:t>2.33</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1000"/>
                        </a:spcAft>
                      </a:pPr>
                      <a:r>
                        <a:rPr lang="en-US" sz="1600">
                          <a:solidFill>
                            <a:srgbClr val="000000"/>
                          </a:solidFill>
                          <a:effectLst/>
                          <a:latin typeface="Arial" panose="020B0604020202020204" pitchFamily="34" charset="0"/>
                          <a:ea typeface="SimSun" panose="02010600030101010101" pitchFamily="2" charset="-122"/>
                          <a:cs typeface="Arial" panose="020B0604020202020204" pitchFamily="34" charset="0"/>
                        </a:rPr>
                        <a:t>3.92</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1000"/>
                        </a:spcAft>
                      </a:pPr>
                      <a:r>
                        <a:rPr lang="en-US" sz="1600">
                          <a:solidFill>
                            <a:srgbClr val="000000"/>
                          </a:solidFill>
                          <a:effectLst/>
                          <a:latin typeface="Arial" panose="020B0604020202020204" pitchFamily="34" charset="0"/>
                          <a:ea typeface="SimSun" panose="02010600030101010101" pitchFamily="2" charset="-122"/>
                          <a:cs typeface="Arial" panose="020B0604020202020204" pitchFamily="34" charset="0"/>
                        </a:rPr>
                        <a:t>1.25</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1000"/>
                        </a:spcAft>
                      </a:pPr>
                      <a:r>
                        <a:rPr lang="en-US" sz="1600">
                          <a:solidFill>
                            <a:srgbClr val="000000"/>
                          </a:solidFill>
                          <a:effectLst/>
                          <a:latin typeface="Arial" panose="020B0604020202020204" pitchFamily="34" charset="0"/>
                          <a:ea typeface="SimSun" panose="02010600030101010101" pitchFamily="2" charset="-122"/>
                          <a:cs typeface="Arial" panose="020B0604020202020204" pitchFamily="34" charset="0"/>
                        </a:rPr>
                        <a:t>1.62</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1761586069"/>
                  </a:ext>
                </a:extLst>
              </a:tr>
              <a:tr h="354388">
                <a:tc>
                  <a:txBody>
                    <a:bodyPr/>
                    <a:lstStyle/>
                    <a:p>
                      <a:pPr marL="0" marR="0">
                        <a:lnSpc>
                          <a:spcPct val="115000"/>
                        </a:lnSpc>
                        <a:spcBef>
                          <a:spcPts val="0"/>
                        </a:spcBef>
                        <a:spcAft>
                          <a:spcPts val="1000"/>
                        </a:spcAft>
                      </a:pPr>
                      <a:r>
                        <a:rPr lang="en-US" sz="2000">
                          <a:effectLst/>
                        </a:rPr>
                        <a:t>Non-PTWin</a:t>
                      </a:r>
                      <a:endParaRPr lang="en-US" sz="3200">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gn="ctr">
                        <a:lnSpc>
                          <a:spcPct val="115000"/>
                        </a:lnSpc>
                        <a:spcBef>
                          <a:spcPts val="0"/>
                        </a:spcBef>
                        <a:spcAft>
                          <a:spcPts val="1000"/>
                        </a:spcAft>
                      </a:pPr>
                      <a:r>
                        <a:rPr lang="en-US" sz="1600">
                          <a:solidFill>
                            <a:srgbClr val="000000"/>
                          </a:solidFill>
                          <a:effectLst/>
                          <a:latin typeface="Arial" panose="020B0604020202020204" pitchFamily="34" charset="0"/>
                          <a:ea typeface="SimSun" panose="02010600030101010101" pitchFamily="2" charset="-122"/>
                          <a:cs typeface="Arial" panose="020B0604020202020204" pitchFamily="34" charset="0"/>
                        </a:rPr>
                        <a:t>0.27</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1000"/>
                        </a:spcAft>
                      </a:pPr>
                      <a:r>
                        <a:rPr lang="en-US" sz="1600">
                          <a:solidFill>
                            <a:srgbClr val="000000"/>
                          </a:solidFill>
                          <a:effectLst/>
                          <a:latin typeface="Arial" panose="020B0604020202020204" pitchFamily="34" charset="0"/>
                          <a:ea typeface="SimSun" panose="02010600030101010101" pitchFamily="2" charset="-122"/>
                          <a:cs typeface="Arial" panose="020B0604020202020204" pitchFamily="34" charset="0"/>
                        </a:rPr>
                        <a:t>1.28</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1000"/>
                        </a:spcAft>
                      </a:pPr>
                      <a:r>
                        <a:rPr lang="en-US" sz="1600" dirty="0">
                          <a:solidFill>
                            <a:srgbClr val="000000"/>
                          </a:solidFill>
                          <a:effectLst/>
                          <a:latin typeface="Arial" panose="020B0604020202020204" pitchFamily="34" charset="0"/>
                          <a:ea typeface="SimSun" panose="02010600030101010101" pitchFamily="2" charset="-122"/>
                          <a:cs typeface="Arial" panose="020B0604020202020204" pitchFamily="34" charset="0"/>
                        </a:rPr>
                        <a:t>1.28</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1000"/>
                        </a:spcAft>
                      </a:pPr>
                      <a:r>
                        <a:rPr lang="en-US" sz="1600" dirty="0">
                          <a:solidFill>
                            <a:srgbClr val="000000"/>
                          </a:solidFill>
                          <a:effectLst/>
                          <a:latin typeface="Arial" panose="020B0604020202020204" pitchFamily="34" charset="0"/>
                          <a:ea typeface="SimSun" panose="02010600030101010101" pitchFamily="2" charset="-122"/>
                          <a:cs typeface="Arial" panose="020B0604020202020204" pitchFamily="34" charset="0"/>
                        </a:rPr>
                        <a:t>1.47</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1000"/>
                        </a:spcAft>
                      </a:pPr>
                      <a:r>
                        <a:rPr lang="en-US" sz="1600" dirty="0">
                          <a:solidFill>
                            <a:srgbClr val="000000"/>
                          </a:solidFill>
                          <a:effectLst/>
                          <a:latin typeface="Arial" panose="020B0604020202020204" pitchFamily="34" charset="0"/>
                          <a:ea typeface="SimSun" panose="02010600030101010101" pitchFamily="2" charset="-122"/>
                          <a:cs typeface="Arial" panose="020B0604020202020204" pitchFamily="34" charset="0"/>
                        </a:rPr>
                        <a:t>1.99</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1000"/>
                        </a:spcAft>
                      </a:pPr>
                      <a:r>
                        <a:rPr lang="en-US" sz="1600">
                          <a:solidFill>
                            <a:srgbClr val="000000"/>
                          </a:solidFill>
                          <a:effectLst/>
                          <a:latin typeface="Arial" panose="020B0604020202020204" pitchFamily="34" charset="0"/>
                          <a:ea typeface="SimSun" panose="02010600030101010101" pitchFamily="2" charset="-122"/>
                          <a:cs typeface="Arial" panose="020B0604020202020204" pitchFamily="34" charset="0"/>
                        </a:rPr>
                        <a:t>2.06</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1000"/>
                        </a:spcAft>
                      </a:pPr>
                      <a:r>
                        <a:rPr lang="en-US" sz="1600">
                          <a:solidFill>
                            <a:srgbClr val="000000"/>
                          </a:solidFill>
                          <a:effectLst/>
                          <a:latin typeface="Arial" panose="020B0604020202020204" pitchFamily="34" charset="0"/>
                          <a:ea typeface="SimSun" panose="02010600030101010101" pitchFamily="2" charset="-122"/>
                          <a:cs typeface="Arial" panose="020B0604020202020204" pitchFamily="34" charset="0"/>
                        </a:rPr>
                        <a:t>0.96</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1000"/>
                        </a:spcAft>
                      </a:pPr>
                      <a:r>
                        <a:rPr lang="en-US" sz="1600">
                          <a:solidFill>
                            <a:srgbClr val="000000"/>
                          </a:solidFill>
                          <a:effectLst/>
                          <a:latin typeface="Arial" panose="020B0604020202020204" pitchFamily="34" charset="0"/>
                          <a:ea typeface="SimSun" panose="02010600030101010101" pitchFamily="2" charset="-122"/>
                          <a:cs typeface="Arial" panose="020B0604020202020204" pitchFamily="34" charset="0"/>
                        </a:rPr>
                        <a:t>1.26</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107411334"/>
                  </a:ext>
                </a:extLst>
              </a:tr>
              <a:tr h="354388">
                <a:tc>
                  <a:txBody>
                    <a:bodyPr/>
                    <a:lstStyle/>
                    <a:p>
                      <a:pPr marL="0" marR="0">
                        <a:lnSpc>
                          <a:spcPct val="115000"/>
                        </a:lnSpc>
                        <a:spcBef>
                          <a:spcPts val="0"/>
                        </a:spcBef>
                        <a:spcAft>
                          <a:spcPts val="1000"/>
                        </a:spcAft>
                      </a:pPr>
                      <a:r>
                        <a:rPr lang="en-US" sz="1800">
                          <a:effectLst/>
                        </a:rPr>
                        <a:t>DiD</a:t>
                      </a:r>
                      <a:endParaRPr lang="en-US" sz="3200">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gn="ctr">
                        <a:lnSpc>
                          <a:spcPct val="115000"/>
                        </a:lnSpc>
                        <a:spcBef>
                          <a:spcPts val="0"/>
                        </a:spcBef>
                        <a:spcAft>
                          <a:spcPts val="1000"/>
                        </a:spcAft>
                      </a:pPr>
                      <a:r>
                        <a:rPr lang="en-US" sz="1600">
                          <a:solidFill>
                            <a:srgbClr val="000000"/>
                          </a:solidFill>
                          <a:effectLst/>
                          <a:latin typeface="Arial" panose="020B0604020202020204" pitchFamily="34" charset="0"/>
                          <a:ea typeface="SimSun" panose="02010600030101010101" pitchFamily="2" charset="-122"/>
                          <a:cs typeface="Arial" panose="020B0604020202020204" pitchFamily="34" charset="0"/>
                        </a:rPr>
                        <a:t>2.13***</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1000"/>
                        </a:spcAft>
                      </a:pPr>
                      <a:r>
                        <a:rPr lang="en-US" sz="1600">
                          <a:solidFill>
                            <a:srgbClr val="000000"/>
                          </a:solidFill>
                          <a:effectLst/>
                          <a:latin typeface="Arial" panose="020B0604020202020204" pitchFamily="34" charset="0"/>
                          <a:ea typeface="SimSun" panose="02010600030101010101" pitchFamily="2" charset="-122"/>
                          <a:cs typeface="Arial" panose="020B0604020202020204" pitchFamily="34" charset="0"/>
                        </a:rPr>
                        <a:t> </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1000"/>
                        </a:spcAft>
                      </a:pPr>
                      <a:r>
                        <a:rPr lang="en-US" sz="1600">
                          <a:solidFill>
                            <a:srgbClr val="000000"/>
                          </a:solidFill>
                          <a:effectLst/>
                          <a:latin typeface="Arial" panose="020B0604020202020204" pitchFamily="34" charset="0"/>
                          <a:ea typeface="SimSun" panose="02010600030101010101" pitchFamily="2" charset="-122"/>
                          <a:cs typeface="Arial" panose="020B0604020202020204" pitchFamily="34" charset="0"/>
                        </a:rPr>
                        <a:t>0.11</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1000"/>
                        </a:spcAft>
                      </a:pPr>
                      <a:r>
                        <a:rPr lang="en-US" sz="1600">
                          <a:solidFill>
                            <a:srgbClr val="000000"/>
                          </a:solidFill>
                          <a:effectLst/>
                          <a:latin typeface="Arial" panose="020B0604020202020204" pitchFamily="34" charset="0"/>
                          <a:ea typeface="SimSun" panose="02010600030101010101" pitchFamily="2" charset="-122"/>
                          <a:cs typeface="Arial" panose="020B0604020202020204" pitchFamily="34" charset="0"/>
                        </a:rPr>
                        <a:t> </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1000"/>
                        </a:spcAft>
                      </a:pPr>
                      <a:r>
                        <a:rPr lang="en-US" sz="1600">
                          <a:solidFill>
                            <a:srgbClr val="000000"/>
                          </a:solidFill>
                          <a:effectLst/>
                          <a:latin typeface="Arial" panose="020B0604020202020204" pitchFamily="34" charset="0"/>
                          <a:ea typeface="SimSun" panose="02010600030101010101" pitchFamily="2" charset="-122"/>
                          <a:cs typeface="Arial" panose="020B0604020202020204" pitchFamily="34" charset="0"/>
                        </a:rPr>
                        <a:t>1.52**</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1000"/>
                        </a:spcAft>
                      </a:pPr>
                      <a:r>
                        <a:rPr lang="en-US" sz="16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1000"/>
                        </a:spcAft>
                      </a:pPr>
                      <a:r>
                        <a:rPr lang="en-US" sz="1600" dirty="0">
                          <a:solidFill>
                            <a:srgbClr val="000000"/>
                          </a:solidFill>
                          <a:effectLst/>
                          <a:latin typeface="Arial" panose="020B0604020202020204" pitchFamily="34" charset="0"/>
                          <a:ea typeface="SimSun" panose="02010600030101010101" pitchFamily="2" charset="-122"/>
                          <a:cs typeface="Arial" panose="020B0604020202020204" pitchFamily="34" charset="0"/>
                        </a:rPr>
                        <a:t>0.07</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1000"/>
                        </a:spcAft>
                      </a:pPr>
                      <a:r>
                        <a:rPr lang="en-US" sz="16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2122509861"/>
                  </a:ext>
                </a:extLst>
              </a:tr>
              <a:tr h="361663">
                <a:tc>
                  <a:txBody>
                    <a:bodyPr/>
                    <a:lstStyle/>
                    <a:p>
                      <a:pPr marL="0" marR="0">
                        <a:lnSpc>
                          <a:spcPct val="115000"/>
                        </a:lnSpc>
                        <a:spcBef>
                          <a:spcPts val="0"/>
                        </a:spcBef>
                        <a:spcAft>
                          <a:spcPts val="1000"/>
                        </a:spcAft>
                      </a:pPr>
                      <a:r>
                        <a:rPr lang="en-US" sz="1800" dirty="0" err="1">
                          <a:effectLst/>
                        </a:rPr>
                        <a:t>DiDiD</a:t>
                      </a:r>
                      <a:endParaRPr lang="en-US" sz="3200" dirty="0">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gn="ctr">
                        <a:lnSpc>
                          <a:spcPct val="115000"/>
                        </a:lnSpc>
                        <a:spcBef>
                          <a:spcPts val="0"/>
                        </a:spcBef>
                        <a:spcAft>
                          <a:spcPts val="1000"/>
                        </a:spcAft>
                      </a:pPr>
                      <a:r>
                        <a:rPr lang="en-US" sz="1600">
                          <a:solidFill>
                            <a:srgbClr val="000000"/>
                          </a:solidFill>
                          <a:effectLst/>
                          <a:latin typeface="Arial" panose="020B0604020202020204" pitchFamily="34" charset="0"/>
                          <a:ea typeface="SimSun" panose="02010600030101010101" pitchFamily="2" charset="-122"/>
                          <a:cs typeface="Arial" panose="020B0604020202020204" pitchFamily="34" charset="0"/>
                        </a:rPr>
                        <a:t>2.02***</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1000"/>
                        </a:spcAft>
                      </a:pPr>
                      <a:r>
                        <a:rPr lang="en-US" sz="1600">
                          <a:solidFill>
                            <a:srgbClr val="000000"/>
                          </a:solidFill>
                          <a:effectLst/>
                          <a:latin typeface="Arial" panose="020B0604020202020204" pitchFamily="34" charset="0"/>
                          <a:ea typeface="SimSun" panose="02010600030101010101" pitchFamily="2" charset="-122"/>
                          <a:cs typeface="Arial" panose="020B0604020202020204" pitchFamily="34" charset="0"/>
                        </a:rPr>
                        <a:t> </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1000"/>
                        </a:spcAft>
                      </a:pPr>
                      <a:r>
                        <a:rPr lang="en-US" sz="1600">
                          <a:solidFill>
                            <a:srgbClr val="000000"/>
                          </a:solidFill>
                          <a:effectLst/>
                          <a:latin typeface="Arial" panose="020B0604020202020204" pitchFamily="34" charset="0"/>
                          <a:ea typeface="SimSun" panose="02010600030101010101" pitchFamily="2" charset="-122"/>
                          <a:cs typeface="Arial" panose="020B0604020202020204" pitchFamily="34" charset="0"/>
                        </a:rPr>
                        <a:t> </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1000"/>
                        </a:spcAft>
                      </a:pPr>
                      <a:r>
                        <a:rPr lang="en-US" sz="1600">
                          <a:solidFill>
                            <a:srgbClr val="000000"/>
                          </a:solidFill>
                          <a:effectLst/>
                          <a:latin typeface="Arial" panose="020B0604020202020204" pitchFamily="34" charset="0"/>
                          <a:ea typeface="SimSun" panose="02010600030101010101" pitchFamily="2" charset="-122"/>
                          <a:cs typeface="Arial" panose="020B0604020202020204" pitchFamily="34" charset="0"/>
                        </a:rPr>
                        <a:t> </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1000"/>
                        </a:spcAft>
                      </a:pPr>
                      <a:r>
                        <a:rPr lang="en-US" sz="1600">
                          <a:solidFill>
                            <a:srgbClr val="000000"/>
                          </a:solidFill>
                          <a:effectLst/>
                          <a:latin typeface="Arial" panose="020B0604020202020204" pitchFamily="34" charset="0"/>
                          <a:ea typeface="SimSun" panose="02010600030101010101" pitchFamily="2" charset="-122"/>
                          <a:cs typeface="Arial" panose="020B0604020202020204" pitchFamily="34" charset="0"/>
                        </a:rPr>
                        <a:t>1.45**</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1000"/>
                        </a:spcAft>
                      </a:pPr>
                      <a:r>
                        <a:rPr lang="en-US" sz="1600">
                          <a:solidFill>
                            <a:srgbClr val="000000"/>
                          </a:solidFill>
                          <a:effectLst/>
                          <a:latin typeface="Arial" panose="020B0604020202020204" pitchFamily="34" charset="0"/>
                          <a:ea typeface="SimSun" panose="02010600030101010101" pitchFamily="2" charset="-122"/>
                          <a:cs typeface="Arial" panose="020B0604020202020204" pitchFamily="34" charset="0"/>
                        </a:rPr>
                        <a:t> </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1000"/>
                        </a:spcAft>
                      </a:pPr>
                      <a:r>
                        <a:rPr lang="en-US" sz="1600">
                          <a:solidFill>
                            <a:srgbClr val="000000"/>
                          </a:solidFill>
                          <a:effectLst/>
                          <a:latin typeface="Arial" panose="020B0604020202020204" pitchFamily="34" charset="0"/>
                          <a:ea typeface="SimSun" panose="02010600030101010101" pitchFamily="2" charset="-122"/>
                          <a:cs typeface="Arial" panose="020B0604020202020204" pitchFamily="34" charset="0"/>
                        </a:rPr>
                        <a:t> </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1000"/>
                        </a:spcAft>
                      </a:pPr>
                      <a:r>
                        <a:rPr lang="en-US" sz="16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3639115190"/>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127628800"/>
              </p:ext>
            </p:extLst>
          </p:nvPr>
        </p:nvGraphicFramePr>
        <p:xfrm>
          <a:off x="685799" y="4199698"/>
          <a:ext cx="4632033" cy="2133603"/>
        </p:xfrm>
        <a:graphic>
          <a:graphicData uri="http://schemas.openxmlformats.org/drawingml/2006/table">
            <a:tbl>
              <a:tblPr firstRow="1" firstCol="1" bandRow="1">
                <a:tableStyleId>{5C22544A-7EE6-4342-B048-85BDC9FD1C3A}</a:tableStyleId>
              </a:tblPr>
              <a:tblGrid>
                <a:gridCol w="1441773">
                  <a:extLst>
                    <a:ext uri="{9D8B030D-6E8A-4147-A177-3AD203B41FA5}">
                      <a16:colId xmlns:a16="http://schemas.microsoft.com/office/drawing/2014/main" val="1785905305"/>
                    </a:ext>
                  </a:extLst>
                </a:gridCol>
                <a:gridCol w="939448">
                  <a:extLst>
                    <a:ext uri="{9D8B030D-6E8A-4147-A177-3AD203B41FA5}">
                      <a16:colId xmlns:a16="http://schemas.microsoft.com/office/drawing/2014/main" val="1666386644"/>
                    </a:ext>
                  </a:extLst>
                </a:gridCol>
                <a:gridCol w="799377">
                  <a:extLst>
                    <a:ext uri="{9D8B030D-6E8A-4147-A177-3AD203B41FA5}">
                      <a16:colId xmlns:a16="http://schemas.microsoft.com/office/drawing/2014/main" val="4015000702"/>
                    </a:ext>
                  </a:extLst>
                </a:gridCol>
                <a:gridCol w="799377">
                  <a:extLst>
                    <a:ext uri="{9D8B030D-6E8A-4147-A177-3AD203B41FA5}">
                      <a16:colId xmlns:a16="http://schemas.microsoft.com/office/drawing/2014/main" val="1654049016"/>
                    </a:ext>
                  </a:extLst>
                </a:gridCol>
                <a:gridCol w="652058">
                  <a:extLst>
                    <a:ext uri="{9D8B030D-6E8A-4147-A177-3AD203B41FA5}">
                      <a16:colId xmlns:a16="http://schemas.microsoft.com/office/drawing/2014/main" val="2892724748"/>
                    </a:ext>
                  </a:extLst>
                </a:gridCol>
              </a:tblGrid>
              <a:tr h="354388">
                <a:tc>
                  <a:txBody>
                    <a:bodyPr/>
                    <a:lstStyle/>
                    <a:p>
                      <a:pPr marL="0" marR="0">
                        <a:lnSpc>
                          <a:spcPct val="115000"/>
                        </a:lnSpc>
                        <a:spcBef>
                          <a:spcPts val="0"/>
                        </a:spcBef>
                        <a:spcAft>
                          <a:spcPts val="1000"/>
                        </a:spcAft>
                      </a:pPr>
                      <a:r>
                        <a:rPr lang="en-US" sz="1800" dirty="0">
                          <a:effectLst/>
                        </a:rPr>
                        <a:t> </a:t>
                      </a:r>
                      <a:endParaRPr lang="en-US" sz="3200" dirty="0">
                        <a:effectLst/>
                        <a:latin typeface="Times New Roman" panose="02020603050405020304" pitchFamily="18" charset="0"/>
                        <a:ea typeface="SimSun" panose="02010600030101010101" pitchFamily="2" charset="-122"/>
                      </a:endParaRPr>
                    </a:p>
                  </a:txBody>
                  <a:tcPr marL="68580" marR="68580" marT="0" marB="0" anchor="b"/>
                </a:tc>
                <a:tc gridSpan="2">
                  <a:txBody>
                    <a:bodyPr/>
                    <a:lstStyle/>
                    <a:p>
                      <a:pPr marL="0" marR="0" algn="ctr">
                        <a:lnSpc>
                          <a:spcPct val="115000"/>
                        </a:lnSpc>
                        <a:spcBef>
                          <a:spcPts val="0"/>
                        </a:spcBef>
                        <a:spcAft>
                          <a:spcPts val="1000"/>
                        </a:spcAft>
                      </a:pPr>
                      <a:r>
                        <a:rPr lang="en-US" sz="1800" dirty="0">
                          <a:effectLst/>
                        </a:rPr>
                        <a:t>Big Event</a:t>
                      </a:r>
                      <a:endParaRPr lang="en-US" sz="3200" dirty="0">
                        <a:effectLst/>
                        <a:latin typeface="Times New Roman" panose="02020603050405020304" pitchFamily="18" charset="0"/>
                        <a:ea typeface="SimSun" panose="02010600030101010101" pitchFamily="2" charset="-122"/>
                      </a:endParaRPr>
                    </a:p>
                  </a:txBody>
                  <a:tcPr marL="68580" marR="68580" marT="0" marB="0" anchor="b"/>
                </a:tc>
                <a:tc hMerge="1">
                  <a:txBody>
                    <a:bodyPr/>
                    <a:lstStyle/>
                    <a:p>
                      <a:endParaRPr lang="en-US"/>
                    </a:p>
                  </a:txBody>
                  <a:tcPr/>
                </a:tc>
                <a:tc gridSpan="2">
                  <a:txBody>
                    <a:bodyPr/>
                    <a:lstStyle/>
                    <a:p>
                      <a:pPr marL="0" marR="0" algn="ctr">
                        <a:lnSpc>
                          <a:spcPct val="115000"/>
                        </a:lnSpc>
                        <a:spcBef>
                          <a:spcPts val="0"/>
                        </a:spcBef>
                        <a:spcAft>
                          <a:spcPts val="1000"/>
                        </a:spcAft>
                      </a:pPr>
                      <a:r>
                        <a:rPr lang="en-US" sz="1800" dirty="0">
                          <a:effectLst/>
                        </a:rPr>
                        <a:t>Not Big Event</a:t>
                      </a:r>
                      <a:endParaRPr lang="en-US" sz="1800" dirty="0">
                        <a:effectLst/>
                        <a:latin typeface="Times New Roman" panose="02020603050405020304" pitchFamily="18" charset="0"/>
                        <a:ea typeface="SimSun" panose="02010600030101010101" pitchFamily="2" charset="-122"/>
                      </a:endParaRPr>
                    </a:p>
                  </a:txBody>
                  <a:tcPr marL="68580" marR="68580" marT="0" marB="0" anchor="b"/>
                </a:tc>
                <a:tc hMerge="1">
                  <a:txBody>
                    <a:bodyPr/>
                    <a:lstStyle/>
                    <a:p>
                      <a:endParaRPr lang="en-US"/>
                    </a:p>
                  </a:txBody>
                  <a:tcPr/>
                </a:tc>
                <a:extLst>
                  <a:ext uri="{0D108BD9-81ED-4DB2-BD59-A6C34878D82A}">
                    <a16:rowId xmlns:a16="http://schemas.microsoft.com/office/drawing/2014/main" val="3609527582"/>
                  </a:ext>
                </a:extLst>
              </a:tr>
              <a:tr h="354388">
                <a:tc>
                  <a:txBody>
                    <a:bodyPr/>
                    <a:lstStyle/>
                    <a:p>
                      <a:pPr marL="0" marR="0">
                        <a:lnSpc>
                          <a:spcPct val="115000"/>
                        </a:lnSpc>
                        <a:spcBef>
                          <a:spcPts val="0"/>
                        </a:spcBef>
                        <a:spcAft>
                          <a:spcPts val="1000"/>
                        </a:spcAft>
                      </a:pPr>
                      <a:r>
                        <a:rPr lang="en-US" sz="1800">
                          <a:effectLst/>
                        </a:rPr>
                        <a:t> </a:t>
                      </a:r>
                      <a:endParaRPr lang="en-US" sz="3200">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gn="ctr">
                        <a:lnSpc>
                          <a:spcPct val="115000"/>
                        </a:lnSpc>
                        <a:spcBef>
                          <a:spcPts val="0"/>
                        </a:spcBef>
                        <a:spcAft>
                          <a:spcPts val="1000"/>
                        </a:spcAft>
                      </a:pPr>
                      <a:r>
                        <a:rPr lang="en-US" sz="1800" dirty="0">
                          <a:effectLst/>
                        </a:rPr>
                        <a:t>Before</a:t>
                      </a:r>
                      <a:endParaRPr lang="en-US" sz="3200" dirty="0">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gn="ctr">
                        <a:lnSpc>
                          <a:spcPct val="115000"/>
                        </a:lnSpc>
                        <a:spcBef>
                          <a:spcPts val="0"/>
                        </a:spcBef>
                        <a:spcAft>
                          <a:spcPts val="1000"/>
                        </a:spcAft>
                      </a:pPr>
                      <a:r>
                        <a:rPr lang="en-US" sz="1800" dirty="0">
                          <a:effectLst/>
                        </a:rPr>
                        <a:t>After</a:t>
                      </a:r>
                      <a:endParaRPr lang="en-US" sz="3200" dirty="0">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gn="ctr">
                        <a:lnSpc>
                          <a:spcPct val="115000"/>
                        </a:lnSpc>
                        <a:spcBef>
                          <a:spcPts val="0"/>
                        </a:spcBef>
                        <a:spcAft>
                          <a:spcPts val="1000"/>
                        </a:spcAft>
                      </a:pPr>
                      <a:r>
                        <a:rPr lang="en-US" sz="1800" dirty="0">
                          <a:effectLst/>
                        </a:rPr>
                        <a:t>Before</a:t>
                      </a:r>
                      <a:endParaRPr lang="en-US" sz="3200" dirty="0">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gn="ctr">
                        <a:lnSpc>
                          <a:spcPct val="115000"/>
                        </a:lnSpc>
                        <a:spcBef>
                          <a:spcPts val="0"/>
                        </a:spcBef>
                        <a:spcAft>
                          <a:spcPts val="1000"/>
                        </a:spcAft>
                      </a:pPr>
                      <a:r>
                        <a:rPr lang="en-US" sz="1800">
                          <a:effectLst/>
                        </a:rPr>
                        <a:t>After</a:t>
                      </a:r>
                      <a:endParaRPr lang="en-US" sz="3200">
                        <a:effectLst/>
                        <a:latin typeface="Times New Roman" panose="02020603050405020304" pitchFamily="18" charset="0"/>
                        <a:ea typeface="SimSun" panose="02010600030101010101" pitchFamily="2" charset="-122"/>
                      </a:endParaRPr>
                    </a:p>
                  </a:txBody>
                  <a:tcPr marL="68580" marR="68580" marT="0" marB="0" anchor="b"/>
                </a:tc>
                <a:extLst>
                  <a:ext uri="{0D108BD9-81ED-4DB2-BD59-A6C34878D82A}">
                    <a16:rowId xmlns:a16="http://schemas.microsoft.com/office/drawing/2014/main" val="3696986356"/>
                  </a:ext>
                </a:extLst>
              </a:tr>
              <a:tr h="354388">
                <a:tc>
                  <a:txBody>
                    <a:bodyPr/>
                    <a:lstStyle/>
                    <a:p>
                      <a:pPr marL="0" marR="0">
                        <a:lnSpc>
                          <a:spcPct val="115000"/>
                        </a:lnSpc>
                        <a:spcBef>
                          <a:spcPts val="0"/>
                        </a:spcBef>
                        <a:spcAft>
                          <a:spcPts val="1000"/>
                        </a:spcAft>
                      </a:pPr>
                      <a:r>
                        <a:rPr lang="en-US" sz="2000">
                          <a:effectLst/>
                        </a:rPr>
                        <a:t>PT Win</a:t>
                      </a:r>
                      <a:endParaRPr lang="en-US" sz="3200">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gn="ctr">
                        <a:lnSpc>
                          <a:spcPct val="115000"/>
                        </a:lnSpc>
                        <a:spcBef>
                          <a:spcPts val="300"/>
                        </a:spcBef>
                        <a:spcAft>
                          <a:spcPts val="300"/>
                        </a:spcAft>
                      </a:pPr>
                      <a:r>
                        <a:rPr lang="en-US" sz="1600">
                          <a:solidFill>
                            <a:srgbClr val="000000"/>
                          </a:solidFill>
                          <a:effectLst/>
                          <a:latin typeface="Arial" panose="020B0604020202020204" pitchFamily="34" charset="0"/>
                          <a:ea typeface="SimSun" panose="02010600030101010101" pitchFamily="2" charset="-122"/>
                          <a:cs typeface="Arial" panose="020B0604020202020204" pitchFamily="34" charset="0"/>
                        </a:rPr>
                        <a:t>1.90</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15000"/>
                        </a:lnSpc>
                        <a:spcBef>
                          <a:spcPts val="300"/>
                        </a:spcBef>
                        <a:spcAft>
                          <a:spcPts val="300"/>
                        </a:spcAft>
                      </a:pPr>
                      <a:r>
                        <a:rPr lang="en-US" sz="1600" dirty="0">
                          <a:solidFill>
                            <a:srgbClr val="000000"/>
                          </a:solidFill>
                          <a:effectLst/>
                          <a:latin typeface="Arial" panose="020B0604020202020204" pitchFamily="34" charset="0"/>
                          <a:ea typeface="SimSun" panose="02010600030101010101" pitchFamily="2" charset="-122"/>
                          <a:cs typeface="Arial" panose="020B0604020202020204" pitchFamily="34" charset="0"/>
                        </a:rPr>
                        <a:t>4.36</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15000"/>
                        </a:lnSpc>
                        <a:spcBef>
                          <a:spcPts val="300"/>
                        </a:spcBef>
                        <a:spcAft>
                          <a:spcPts val="300"/>
                        </a:spcAft>
                      </a:pPr>
                      <a:r>
                        <a:rPr lang="en-US" sz="1600" dirty="0">
                          <a:solidFill>
                            <a:srgbClr val="000000"/>
                          </a:solidFill>
                          <a:effectLst/>
                          <a:latin typeface="Arial" panose="020B0604020202020204" pitchFamily="34" charset="0"/>
                          <a:ea typeface="SimSun" panose="02010600030101010101" pitchFamily="2" charset="-122"/>
                          <a:cs typeface="Arial" panose="020B0604020202020204" pitchFamily="34" charset="0"/>
                        </a:rPr>
                        <a:t>1.36 </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gn="ctr">
                        <a:lnSpc>
                          <a:spcPct val="115000"/>
                        </a:lnSpc>
                        <a:spcBef>
                          <a:spcPts val="300"/>
                        </a:spcBef>
                        <a:spcAft>
                          <a:spcPts val="300"/>
                        </a:spcAft>
                      </a:pPr>
                      <a:r>
                        <a:rPr lang="en-US" sz="1600" dirty="0">
                          <a:effectLst/>
                          <a:latin typeface="Arial" panose="020B0604020202020204" pitchFamily="34" charset="0"/>
                          <a:ea typeface="SimSun" panose="02010600030101010101" pitchFamily="2" charset="-122"/>
                          <a:cs typeface="Arial" panose="020B0604020202020204" pitchFamily="34" charset="0"/>
                        </a:rPr>
                        <a:t>1.05</a:t>
                      </a:r>
                    </a:p>
                  </a:txBody>
                  <a:tcPr marL="68580" marR="68580" marT="0" marB="0" anchor="ctr"/>
                </a:tc>
                <a:extLst>
                  <a:ext uri="{0D108BD9-81ED-4DB2-BD59-A6C34878D82A}">
                    <a16:rowId xmlns:a16="http://schemas.microsoft.com/office/drawing/2014/main" val="3277175190"/>
                  </a:ext>
                </a:extLst>
              </a:tr>
              <a:tr h="354388">
                <a:tc>
                  <a:txBody>
                    <a:bodyPr/>
                    <a:lstStyle/>
                    <a:p>
                      <a:pPr marL="0" marR="0">
                        <a:lnSpc>
                          <a:spcPct val="115000"/>
                        </a:lnSpc>
                        <a:spcBef>
                          <a:spcPts val="0"/>
                        </a:spcBef>
                        <a:spcAft>
                          <a:spcPts val="1000"/>
                        </a:spcAft>
                      </a:pPr>
                      <a:r>
                        <a:rPr lang="en-US" sz="2000">
                          <a:effectLst/>
                        </a:rPr>
                        <a:t>Non-PTWin</a:t>
                      </a:r>
                      <a:endParaRPr lang="en-US" sz="3200">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gn="ctr">
                        <a:lnSpc>
                          <a:spcPct val="115000"/>
                        </a:lnSpc>
                        <a:spcBef>
                          <a:spcPts val="300"/>
                        </a:spcBef>
                        <a:spcAft>
                          <a:spcPts val="300"/>
                        </a:spcAft>
                      </a:pPr>
                      <a:r>
                        <a:rPr lang="en-US" sz="1600" dirty="0">
                          <a:solidFill>
                            <a:srgbClr val="000000"/>
                          </a:solidFill>
                          <a:effectLst/>
                          <a:latin typeface="Arial" panose="020B0604020202020204" pitchFamily="34" charset="0"/>
                          <a:ea typeface="SimSun" panose="02010600030101010101" pitchFamily="2" charset="-122"/>
                          <a:cs typeface="Arial" panose="020B0604020202020204" pitchFamily="34" charset="0"/>
                        </a:rPr>
                        <a:t>1.66</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15000"/>
                        </a:lnSpc>
                        <a:spcBef>
                          <a:spcPts val="300"/>
                        </a:spcBef>
                        <a:spcAft>
                          <a:spcPts val="300"/>
                        </a:spcAft>
                      </a:pPr>
                      <a:r>
                        <a:rPr lang="en-US" sz="1600" dirty="0">
                          <a:solidFill>
                            <a:srgbClr val="000000"/>
                          </a:solidFill>
                          <a:effectLst/>
                          <a:latin typeface="Arial" panose="020B0604020202020204" pitchFamily="34" charset="0"/>
                          <a:ea typeface="SimSun" panose="02010600030101010101" pitchFamily="2" charset="-122"/>
                          <a:cs typeface="Arial" panose="020B0604020202020204" pitchFamily="34" charset="0"/>
                        </a:rPr>
                        <a:t>1.58</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15000"/>
                        </a:lnSpc>
                        <a:spcBef>
                          <a:spcPts val="300"/>
                        </a:spcBef>
                        <a:spcAft>
                          <a:spcPts val="300"/>
                        </a:spcAft>
                      </a:pPr>
                      <a:r>
                        <a:rPr lang="en-US" sz="1600" dirty="0">
                          <a:solidFill>
                            <a:srgbClr val="000000"/>
                          </a:solidFill>
                          <a:effectLst/>
                          <a:latin typeface="Arial" panose="020B0604020202020204" pitchFamily="34" charset="0"/>
                          <a:ea typeface="SimSun" panose="02010600030101010101" pitchFamily="2" charset="-122"/>
                          <a:cs typeface="Arial" panose="020B0604020202020204" pitchFamily="34" charset="0"/>
                        </a:rPr>
                        <a:t> 1.08</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gn="ctr">
                        <a:lnSpc>
                          <a:spcPct val="115000"/>
                        </a:lnSpc>
                        <a:spcBef>
                          <a:spcPts val="300"/>
                        </a:spcBef>
                        <a:spcAft>
                          <a:spcPts val="300"/>
                        </a:spcAft>
                      </a:pPr>
                      <a:r>
                        <a:rPr lang="en-US" sz="1600" dirty="0">
                          <a:solidFill>
                            <a:srgbClr val="000000"/>
                          </a:solidFill>
                          <a:effectLst/>
                          <a:latin typeface="Arial" panose="020B0604020202020204" pitchFamily="34" charset="0"/>
                          <a:ea typeface="SimSun" panose="02010600030101010101" pitchFamily="2" charset="-122"/>
                          <a:cs typeface="Arial" panose="020B0604020202020204" pitchFamily="34" charset="0"/>
                        </a:rPr>
                        <a:t>1.74</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1593239735"/>
                  </a:ext>
                </a:extLst>
              </a:tr>
              <a:tr h="354388">
                <a:tc>
                  <a:txBody>
                    <a:bodyPr/>
                    <a:lstStyle/>
                    <a:p>
                      <a:pPr marL="0" marR="0">
                        <a:lnSpc>
                          <a:spcPct val="115000"/>
                        </a:lnSpc>
                        <a:spcBef>
                          <a:spcPts val="0"/>
                        </a:spcBef>
                        <a:spcAft>
                          <a:spcPts val="1000"/>
                        </a:spcAft>
                      </a:pPr>
                      <a:r>
                        <a:rPr lang="en-US" sz="1800" dirty="0" err="1">
                          <a:effectLst/>
                        </a:rPr>
                        <a:t>DiD</a:t>
                      </a:r>
                      <a:endParaRPr lang="en-US" sz="3200" dirty="0">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gn="ctr">
                        <a:lnSpc>
                          <a:spcPct val="115000"/>
                        </a:lnSpc>
                        <a:spcBef>
                          <a:spcPts val="300"/>
                        </a:spcBef>
                        <a:spcAft>
                          <a:spcPts val="300"/>
                        </a:spcAft>
                      </a:pPr>
                      <a:r>
                        <a:rPr lang="en-US" sz="1600" dirty="0">
                          <a:solidFill>
                            <a:srgbClr val="000000"/>
                          </a:solidFill>
                          <a:effectLst/>
                          <a:latin typeface="Arial" panose="020B0604020202020204" pitchFamily="34" charset="0"/>
                          <a:ea typeface="SimSun" panose="02010600030101010101" pitchFamily="2" charset="-122"/>
                          <a:cs typeface="Arial" panose="020B0604020202020204" pitchFamily="34" charset="0"/>
                        </a:rPr>
                        <a:t>2.54</a:t>
                      </a:r>
                      <a:r>
                        <a:rPr lang="en-US" sz="1600" baseline="30000" dirty="0">
                          <a:solidFill>
                            <a:srgbClr val="000000"/>
                          </a:solidFill>
                          <a:effectLst/>
                          <a:latin typeface="Arial" panose="020B0604020202020204" pitchFamily="34" charset="0"/>
                          <a:ea typeface="SimSun" panose="02010600030101010101" pitchFamily="2" charset="-122"/>
                          <a:cs typeface="Arial" panose="020B0604020202020204" pitchFamily="34" charset="0"/>
                        </a:rPr>
                        <a:t>***</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15000"/>
                        </a:lnSpc>
                        <a:spcBef>
                          <a:spcPts val="300"/>
                        </a:spcBef>
                        <a:spcAft>
                          <a:spcPts val="300"/>
                        </a:spcAft>
                      </a:pPr>
                      <a:r>
                        <a:rPr lang="en-US" sz="1600">
                          <a:solidFill>
                            <a:srgbClr val="000000"/>
                          </a:solidFill>
                          <a:effectLst/>
                          <a:latin typeface="Arial" panose="020B0604020202020204" pitchFamily="34" charset="0"/>
                          <a:ea typeface="SimSun" panose="02010600030101010101" pitchFamily="2" charset="-122"/>
                          <a:cs typeface="Arial" panose="020B0604020202020204" pitchFamily="34" charset="0"/>
                        </a:rPr>
                        <a:t> </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15000"/>
                        </a:lnSpc>
                        <a:spcBef>
                          <a:spcPts val="300"/>
                        </a:spcBef>
                        <a:spcAft>
                          <a:spcPts val="300"/>
                        </a:spcAft>
                      </a:pPr>
                      <a:r>
                        <a:rPr lang="en-US" sz="1600" dirty="0">
                          <a:solidFill>
                            <a:srgbClr val="000000"/>
                          </a:solidFill>
                          <a:effectLst/>
                          <a:latin typeface="Arial" panose="020B0604020202020204" pitchFamily="34" charset="0"/>
                          <a:ea typeface="SimSun" panose="02010600030101010101" pitchFamily="2" charset="-122"/>
                          <a:cs typeface="Arial" panose="020B0604020202020204" pitchFamily="34" charset="0"/>
                        </a:rPr>
                        <a:t> -0.97</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gn="ctr">
                        <a:lnSpc>
                          <a:spcPct val="115000"/>
                        </a:lnSpc>
                        <a:spcBef>
                          <a:spcPts val="300"/>
                        </a:spcBef>
                        <a:spcAft>
                          <a:spcPts val="300"/>
                        </a:spcAft>
                      </a:pP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3748653336"/>
                  </a:ext>
                </a:extLst>
              </a:tr>
              <a:tr h="361663">
                <a:tc>
                  <a:txBody>
                    <a:bodyPr/>
                    <a:lstStyle/>
                    <a:p>
                      <a:pPr marL="0" marR="0">
                        <a:lnSpc>
                          <a:spcPct val="115000"/>
                        </a:lnSpc>
                        <a:spcBef>
                          <a:spcPts val="0"/>
                        </a:spcBef>
                        <a:spcAft>
                          <a:spcPts val="1000"/>
                        </a:spcAft>
                      </a:pPr>
                      <a:r>
                        <a:rPr lang="en-US" sz="1800" dirty="0" err="1">
                          <a:effectLst/>
                        </a:rPr>
                        <a:t>DiDiD</a:t>
                      </a:r>
                      <a:endParaRPr lang="en-US" sz="3200" dirty="0">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gn="ctr">
                        <a:lnSpc>
                          <a:spcPct val="115000"/>
                        </a:lnSpc>
                        <a:spcBef>
                          <a:spcPts val="300"/>
                        </a:spcBef>
                        <a:spcAft>
                          <a:spcPts val="300"/>
                        </a:spcAft>
                      </a:pPr>
                      <a:r>
                        <a:rPr lang="en-US" sz="1600" baseline="0" dirty="0">
                          <a:solidFill>
                            <a:srgbClr val="000000"/>
                          </a:solidFill>
                          <a:effectLst/>
                          <a:latin typeface="Arial" panose="020B0604020202020204" pitchFamily="34" charset="0"/>
                          <a:ea typeface="SimSun" panose="02010600030101010101" pitchFamily="2" charset="-122"/>
                          <a:cs typeface="Arial" panose="020B0604020202020204" pitchFamily="34" charset="0"/>
                        </a:rPr>
                        <a:t>3.51</a:t>
                      </a:r>
                      <a:r>
                        <a:rPr lang="en-US" sz="1600" baseline="30000" dirty="0">
                          <a:solidFill>
                            <a:srgbClr val="000000"/>
                          </a:solidFill>
                          <a:effectLst/>
                          <a:latin typeface="Arial" panose="020B0604020202020204" pitchFamily="34" charset="0"/>
                          <a:ea typeface="SimSun" panose="02010600030101010101" pitchFamily="2" charset="-122"/>
                          <a:cs typeface="Arial" panose="020B0604020202020204" pitchFamily="34" charset="0"/>
                        </a:rPr>
                        <a:t>***</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15000"/>
                        </a:lnSpc>
                        <a:spcBef>
                          <a:spcPts val="300"/>
                        </a:spcBef>
                        <a:spcAft>
                          <a:spcPts val="300"/>
                        </a:spcAft>
                      </a:pPr>
                      <a:r>
                        <a:rPr lang="en-US" sz="1600" b="1">
                          <a:solidFill>
                            <a:srgbClr val="000000"/>
                          </a:solidFill>
                          <a:effectLst/>
                          <a:latin typeface="Arial" panose="020B0604020202020204" pitchFamily="34" charset="0"/>
                          <a:ea typeface="SimSun" panose="02010600030101010101" pitchFamily="2" charset="-122"/>
                          <a:cs typeface="Arial" panose="020B0604020202020204" pitchFamily="34" charset="0"/>
                        </a:rPr>
                        <a:t> </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15000"/>
                        </a:lnSpc>
                        <a:spcBef>
                          <a:spcPts val="300"/>
                        </a:spcBef>
                        <a:spcAft>
                          <a:spcPts val="300"/>
                        </a:spcAft>
                      </a:pPr>
                      <a:r>
                        <a:rPr lang="en-US" sz="1600">
                          <a:solidFill>
                            <a:srgbClr val="000000"/>
                          </a:solidFill>
                          <a:effectLst/>
                          <a:latin typeface="Arial" panose="020B0604020202020204" pitchFamily="34" charset="0"/>
                          <a:ea typeface="SimSun" panose="02010600030101010101" pitchFamily="2" charset="-122"/>
                          <a:cs typeface="Arial" panose="020B0604020202020204" pitchFamily="34" charset="0"/>
                        </a:rPr>
                        <a:t> </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tc>
                <a:tc>
                  <a:txBody>
                    <a:bodyPr/>
                    <a:lstStyle/>
                    <a:p>
                      <a:pPr marL="0" marR="0" algn="ctr">
                        <a:lnSpc>
                          <a:spcPct val="115000"/>
                        </a:lnSpc>
                        <a:spcBef>
                          <a:spcPts val="300"/>
                        </a:spcBef>
                        <a:spcAft>
                          <a:spcPts val="300"/>
                        </a:spcAft>
                      </a:pPr>
                      <a:r>
                        <a:rPr lang="en-US" sz="16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562982934"/>
                  </a:ext>
                </a:extLst>
              </a:tr>
            </a:tbl>
          </a:graphicData>
        </a:graphic>
      </p:graphicFrame>
      <p:sp>
        <p:nvSpPr>
          <p:cNvPr id="8" name="Content Placeholder 2"/>
          <p:cNvSpPr txBox="1">
            <a:spLocks/>
          </p:cNvSpPr>
          <p:nvPr/>
        </p:nvSpPr>
        <p:spPr>
          <a:xfrm>
            <a:off x="5410199" y="4175117"/>
            <a:ext cx="3283597" cy="210219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dirty="0"/>
              <a:t>Effect stronger when</a:t>
            </a:r>
          </a:p>
          <a:p>
            <a:pPr lvl="1"/>
            <a:r>
              <a:rPr lang="en-US" sz="1600" dirty="0"/>
              <a:t>There is media coverage of manager’s poker playing</a:t>
            </a:r>
          </a:p>
          <a:p>
            <a:pPr lvl="1"/>
            <a:r>
              <a:rPr lang="en-US" sz="1600" dirty="0"/>
              <a:t>Prize won is bigger</a:t>
            </a:r>
          </a:p>
          <a:p>
            <a:pPr lvl="1"/>
            <a:r>
              <a:rPr lang="en-US" sz="1600" dirty="0"/>
              <a:t>Big event</a:t>
            </a:r>
          </a:p>
          <a:p>
            <a:r>
              <a:rPr lang="en-US" sz="1800" dirty="0"/>
              <a:t>All of this works for p-score matches, also in multivariate settings too</a:t>
            </a:r>
          </a:p>
          <a:p>
            <a:pPr lvl="1"/>
            <a:endParaRPr lang="en-US" sz="1600" dirty="0"/>
          </a:p>
        </p:txBody>
      </p:sp>
      <p:sp>
        <p:nvSpPr>
          <p:cNvPr id="3" name="Rectangle 2">
            <a:extLst>
              <a:ext uri="{FF2B5EF4-FFF2-40B4-BE49-F238E27FC236}">
                <a16:creationId xmlns:a16="http://schemas.microsoft.com/office/drawing/2014/main" id="{045F4597-10BB-4801-BDAE-FAB6D3DE8A14}"/>
              </a:ext>
            </a:extLst>
          </p:cNvPr>
          <p:cNvSpPr/>
          <p:nvPr/>
        </p:nvSpPr>
        <p:spPr>
          <a:xfrm>
            <a:off x="5334000" y="1905000"/>
            <a:ext cx="3375964" cy="21356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CD1A6BD7-D66E-4A7F-9043-D8C66F35D456}"/>
              </a:ext>
            </a:extLst>
          </p:cNvPr>
          <p:cNvSpPr/>
          <p:nvPr/>
        </p:nvSpPr>
        <p:spPr>
          <a:xfrm>
            <a:off x="628073" y="4191000"/>
            <a:ext cx="4705927" cy="23692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97457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3F8F1-FADA-4B47-A45C-B7952E4A67F1}"/>
              </a:ext>
            </a:extLst>
          </p:cNvPr>
          <p:cNvSpPr>
            <a:spLocks noGrp="1"/>
          </p:cNvSpPr>
          <p:nvPr>
            <p:ph type="title"/>
          </p:nvPr>
        </p:nvSpPr>
        <p:spPr>
          <a:xfrm>
            <a:off x="457200" y="-76200"/>
            <a:ext cx="8229600" cy="1143000"/>
          </a:xfrm>
        </p:spPr>
        <p:txBody>
          <a:bodyPr/>
          <a:lstStyle/>
          <a:p>
            <a:r>
              <a:rPr lang="en-US" dirty="0"/>
              <a:t>Regression confirmation</a:t>
            </a:r>
          </a:p>
        </p:txBody>
      </p:sp>
      <p:graphicFrame>
        <p:nvGraphicFramePr>
          <p:cNvPr id="4" name="Content Placeholder 3">
            <a:extLst>
              <a:ext uri="{FF2B5EF4-FFF2-40B4-BE49-F238E27FC236}">
                <a16:creationId xmlns:a16="http://schemas.microsoft.com/office/drawing/2014/main" id="{529C3972-7AAB-4655-B5E0-8C61EE560E8C}"/>
              </a:ext>
            </a:extLst>
          </p:cNvPr>
          <p:cNvGraphicFramePr>
            <a:graphicFrameLocks noGrp="1"/>
          </p:cNvGraphicFramePr>
          <p:nvPr>
            <p:ph idx="1"/>
            <p:extLst>
              <p:ext uri="{D42A27DB-BD31-4B8C-83A1-F6EECF244321}">
                <p14:modId xmlns:p14="http://schemas.microsoft.com/office/powerpoint/2010/main" val="2048320344"/>
              </p:ext>
            </p:extLst>
          </p:nvPr>
        </p:nvGraphicFramePr>
        <p:xfrm>
          <a:off x="609600" y="914400"/>
          <a:ext cx="8153399" cy="5858491"/>
        </p:xfrm>
        <a:graphic>
          <a:graphicData uri="http://schemas.openxmlformats.org/drawingml/2006/table">
            <a:tbl>
              <a:tblPr firstRow="1" firstCol="1" bandRow="1">
                <a:tableStyleId>{5C22544A-7EE6-4342-B048-85BDC9FD1C3A}</a:tableStyleId>
              </a:tblPr>
              <a:tblGrid>
                <a:gridCol w="2558535">
                  <a:extLst>
                    <a:ext uri="{9D8B030D-6E8A-4147-A177-3AD203B41FA5}">
                      <a16:colId xmlns:a16="http://schemas.microsoft.com/office/drawing/2014/main" val="3528952812"/>
                    </a:ext>
                  </a:extLst>
                </a:gridCol>
                <a:gridCol w="957209">
                  <a:extLst>
                    <a:ext uri="{9D8B030D-6E8A-4147-A177-3AD203B41FA5}">
                      <a16:colId xmlns:a16="http://schemas.microsoft.com/office/drawing/2014/main" val="2908617750"/>
                    </a:ext>
                  </a:extLst>
                </a:gridCol>
                <a:gridCol w="957209">
                  <a:extLst>
                    <a:ext uri="{9D8B030D-6E8A-4147-A177-3AD203B41FA5}">
                      <a16:colId xmlns:a16="http://schemas.microsoft.com/office/drawing/2014/main" val="2993701656"/>
                    </a:ext>
                  </a:extLst>
                </a:gridCol>
                <a:gridCol w="857738">
                  <a:extLst>
                    <a:ext uri="{9D8B030D-6E8A-4147-A177-3AD203B41FA5}">
                      <a16:colId xmlns:a16="http://schemas.microsoft.com/office/drawing/2014/main" val="3175677601"/>
                    </a:ext>
                  </a:extLst>
                </a:gridCol>
                <a:gridCol w="841431">
                  <a:extLst>
                    <a:ext uri="{9D8B030D-6E8A-4147-A177-3AD203B41FA5}">
                      <a16:colId xmlns:a16="http://schemas.microsoft.com/office/drawing/2014/main" val="629645775"/>
                    </a:ext>
                  </a:extLst>
                </a:gridCol>
                <a:gridCol w="957209">
                  <a:extLst>
                    <a:ext uri="{9D8B030D-6E8A-4147-A177-3AD203B41FA5}">
                      <a16:colId xmlns:a16="http://schemas.microsoft.com/office/drawing/2014/main" val="541265663"/>
                    </a:ext>
                  </a:extLst>
                </a:gridCol>
                <a:gridCol w="1024068">
                  <a:extLst>
                    <a:ext uri="{9D8B030D-6E8A-4147-A177-3AD203B41FA5}">
                      <a16:colId xmlns:a16="http://schemas.microsoft.com/office/drawing/2014/main" val="2235443873"/>
                    </a:ext>
                  </a:extLst>
                </a:gridCol>
              </a:tblGrid>
              <a:tr h="540042">
                <a:tc>
                  <a:txBody>
                    <a:bodyPr/>
                    <a:lstStyle/>
                    <a:p>
                      <a:pPr marL="0" marR="0">
                        <a:lnSpc>
                          <a:spcPct val="115000"/>
                        </a:lnSpc>
                        <a:spcBef>
                          <a:spcPts val="0"/>
                        </a:spcBef>
                        <a:spcAft>
                          <a:spcPts val="1000"/>
                        </a:spcAft>
                      </a:pPr>
                      <a:r>
                        <a:rPr lang="en-US" sz="1600" dirty="0">
                          <a:solidFill>
                            <a:schemeClr val="bg1"/>
                          </a:solidFill>
                          <a:effectLst/>
                          <a:latin typeface="Arial" panose="020B0604020202020204" pitchFamily="34" charset="0"/>
                          <a:cs typeface="Arial" panose="020B0604020202020204" pitchFamily="34" charset="0"/>
                        </a:rPr>
                        <a:t> </a:t>
                      </a:r>
                      <a:endParaRPr lang="en-US" sz="16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57806" marR="57806" marT="0" marB="0" anchor="b"/>
                </a:tc>
                <a:tc gridSpan="3">
                  <a:txBody>
                    <a:bodyPr/>
                    <a:lstStyle/>
                    <a:p>
                      <a:pPr marL="0" marR="0" algn="ctr">
                        <a:lnSpc>
                          <a:spcPct val="115000"/>
                        </a:lnSpc>
                        <a:spcBef>
                          <a:spcPts val="0"/>
                        </a:spcBef>
                        <a:spcAft>
                          <a:spcPts val="1000"/>
                        </a:spcAft>
                      </a:pPr>
                      <a:r>
                        <a:rPr lang="en-US" sz="1600" dirty="0">
                          <a:effectLst/>
                          <a:latin typeface="Arial" panose="020B0604020202020204" pitchFamily="34" charset="0"/>
                          <a:cs typeface="Arial" panose="020B0604020202020204" pitchFamily="34" charset="0"/>
                        </a:rPr>
                        <a:t>Flow Perf. Size matching</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57806" marR="57806" marT="0" marB="0" anchor="b"/>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1000"/>
                        </a:spcAft>
                      </a:pPr>
                      <a:r>
                        <a:rPr lang="en-US" sz="1500">
                          <a:effectLst/>
                          <a:latin typeface="Arial" panose="020B0604020202020204" pitchFamily="34" charset="0"/>
                          <a:cs typeface="Arial" panose="020B0604020202020204" pitchFamily="34" charset="0"/>
                        </a:rPr>
                        <a:t>Propensity score matching </a:t>
                      </a:r>
                      <a:endParaRPr lang="en-US" sz="1500">
                        <a:effectLst/>
                        <a:latin typeface="Arial" panose="020B0604020202020204" pitchFamily="34" charset="0"/>
                        <a:ea typeface="SimSun" panose="02010600030101010101" pitchFamily="2" charset="-122"/>
                        <a:cs typeface="Arial" panose="020B0604020202020204" pitchFamily="34" charset="0"/>
                      </a:endParaRPr>
                    </a:p>
                  </a:txBody>
                  <a:tcPr marL="57806" marR="57806" marT="0"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41865493"/>
                  </a:ext>
                </a:extLst>
              </a:tr>
              <a:tr h="275896">
                <a:tc>
                  <a:txBody>
                    <a:bodyPr/>
                    <a:lstStyle/>
                    <a:p>
                      <a:pPr marL="0" marR="0">
                        <a:lnSpc>
                          <a:spcPct val="115000"/>
                        </a:lnSpc>
                        <a:spcBef>
                          <a:spcPts val="0"/>
                        </a:spcBef>
                        <a:spcAft>
                          <a:spcPts val="1000"/>
                        </a:spcAft>
                      </a:pPr>
                      <a:r>
                        <a:rPr lang="en-US"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PT Win</a:t>
                      </a:r>
                      <a:endParaRPr lang="en-US" sz="16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1000"/>
                        </a:spcAft>
                      </a:pPr>
                      <a:r>
                        <a:rPr lang="en-US" sz="1600" dirty="0">
                          <a:solidFill>
                            <a:srgbClr val="000000"/>
                          </a:solidFill>
                          <a:effectLst/>
                          <a:latin typeface="Arial" panose="020B0604020202020204" pitchFamily="34" charset="0"/>
                          <a:ea typeface="SimSun" panose="02010600030101010101" pitchFamily="2" charset="-122"/>
                          <a:cs typeface="Arial" panose="020B0604020202020204" pitchFamily="34" charset="0"/>
                        </a:rPr>
                        <a:t>1.328</a:t>
                      </a:r>
                      <a:r>
                        <a:rPr lang="en-US" sz="1600" baseline="30000" dirty="0">
                          <a:solidFill>
                            <a:srgbClr val="000000"/>
                          </a:solidFill>
                          <a:effectLst/>
                          <a:latin typeface="Arial" panose="020B0604020202020204" pitchFamily="34" charset="0"/>
                          <a:ea typeface="SimSun" panose="02010600030101010101" pitchFamily="2" charset="-122"/>
                          <a:cs typeface="Arial" panose="020B0604020202020204" pitchFamily="34" charset="0"/>
                        </a:rPr>
                        <a:t>*</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1000"/>
                        </a:spcAft>
                      </a:pPr>
                      <a:r>
                        <a:rPr lang="en-US" sz="1600" dirty="0">
                          <a:solidFill>
                            <a:srgbClr val="000000"/>
                          </a:solidFill>
                          <a:effectLst/>
                          <a:latin typeface="Arial" panose="020B0604020202020204" pitchFamily="34" charset="0"/>
                          <a:ea typeface="SimSun" panose="02010600030101010101" pitchFamily="2" charset="-122"/>
                          <a:cs typeface="Arial" panose="020B0604020202020204" pitchFamily="34" charset="0"/>
                        </a:rPr>
                        <a:t>1.217</a:t>
                      </a:r>
                      <a:r>
                        <a:rPr lang="en-US" sz="1600" baseline="30000" dirty="0">
                          <a:solidFill>
                            <a:srgbClr val="000000"/>
                          </a:solidFill>
                          <a:effectLst/>
                          <a:latin typeface="Arial" panose="020B0604020202020204" pitchFamily="34" charset="0"/>
                          <a:ea typeface="SimSun" panose="02010600030101010101" pitchFamily="2" charset="-122"/>
                          <a:cs typeface="Arial" panose="020B0604020202020204" pitchFamily="34" charset="0"/>
                        </a:rPr>
                        <a:t>*</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1000"/>
                        </a:spcAft>
                      </a:pPr>
                      <a:r>
                        <a:rPr lang="en-US" sz="1600">
                          <a:solidFill>
                            <a:srgbClr val="000000"/>
                          </a:solidFill>
                          <a:effectLst/>
                          <a:latin typeface="Arial" panose="020B0604020202020204" pitchFamily="34" charset="0"/>
                          <a:ea typeface="SimSun" panose="02010600030101010101" pitchFamily="2" charset="-122"/>
                          <a:cs typeface="Arial" panose="020B0604020202020204" pitchFamily="34" charset="0"/>
                        </a:rPr>
                        <a:t>-1.176</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1000"/>
                        </a:spcAft>
                      </a:pPr>
                      <a:r>
                        <a:rPr lang="en-US" sz="1500" dirty="0">
                          <a:solidFill>
                            <a:srgbClr val="000000"/>
                          </a:solidFill>
                          <a:effectLst/>
                          <a:latin typeface="Arial" panose="020B0604020202020204" pitchFamily="34" charset="0"/>
                          <a:ea typeface="SimSun" panose="02010600030101010101" pitchFamily="2" charset="-122"/>
                          <a:cs typeface="Arial" panose="020B0604020202020204" pitchFamily="34" charset="0"/>
                        </a:rPr>
                        <a:t>0.535</a:t>
                      </a:r>
                      <a:endParaRPr lang="en-US" sz="15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1000"/>
                        </a:spcAft>
                      </a:pPr>
                      <a:r>
                        <a:rPr lang="en-US" sz="1600">
                          <a:solidFill>
                            <a:srgbClr val="000000"/>
                          </a:solidFill>
                          <a:effectLst/>
                          <a:latin typeface="Arial" panose="020B0604020202020204" pitchFamily="34" charset="0"/>
                          <a:ea typeface="SimSun" panose="02010600030101010101" pitchFamily="2" charset="-122"/>
                          <a:cs typeface="Arial" panose="020B0604020202020204" pitchFamily="34" charset="0"/>
                        </a:rPr>
                        <a:t>0.688</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r>
                        <a:rPr lang="en-US" dirty="0"/>
                        <a:t>0.585</a:t>
                      </a:r>
                    </a:p>
                  </a:txBody>
                  <a:tcPr marL="68580" marR="68580" marT="0" marB="0" anchor="b"/>
                </a:tc>
                <a:extLst>
                  <a:ext uri="{0D108BD9-81ED-4DB2-BD59-A6C34878D82A}">
                    <a16:rowId xmlns:a16="http://schemas.microsoft.com/office/drawing/2014/main" val="2181387118"/>
                  </a:ext>
                </a:extLst>
              </a:tr>
              <a:tr h="275896">
                <a:tc>
                  <a:txBody>
                    <a:bodyPr/>
                    <a:lstStyle/>
                    <a:p>
                      <a:pPr marL="0" marR="0">
                        <a:lnSpc>
                          <a:spcPct val="115000"/>
                        </a:lnSpc>
                        <a:spcBef>
                          <a:spcPts val="0"/>
                        </a:spcBef>
                        <a:spcAft>
                          <a:spcPts val="1000"/>
                        </a:spcAft>
                      </a:pPr>
                      <a:r>
                        <a:rPr lang="en-US"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endParaRPr lang="en-US" sz="16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1000"/>
                        </a:spcAft>
                      </a:pPr>
                      <a:r>
                        <a:rPr lang="en-US" sz="1600" dirty="0">
                          <a:solidFill>
                            <a:srgbClr val="000000"/>
                          </a:solidFill>
                          <a:effectLst/>
                          <a:latin typeface="Arial" panose="020B0604020202020204" pitchFamily="34" charset="0"/>
                          <a:ea typeface="SimSun" panose="02010600030101010101" pitchFamily="2" charset="-122"/>
                          <a:cs typeface="Arial" panose="020B0604020202020204" pitchFamily="34" charset="0"/>
                        </a:rPr>
                        <a:t>(1.94)</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1000"/>
                        </a:spcAft>
                      </a:pPr>
                      <a:r>
                        <a:rPr lang="en-US" sz="1600" dirty="0">
                          <a:solidFill>
                            <a:srgbClr val="000000"/>
                          </a:solidFill>
                          <a:effectLst/>
                          <a:latin typeface="Arial" panose="020B0604020202020204" pitchFamily="34" charset="0"/>
                          <a:ea typeface="SimSun" panose="02010600030101010101" pitchFamily="2" charset="-122"/>
                          <a:cs typeface="Arial" panose="020B0604020202020204" pitchFamily="34" charset="0"/>
                        </a:rPr>
                        <a:t>(1.70)</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1000"/>
                        </a:spcAft>
                      </a:pPr>
                      <a:r>
                        <a:rPr lang="en-US" sz="1600" dirty="0">
                          <a:solidFill>
                            <a:srgbClr val="000000"/>
                          </a:solidFill>
                          <a:effectLst/>
                          <a:latin typeface="Arial" panose="020B0604020202020204" pitchFamily="34" charset="0"/>
                          <a:ea typeface="SimSun" panose="02010600030101010101" pitchFamily="2" charset="-122"/>
                          <a:cs typeface="Arial" panose="020B0604020202020204" pitchFamily="34" charset="0"/>
                        </a:rPr>
                        <a:t>(-1.66)</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1000"/>
                        </a:spcAft>
                      </a:pPr>
                      <a:r>
                        <a:rPr lang="en-US" sz="1500" dirty="0">
                          <a:solidFill>
                            <a:srgbClr val="000000"/>
                          </a:solidFill>
                          <a:effectLst/>
                          <a:latin typeface="Arial" panose="020B0604020202020204" pitchFamily="34" charset="0"/>
                          <a:ea typeface="SimSun" panose="02010600030101010101" pitchFamily="2" charset="-122"/>
                          <a:cs typeface="Arial" panose="020B0604020202020204" pitchFamily="34" charset="0"/>
                        </a:rPr>
                        <a:t>(0.89)</a:t>
                      </a:r>
                      <a:endParaRPr lang="en-US" sz="15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1000"/>
                        </a:spcAft>
                      </a:pPr>
                      <a:r>
                        <a:rPr lang="en-US" sz="1600">
                          <a:solidFill>
                            <a:srgbClr val="000000"/>
                          </a:solidFill>
                          <a:effectLst/>
                          <a:latin typeface="Arial" panose="020B0604020202020204" pitchFamily="34" charset="0"/>
                          <a:ea typeface="SimSun" panose="02010600030101010101" pitchFamily="2" charset="-122"/>
                          <a:cs typeface="Arial" panose="020B0604020202020204" pitchFamily="34" charset="0"/>
                        </a:rPr>
                        <a:t>(1.12)</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r>
                        <a:rPr lang="en-US" dirty="0"/>
                        <a:t>(0.88)</a:t>
                      </a:r>
                    </a:p>
                  </a:txBody>
                  <a:tcPr marL="68580" marR="68580" marT="0" marB="0" anchor="b"/>
                </a:tc>
                <a:extLst>
                  <a:ext uri="{0D108BD9-81ED-4DB2-BD59-A6C34878D82A}">
                    <a16:rowId xmlns:a16="http://schemas.microsoft.com/office/drawing/2014/main" val="2626912908"/>
                  </a:ext>
                </a:extLst>
              </a:tr>
              <a:tr h="355966">
                <a:tc>
                  <a:txBody>
                    <a:bodyPr/>
                    <a:lstStyle/>
                    <a:p>
                      <a:pPr marL="0" marR="0">
                        <a:lnSpc>
                          <a:spcPct val="115000"/>
                        </a:lnSpc>
                        <a:spcBef>
                          <a:spcPts val="0"/>
                        </a:spcBef>
                        <a:spcAft>
                          <a:spcPts val="1000"/>
                        </a:spcAft>
                      </a:pPr>
                      <a:r>
                        <a:rPr lang="en-US" sz="1600">
                          <a:solidFill>
                            <a:schemeClr val="bg1"/>
                          </a:solidFill>
                          <a:effectLst/>
                          <a:latin typeface="Arial" panose="020B0604020202020204" pitchFamily="34" charset="0"/>
                          <a:ea typeface="Times New Roman" panose="02020603050405020304" pitchFamily="18" charset="0"/>
                          <a:cs typeface="Arial" panose="020B0604020202020204" pitchFamily="34" charset="0"/>
                        </a:rPr>
                        <a:t>Media</a:t>
                      </a:r>
                      <a:endParaRPr lang="en-US" sz="160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1000"/>
                        </a:spcAft>
                      </a:pPr>
                      <a:r>
                        <a:rPr lang="en-US" sz="1600">
                          <a:solidFill>
                            <a:srgbClr val="000000"/>
                          </a:solidFill>
                          <a:effectLst/>
                          <a:latin typeface="Arial" panose="020B0604020202020204" pitchFamily="34" charset="0"/>
                          <a:ea typeface="SimSun" panose="02010600030101010101" pitchFamily="2" charset="-122"/>
                          <a:cs typeface="Arial" panose="020B0604020202020204" pitchFamily="34" charset="0"/>
                        </a:rPr>
                        <a:t>-0.424</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a:lnSpc>
                          <a:spcPct val="107000"/>
                        </a:lnSpc>
                      </a:pPr>
                      <a:endParaRPr lang="en-US" sz="1600" dirty="0">
                        <a:effectLst/>
                        <a:latin typeface="Arial" panose="020B0604020202020204" pitchFamily="34" charset="0"/>
                        <a:cs typeface="Arial" panose="020B0604020202020204" pitchFamily="34" charset="0"/>
                      </a:endParaRPr>
                    </a:p>
                  </a:txBody>
                  <a:tcPr marL="68580" marR="68580" marT="0" marB="0" anchor="b"/>
                </a:tc>
                <a:tc>
                  <a:txBody>
                    <a:bodyPr/>
                    <a:lstStyle/>
                    <a:p>
                      <a:pPr>
                        <a:lnSpc>
                          <a:spcPct val="107000"/>
                        </a:lnSpc>
                      </a:pPr>
                      <a:endParaRPr lang="en-US" sz="1600" dirty="0">
                        <a:effectLst/>
                        <a:latin typeface="Arial" panose="020B0604020202020204" pitchFamily="34" charset="0"/>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1000"/>
                        </a:spcAft>
                      </a:pPr>
                      <a:r>
                        <a:rPr lang="en-US" sz="1500" dirty="0">
                          <a:solidFill>
                            <a:srgbClr val="000000"/>
                          </a:solidFill>
                          <a:effectLst/>
                          <a:latin typeface="Arial" panose="020B0604020202020204" pitchFamily="34" charset="0"/>
                          <a:ea typeface="SimSun" panose="02010600030101010101" pitchFamily="2" charset="-122"/>
                          <a:cs typeface="Arial" panose="020B0604020202020204" pitchFamily="34" charset="0"/>
                        </a:rPr>
                        <a:t>-3.149</a:t>
                      </a:r>
                      <a:r>
                        <a:rPr lang="en-US" sz="1500" baseline="30000" dirty="0">
                          <a:solidFill>
                            <a:srgbClr val="000000"/>
                          </a:solidFill>
                          <a:effectLst/>
                          <a:latin typeface="Arial" panose="020B0604020202020204" pitchFamily="34" charset="0"/>
                          <a:ea typeface="SimSun" panose="02010600030101010101" pitchFamily="2" charset="-122"/>
                          <a:cs typeface="Arial" panose="020B0604020202020204" pitchFamily="34" charset="0"/>
                        </a:rPr>
                        <a:t>***</a:t>
                      </a:r>
                      <a:endParaRPr lang="en-US" sz="15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a:lnSpc>
                          <a:spcPct val="107000"/>
                        </a:lnSpc>
                      </a:pPr>
                      <a:endParaRPr lang="en-US" sz="1600">
                        <a:effectLst/>
                        <a:latin typeface="Arial" panose="020B0604020202020204" pitchFamily="34" charset="0"/>
                        <a:cs typeface="Arial" panose="020B0604020202020204" pitchFamily="34" charset="0"/>
                      </a:endParaRPr>
                    </a:p>
                  </a:txBody>
                  <a:tcPr marL="68580" marR="68580" marT="0" marB="0" anchor="b"/>
                </a:tc>
                <a:tc>
                  <a:txBody>
                    <a:bodyPr/>
                    <a:lstStyle/>
                    <a:p>
                      <a:endParaRPr lang="en-US"/>
                    </a:p>
                  </a:txBody>
                  <a:tcPr marL="68580" marR="68580" marT="0" marB="0" anchor="b"/>
                </a:tc>
                <a:extLst>
                  <a:ext uri="{0D108BD9-81ED-4DB2-BD59-A6C34878D82A}">
                    <a16:rowId xmlns:a16="http://schemas.microsoft.com/office/drawing/2014/main" val="2931983623"/>
                  </a:ext>
                </a:extLst>
              </a:tr>
              <a:tr h="275896">
                <a:tc>
                  <a:txBody>
                    <a:bodyPr/>
                    <a:lstStyle/>
                    <a:p>
                      <a:pPr marL="0" marR="0">
                        <a:lnSpc>
                          <a:spcPct val="115000"/>
                        </a:lnSpc>
                        <a:spcBef>
                          <a:spcPts val="0"/>
                        </a:spcBef>
                        <a:spcAft>
                          <a:spcPts val="1000"/>
                        </a:spcAft>
                      </a:pPr>
                      <a:r>
                        <a:rPr lang="en-US"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endParaRPr lang="en-US" sz="16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1000"/>
                        </a:spcAft>
                      </a:pPr>
                      <a:r>
                        <a:rPr lang="en-US" sz="1600">
                          <a:solidFill>
                            <a:srgbClr val="000000"/>
                          </a:solidFill>
                          <a:effectLst/>
                          <a:latin typeface="Arial" panose="020B0604020202020204" pitchFamily="34" charset="0"/>
                          <a:ea typeface="SimSun" panose="02010600030101010101" pitchFamily="2" charset="-122"/>
                          <a:cs typeface="Arial" panose="020B0604020202020204" pitchFamily="34" charset="0"/>
                        </a:rPr>
                        <a:t>(-0.48)</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a:lnSpc>
                          <a:spcPct val="107000"/>
                        </a:lnSpc>
                      </a:pPr>
                      <a:endParaRPr lang="en-US" sz="1600">
                        <a:effectLst/>
                        <a:latin typeface="Arial" panose="020B0604020202020204" pitchFamily="34" charset="0"/>
                        <a:cs typeface="Arial" panose="020B0604020202020204" pitchFamily="34" charset="0"/>
                      </a:endParaRPr>
                    </a:p>
                  </a:txBody>
                  <a:tcPr marL="68580" marR="68580" marT="0" marB="0" anchor="b"/>
                </a:tc>
                <a:tc>
                  <a:txBody>
                    <a:bodyPr/>
                    <a:lstStyle/>
                    <a:p>
                      <a:pPr>
                        <a:lnSpc>
                          <a:spcPct val="107000"/>
                        </a:lnSpc>
                      </a:pPr>
                      <a:endParaRPr lang="en-US" sz="1600" dirty="0">
                        <a:effectLst/>
                        <a:latin typeface="Arial" panose="020B0604020202020204" pitchFamily="34" charset="0"/>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1000"/>
                        </a:spcAft>
                      </a:pPr>
                      <a:r>
                        <a:rPr lang="en-US" sz="1500">
                          <a:solidFill>
                            <a:srgbClr val="000000"/>
                          </a:solidFill>
                          <a:effectLst/>
                          <a:latin typeface="Arial" panose="020B0604020202020204" pitchFamily="34" charset="0"/>
                          <a:ea typeface="SimSun" panose="02010600030101010101" pitchFamily="2" charset="-122"/>
                          <a:cs typeface="Arial" panose="020B0604020202020204" pitchFamily="34" charset="0"/>
                        </a:rPr>
                        <a:t>(-3.88)</a:t>
                      </a:r>
                      <a:endParaRPr lang="en-US" sz="15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a:lnSpc>
                          <a:spcPct val="107000"/>
                        </a:lnSpc>
                      </a:pPr>
                      <a:endParaRPr lang="en-US" sz="1600">
                        <a:effectLst/>
                        <a:latin typeface="Arial" panose="020B0604020202020204" pitchFamily="34" charset="0"/>
                        <a:cs typeface="Arial" panose="020B0604020202020204" pitchFamily="34" charset="0"/>
                      </a:endParaRPr>
                    </a:p>
                  </a:txBody>
                  <a:tcPr marL="68580" marR="68580" marT="0" marB="0" anchor="b"/>
                </a:tc>
                <a:tc>
                  <a:txBody>
                    <a:bodyPr/>
                    <a:lstStyle/>
                    <a:p>
                      <a:endParaRPr lang="en-US"/>
                    </a:p>
                  </a:txBody>
                  <a:tcPr marL="68580" marR="68580" marT="0" marB="0" anchor="b"/>
                </a:tc>
                <a:extLst>
                  <a:ext uri="{0D108BD9-81ED-4DB2-BD59-A6C34878D82A}">
                    <a16:rowId xmlns:a16="http://schemas.microsoft.com/office/drawing/2014/main" val="1042466248"/>
                  </a:ext>
                </a:extLst>
              </a:tr>
              <a:tr h="275896">
                <a:tc>
                  <a:txBody>
                    <a:bodyPr/>
                    <a:lstStyle/>
                    <a:p>
                      <a:pPr marL="0" marR="0">
                        <a:lnSpc>
                          <a:spcPct val="115000"/>
                        </a:lnSpc>
                        <a:spcBef>
                          <a:spcPts val="0"/>
                        </a:spcBef>
                        <a:spcAft>
                          <a:spcPts val="1000"/>
                        </a:spcAft>
                      </a:pPr>
                      <a:r>
                        <a:rPr lang="en-US" sz="1600">
                          <a:solidFill>
                            <a:schemeClr val="bg1"/>
                          </a:solidFill>
                          <a:effectLst/>
                          <a:latin typeface="Arial" panose="020B0604020202020204" pitchFamily="34" charset="0"/>
                          <a:ea typeface="Times New Roman" panose="02020603050405020304" pitchFamily="18" charset="0"/>
                          <a:cs typeface="Arial" panose="020B0604020202020204" pitchFamily="34" charset="0"/>
                        </a:rPr>
                        <a:t>Media x PT Win</a:t>
                      </a:r>
                      <a:endParaRPr lang="en-US" sz="160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1000"/>
                        </a:spcAft>
                      </a:pPr>
                      <a:r>
                        <a:rPr lang="en-US" sz="1600">
                          <a:solidFill>
                            <a:srgbClr val="000000"/>
                          </a:solidFill>
                          <a:effectLst/>
                          <a:latin typeface="Arial" panose="020B0604020202020204" pitchFamily="34" charset="0"/>
                          <a:ea typeface="SimSun" panose="02010600030101010101" pitchFamily="2" charset="-122"/>
                          <a:cs typeface="Arial" panose="020B0604020202020204" pitchFamily="34" charset="0"/>
                        </a:rPr>
                        <a:t>3.789</a:t>
                      </a:r>
                      <a:r>
                        <a:rPr lang="en-US" sz="1600" baseline="30000">
                          <a:solidFill>
                            <a:srgbClr val="000000"/>
                          </a:solidFill>
                          <a:effectLst/>
                          <a:latin typeface="Arial" panose="020B0604020202020204" pitchFamily="34" charset="0"/>
                          <a:ea typeface="SimSun" panose="02010600030101010101" pitchFamily="2" charset="-122"/>
                          <a:cs typeface="Arial" panose="020B0604020202020204" pitchFamily="34" charset="0"/>
                        </a:rPr>
                        <a:t>**</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a:lnSpc>
                          <a:spcPct val="107000"/>
                        </a:lnSpc>
                      </a:pPr>
                      <a:endParaRPr lang="en-US" sz="1600">
                        <a:effectLst/>
                        <a:latin typeface="Arial" panose="020B0604020202020204" pitchFamily="34" charset="0"/>
                        <a:cs typeface="Arial" panose="020B0604020202020204" pitchFamily="34" charset="0"/>
                      </a:endParaRPr>
                    </a:p>
                  </a:txBody>
                  <a:tcPr marL="68580" marR="68580" marT="0" marB="0" anchor="b"/>
                </a:tc>
                <a:tc>
                  <a:txBody>
                    <a:bodyPr/>
                    <a:lstStyle/>
                    <a:p>
                      <a:pPr>
                        <a:lnSpc>
                          <a:spcPct val="107000"/>
                        </a:lnSpc>
                      </a:pPr>
                      <a:endParaRPr lang="en-US" sz="1600" dirty="0">
                        <a:effectLst/>
                        <a:latin typeface="Arial" panose="020B0604020202020204" pitchFamily="34" charset="0"/>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1000"/>
                        </a:spcAft>
                      </a:pPr>
                      <a:r>
                        <a:rPr lang="en-US" sz="1500">
                          <a:solidFill>
                            <a:srgbClr val="000000"/>
                          </a:solidFill>
                          <a:effectLst/>
                          <a:latin typeface="Arial" panose="020B0604020202020204" pitchFamily="34" charset="0"/>
                          <a:ea typeface="SimSun" panose="02010600030101010101" pitchFamily="2" charset="-122"/>
                          <a:cs typeface="Arial" panose="020B0604020202020204" pitchFamily="34" charset="0"/>
                        </a:rPr>
                        <a:t>3.056</a:t>
                      </a:r>
                      <a:r>
                        <a:rPr lang="en-US" sz="1500" baseline="30000">
                          <a:solidFill>
                            <a:srgbClr val="000000"/>
                          </a:solidFill>
                          <a:effectLst/>
                          <a:latin typeface="Arial" panose="020B0604020202020204" pitchFamily="34" charset="0"/>
                          <a:ea typeface="SimSun" panose="02010600030101010101" pitchFamily="2" charset="-122"/>
                          <a:cs typeface="Arial" panose="020B0604020202020204" pitchFamily="34" charset="0"/>
                        </a:rPr>
                        <a:t>**</a:t>
                      </a:r>
                      <a:endParaRPr lang="en-US" sz="15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a:lnSpc>
                          <a:spcPct val="107000"/>
                        </a:lnSpc>
                      </a:pPr>
                      <a:endParaRPr lang="en-US" sz="1600">
                        <a:effectLst/>
                        <a:latin typeface="Arial" panose="020B0604020202020204" pitchFamily="34" charset="0"/>
                        <a:cs typeface="Arial" panose="020B0604020202020204" pitchFamily="34" charset="0"/>
                      </a:endParaRPr>
                    </a:p>
                  </a:txBody>
                  <a:tcPr marL="68580" marR="68580" marT="0" marB="0" anchor="b"/>
                </a:tc>
                <a:tc>
                  <a:txBody>
                    <a:bodyPr/>
                    <a:lstStyle/>
                    <a:p>
                      <a:endParaRPr lang="en-US" dirty="0"/>
                    </a:p>
                  </a:txBody>
                  <a:tcPr marL="68580" marR="68580" marT="0" marB="0" anchor="b"/>
                </a:tc>
                <a:extLst>
                  <a:ext uri="{0D108BD9-81ED-4DB2-BD59-A6C34878D82A}">
                    <a16:rowId xmlns:a16="http://schemas.microsoft.com/office/drawing/2014/main" val="235725630"/>
                  </a:ext>
                </a:extLst>
              </a:tr>
              <a:tr h="275896">
                <a:tc>
                  <a:txBody>
                    <a:bodyPr/>
                    <a:lstStyle/>
                    <a:p>
                      <a:pPr marL="0" marR="0">
                        <a:lnSpc>
                          <a:spcPct val="115000"/>
                        </a:lnSpc>
                        <a:spcBef>
                          <a:spcPts val="0"/>
                        </a:spcBef>
                        <a:spcAft>
                          <a:spcPts val="1000"/>
                        </a:spcAft>
                      </a:pPr>
                      <a:r>
                        <a:rPr lang="en-US"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endParaRPr lang="en-US" sz="16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1000"/>
                        </a:spcAft>
                      </a:pPr>
                      <a:r>
                        <a:rPr lang="en-US" sz="1600">
                          <a:solidFill>
                            <a:srgbClr val="000000"/>
                          </a:solidFill>
                          <a:effectLst/>
                          <a:latin typeface="Arial" panose="020B0604020202020204" pitchFamily="34" charset="0"/>
                          <a:ea typeface="SimSun" panose="02010600030101010101" pitchFamily="2" charset="-122"/>
                          <a:cs typeface="Arial" panose="020B0604020202020204" pitchFamily="34" charset="0"/>
                        </a:rPr>
                        <a:t>(2.32)</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a:lnSpc>
                          <a:spcPct val="107000"/>
                        </a:lnSpc>
                      </a:pPr>
                      <a:endParaRPr lang="en-US" sz="1600">
                        <a:effectLst/>
                        <a:latin typeface="Arial" panose="020B0604020202020204" pitchFamily="34" charset="0"/>
                        <a:cs typeface="Arial" panose="020B0604020202020204" pitchFamily="34" charset="0"/>
                      </a:endParaRPr>
                    </a:p>
                  </a:txBody>
                  <a:tcPr marL="68580" marR="68580" marT="0" marB="0" anchor="b"/>
                </a:tc>
                <a:tc>
                  <a:txBody>
                    <a:bodyPr/>
                    <a:lstStyle/>
                    <a:p>
                      <a:pPr>
                        <a:lnSpc>
                          <a:spcPct val="107000"/>
                        </a:lnSpc>
                      </a:pPr>
                      <a:endParaRPr lang="en-US" sz="1600" dirty="0">
                        <a:effectLst/>
                        <a:latin typeface="Arial" panose="020B0604020202020204" pitchFamily="34" charset="0"/>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1000"/>
                        </a:spcAft>
                      </a:pPr>
                      <a:r>
                        <a:rPr lang="en-US" sz="1500" dirty="0">
                          <a:solidFill>
                            <a:srgbClr val="000000"/>
                          </a:solidFill>
                          <a:effectLst/>
                          <a:latin typeface="Arial" panose="020B0604020202020204" pitchFamily="34" charset="0"/>
                          <a:ea typeface="SimSun" panose="02010600030101010101" pitchFamily="2" charset="-122"/>
                          <a:cs typeface="Arial" panose="020B0604020202020204" pitchFamily="34" charset="0"/>
                        </a:rPr>
                        <a:t>(2.23)</a:t>
                      </a:r>
                      <a:endParaRPr lang="en-US" sz="15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a:lnSpc>
                          <a:spcPct val="107000"/>
                        </a:lnSpc>
                      </a:pPr>
                      <a:endParaRPr lang="en-US" sz="1600">
                        <a:effectLst/>
                        <a:latin typeface="Arial" panose="020B0604020202020204" pitchFamily="34" charset="0"/>
                        <a:cs typeface="Arial" panose="020B0604020202020204" pitchFamily="34" charset="0"/>
                      </a:endParaRPr>
                    </a:p>
                  </a:txBody>
                  <a:tcPr marL="68580" marR="68580" marT="0" marB="0" anchor="b"/>
                </a:tc>
                <a:tc>
                  <a:txBody>
                    <a:bodyPr/>
                    <a:lstStyle/>
                    <a:p>
                      <a:endParaRPr lang="en-US"/>
                    </a:p>
                  </a:txBody>
                  <a:tcPr marL="68580" marR="68580" marT="0" marB="0" anchor="b"/>
                </a:tc>
                <a:extLst>
                  <a:ext uri="{0D108BD9-81ED-4DB2-BD59-A6C34878D82A}">
                    <a16:rowId xmlns:a16="http://schemas.microsoft.com/office/drawing/2014/main" val="3920635516"/>
                  </a:ext>
                </a:extLst>
              </a:tr>
              <a:tr h="275896">
                <a:tc>
                  <a:txBody>
                    <a:bodyPr/>
                    <a:lstStyle/>
                    <a:p>
                      <a:pPr marL="0" marR="0">
                        <a:lnSpc>
                          <a:spcPct val="115000"/>
                        </a:lnSpc>
                        <a:spcBef>
                          <a:spcPts val="0"/>
                        </a:spcBef>
                        <a:spcAft>
                          <a:spcPts val="1000"/>
                        </a:spcAft>
                      </a:pPr>
                      <a:r>
                        <a:rPr lang="en-US" sz="1600">
                          <a:solidFill>
                            <a:schemeClr val="bg1"/>
                          </a:solidFill>
                          <a:effectLst/>
                          <a:latin typeface="Arial" panose="020B0604020202020204" pitchFamily="34" charset="0"/>
                          <a:ea typeface="Times New Roman" panose="02020603050405020304" pitchFamily="18" charset="0"/>
                          <a:cs typeface="Arial" panose="020B0604020202020204" pitchFamily="34" charset="0"/>
                        </a:rPr>
                        <a:t>Prize (in Thousands)</a:t>
                      </a:r>
                      <a:endParaRPr lang="en-US" sz="160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a:lnSpc>
                          <a:spcPct val="107000"/>
                        </a:lnSpc>
                      </a:pPr>
                      <a:endParaRPr lang="en-US" sz="1600">
                        <a:effectLst/>
                        <a:latin typeface="Arial" panose="020B0604020202020204" pitchFamily="34" charset="0"/>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1000"/>
                        </a:spcAft>
                      </a:pPr>
                      <a:r>
                        <a:rPr lang="en-US" sz="1600">
                          <a:solidFill>
                            <a:srgbClr val="000000"/>
                          </a:solidFill>
                          <a:effectLst/>
                          <a:latin typeface="Arial" panose="020B0604020202020204" pitchFamily="34" charset="0"/>
                          <a:ea typeface="SimSun" panose="02010600030101010101" pitchFamily="2" charset="-122"/>
                          <a:cs typeface="Arial" panose="020B0604020202020204" pitchFamily="34" charset="0"/>
                        </a:rPr>
                        <a:t>-0.005</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a:lnSpc>
                          <a:spcPct val="107000"/>
                        </a:lnSpc>
                      </a:pPr>
                      <a:endParaRPr lang="en-US" sz="1600">
                        <a:effectLst/>
                        <a:latin typeface="Arial" panose="020B0604020202020204" pitchFamily="34" charset="0"/>
                        <a:cs typeface="Arial" panose="020B0604020202020204" pitchFamily="34" charset="0"/>
                      </a:endParaRPr>
                    </a:p>
                  </a:txBody>
                  <a:tcPr marL="68580" marR="68580" marT="0" marB="0" anchor="b"/>
                </a:tc>
                <a:tc>
                  <a:txBody>
                    <a:bodyPr/>
                    <a:lstStyle/>
                    <a:p>
                      <a:pPr>
                        <a:lnSpc>
                          <a:spcPct val="107000"/>
                        </a:lnSpc>
                      </a:pPr>
                      <a:endParaRPr lang="en-US" sz="1500" dirty="0">
                        <a:effectLst/>
                        <a:latin typeface="Arial" panose="020B0604020202020204" pitchFamily="34" charset="0"/>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1000"/>
                        </a:spcAft>
                      </a:pPr>
                      <a:r>
                        <a:rPr lang="en-US" sz="1600">
                          <a:solidFill>
                            <a:srgbClr val="000000"/>
                          </a:solidFill>
                          <a:effectLst/>
                          <a:latin typeface="Arial" panose="020B0604020202020204" pitchFamily="34" charset="0"/>
                          <a:ea typeface="SimSun" panose="02010600030101010101" pitchFamily="2" charset="-122"/>
                          <a:cs typeface="Arial" panose="020B0604020202020204" pitchFamily="34" charset="0"/>
                        </a:rPr>
                        <a:t>-0.011</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endParaRPr lang="en-US"/>
                    </a:p>
                  </a:txBody>
                  <a:tcPr marL="68580" marR="68580" marT="0" marB="0" anchor="b"/>
                </a:tc>
                <a:extLst>
                  <a:ext uri="{0D108BD9-81ED-4DB2-BD59-A6C34878D82A}">
                    <a16:rowId xmlns:a16="http://schemas.microsoft.com/office/drawing/2014/main" val="4087634491"/>
                  </a:ext>
                </a:extLst>
              </a:tr>
              <a:tr h="275896">
                <a:tc>
                  <a:txBody>
                    <a:bodyPr/>
                    <a:lstStyle/>
                    <a:p>
                      <a:pPr marL="0" marR="0">
                        <a:lnSpc>
                          <a:spcPct val="115000"/>
                        </a:lnSpc>
                        <a:spcBef>
                          <a:spcPts val="0"/>
                        </a:spcBef>
                        <a:spcAft>
                          <a:spcPts val="1000"/>
                        </a:spcAft>
                      </a:pPr>
                      <a:r>
                        <a:rPr lang="en-US"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endParaRPr lang="en-US" sz="16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a:lnSpc>
                          <a:spcPct val="107000"/>
                        </a:lnSpc>
                      </a:pPr>
                      <a:endParaRPr lang="en-US" sz="1600">
                        <a:effectLst/>
                        <a:latin typeface="Arial" panose="020B0604020202020204" pitchFamily="34" charset="0"/>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1000"/>
                        </a:spcAft>
                      </a:pPr>
                      <a:r>
                        <a:rPr lang="en-US" sz="1600">
                          <a:solidFill>
                            <a:srgbClr val="000000"/>
                          </a:solidFill>
                          <a:effectLst/>
                          <a:latin typeface="Arial" panose="020B0604020202020204" pitchFamily="34" charset="0"/>
                          <a:ea typeface="SimSun" panose="02010600030101010101" pitchFamily="2" charset="-122"/>
                          <a:cs typeface="Arial" panose="020B0604020202020204" pitchFamily="34" charset="0"/>
                        </a:rPr>
                        <a:t>(-0.59)</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a:lnSpc>
                          <a:spcPct val="107000"/>
                        </a:lnSpc>
                      </a:pPr>
                      <a:endParaRPr lang="en-US" sz="1600">
                        <a:effectLst/>
                        <a:latin typeface="Arial" panose="020B0604020202020204" pitchFamily="34" charset="0"/>
                        <a:cs typeface="Arial" panose="020B0604020202020204" pitchFamily="34" charset="0"/>
                      </a:endParaRPr>
                    </a:p>
                  </a:txBody>
                  <a:tcPr marL="68580" marR="68580" marT="0" marB="0" anchor="b"/>
                </a:tc>
                <a:tc>
                  <a:txBody>
                    <a:bodyPr/>
                    <a:lstStyle/>
                    <a:p>
                      <a:pPr>
                        <a:lnSpc>
                          <a:spcPct val="107000"/>
                        </a:lnSpc>
                      </a:pPr>
                      <a:endParaRPr lang="en-US" sz="1500" dirty="0">
                        <a:effectLst/>
                        <a:latin typeface="Arial" panose="020B0604020202020204" pitchFamily="34" charset="0"/>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1000"/>
                        </a:spcAft>
                      </a:pPr>
                      <a:r>
                        <a:rPr lang="en-US" sz="1600" dirty="0">
                          <a:solidFill>
                            <a:srgbClr val="000000"/>
                          </a:solidFill>
                          <a:effectLst/>
                          <a:latin typeface="Arial" panose="020B0604020202020204" pitchFamily="34" charset="0"/>
                          <a:ea typeface="SimSun" panose="02010600030101010101" pitchFamily="2" charset="-122"/>
                          <a:cs typeface="Arial" panose="020B0604020202020204" pitchFamily="34" charset="0"/>
                        </a:rPr>
                        <a:t>(-1.03)</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endParaRPr lang="en-US"/>
                    </a:p>
                  </a:txBody>
                  <a:tcPr marL="68580" marR="68580" marT="0" marB="0" anchor="b"/>
                </a:tc>
                <a:extLst>
                  <a:ext uri="{0D108BD9-81ED-4DB2-BD59-A6C34878D82A}">
                    <a16:rowId xmlns:a16="http://schemas.microsoft.com/office/drawing/2014/main" val="685394758"/>
                  </a:ext>
                </a:extLst>
              </a:tr>
              <a:tr h="275896">
                <a:tc>
                  <a:txBody>
                    <a:bodyPr/>
                    <a:lstStyle/>
                    <a:p>
                      <a:pPr marL="0" marR="0">
                        <a:lnSpc>
                          <a:spcPct val="115000"/>
                        </a:lnSpc>
                        <a:spcBef>
                          <a:spcPts val="0"/>
                        </a:spcBef>
                        <a:spcAft>
                          <a:spcPts val="1000"/>
                        </a:spcAft>
                      </a:pPr>
                      <a:r>
                        <a:rPr lang="en-US"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Prize x PT Win</a:t>
                      </a:r>
                      <a:endParaRPr lang="en-US" sz="16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a:lnSpc>
                          <a:spcPct val="107000"/>
                        </a:lnSpc>
                      </a:pPr>
                      <a:endParaRPr lang="en-US" sz="1600">
                        <a:effectLst/>
                        <a:latin typeface="Arial" panose="020B0604020202020204" pitchFamily="34" charset="0"/>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1000"/>
                        </a:spcAft>
                      </a:pPr>
                      <a:r>
                        <a:rPr lang="en-US" sz="1600" dirty="0">
                          <a:solidFill>
                            <a:srgbClr val="000000"/>
                          </a:solidFill>
                          <a:effectLst/>
                          <a:latin typeface="Arial" panose="020B0604020202020204" pitchFamily="34" charset="0"/>
                          <a:ea typeface="SimSun" panose="02010600030101010101" pitchFamily="2" charset="-122"/>
                          <a:cs typeface="Arial" panose="020B0604020202020204" pitchFamily="34" charset="0"/>
                        </a:rPr>
                        <a:t>0.035</a:t>
                      </a:r>
                      <a:r>
                        <a:rPr lang="en-US" sz="1600" baseline="30000" dirty="0">
                          <a:solidFill>
                            <a:srgbClr val="000000"/>
                          </a:solidFill>
                          <a:effectLst/>
                          <a:latin typeface="Arial" panose="020B0604020202020204" pitchFamily="34" charset="0"/>
                          <a:ea typeface="SimSun" panose="02010600030101010101" pitchFamily="2" charset="-122"/>
                          <a:cs typeface="Arial" panose="020B0604020202020204" pitchFamily="34" charset="0"/>
                        </a:rPr>
                        <a:t>***</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a:lnSpc>
                          <a:spcPct val="107000"/>
                        </a:lnSpc>
                      </a:pPr>
                      <a:endParaRPr lang="en-US" sz="1600">
                        <a:effectLst/>
                        <a:latin typeface="Arial" panose="020B0604020202020204" pitchFamily="34" charset="0"/>
                        <a:cs typeface="Arial" panose="020B0604020202020204" pitchFamily="34" charset="0"/>
                      </a:endParaRPr>
                    </a:p>
                  </a:txBody>
                  <a:tcPr marL="68580" marR="68580" marT="0" marB="0" anchor="b"/>
                </a:tc>
                <a:tc>
                  <a:txBody>
                    <a:bodyPr/>
                    <a:lstStyle/>
                    <a:p>
                      <a:pPr>
                        <a:lnSpc>
                          <a:spcPct val="107000"/>
                        </a:lnSpc>
                      </a:pPr>
                      <a:endParaRPr lang="en-US" sz="1500" dirty="0">
                        <a:effectLst/>
                        <a:latin typeface="Arial" panose="020B0604020202020204" pitchFamily="34" charset="0"/>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1000"/>
                        </a:spcAft>
                      </a:pPr>
                      <a:r>
                        <a:rPr lang="en-US" sz="1600" dirty="0">
                          <a:solidFill>
                            <a:srgbClr val="000000"/>
                          </a:solidFill>
                          <a:effectLst/>
                          <a:latin typeface="Arial" panose="020B0604020202020204" pitchFamily="34" charset="0"/>
                          <a:ea typeface="SimSun" panose="02010600030101010101" pitchFamily="2" charset="-122"/>
                          <a:cs typeface="Arial" panose="020B0604020202020204" pitchFamily="34" charset="0"/>
                        </a:rPr>
                        <a:t>0.032</a:t>
                      </a:r>
                      <a:r>
                        <a:rPr lang="en-US" sz="1600" baseline="30000" dirty="0">
                          <a:solidFill>
                            <a:srgbClr val="000000"/>
                          </a:solidFill>
                          <a:effectLst/>
                          <a:latin typeface="Arial" panose="020B0604020202020204" pitchFamily="34" charset="0"/>
                          <a:ea typeface="SimSun" panose="02010600030101010101" pitchFamily="2" charset="-122"/>
                          <a:cs typeface="Arial" panose="020B0604020202020204" pitchFamily="34" charset="0"/>
                        </a:rPr>
                        <a:t>**</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endParaRPr lang="en-US"/>
                    </a:p>
                  </a:txBody>
                  <a:tcPr marL="68580" marR="68580" marT="0" marB="0" anchor="b"/>
                </a:tc>
                <a:extLst>
                  <a:ext uri="{0D108BD9-81ED-4DB2-BD59-A6C34878D82A}">
                    <a16:rowId xmlns:a16="http://schemas.microsoft.com/office/drawing/2014/main" val="3629178356"/>
                  </a:ext>
                </a:extLst>
              </a:tr>
              <a:tr h="275896">
                <a:tc>
                  <a:txBody>
                    <a:bodyPr/>
                    <a:lstStyle/>
                    <a:p>
                      <a:pPr marL="0" marR="0">
                        <a:lnSpc>
                          <a:spcPct val="115000"/>
                        </a:lnSpc>
                        <a:spcBef>
                          <a:spcPts val="0"/>
                        </a:spcBef>
                        <a:spcAft>
                          <a:spcPts val="1000"/>
                        </a:spcAft>
                      </a:pPr>
                      <a:r>
                        <a:rPr lang="en-US"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endParaRPr lang="en-US" sz="16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a:lnSpc>
                          <a:spcPct val="107000"/>
                        </a:lnSpc>
                      </a:pPr>
                      <a:endParaRPr lang="en-US" sz="1600">
                        <a:effectLst/>
                        <a:latin typeface="Arial" panose="020B0604020202020204" pitchFamily="34" charset="0"/>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1000"/>
                        </a:spcAft>
                      </a:pPr>
                      <a:r>
                        <a:rPr lang="en-US" sz="1600">
                          <a:solidFill>
                            <a:srgbClr val="000000"/>
                          </a:solidFill>
                          <a:effectLst/>
                          <a:latin typeface="Arial" panose="020B0604020202020204" pitchFamily="34" charset="0"/>
                          <a:ea typeface="SimSun" panose="02010600030101010101" pitchFamily="2" charset="-122"/>
                          <a:cs typeface="Arial" panose="020B0604020202020204" pitchFamily="34" charset="0"/>
                        </a:rPr>
                        <a:t>(3.19)</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a:lnSpc>
                          <a:spcPct val="107000"/>
                        </a:lnSpc>
                      </a:pPr>
                      <a:endParaRPr lang="en-US" sz="1600">
                        <a:effectLst/>
                        <a:latin typeface="Arial" panose="020B0604020202020204" pitchFamily="34" charset="0"/>
                        <a:cs typeface="Arial" panose="020B0604020202020204" pitchFamily="34" charset="0"/>
                      </a:endParaRPr>
                    </a:p>
                  </a:txBody>
                  <a:tcPr marL="68580" marR="68580" marT="0" marB="0" anchor="b"/>
                </a:tc>
                <a:tc>
                  <a:txBody>
                    <a:bodyPr/>
                    <a:lstStyle/>
                    <a:p>
                      <a:pPr>
                        <a:lnSpc>
                          <a:spcPct val="107000"/>
                        </a:lnSpc>
                      </a:pPr>
                      <a:endParaRPr lang="en-US" sz="1500" dirty="0">
                        <a:effectLst/>
                        <a:latin typeface="Arial" panose="020B0604020202020204" pitchFamily="34" charset="0"/>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1000"/>
                        </a:spcAft>
                      </a:pPr>
                      <a:r>
                        <a:rPr lang="en-US" sz="1600" dirty="0">
                          <a:solidFill>
                            <a:srgbClr val="000000"/>
                          </a:solidFill>
                          <a:effectLst/>
                          <a:latin typeface="Arial" panose="020B0604020202020204" pitchFamily="34" charset="0"/>
                          <a:ea typeface="SimSun" panose="02010600030101010101" pitchFamily="2" charset="-122"/>
                          <a:cs typeface="Arial" panose="020B0604020202020204" pitchFamily="34" charset="0"/>
                        </a:rPr>
                        <a:t>(2.48)</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endParaRPr lang="en-US" dirty="0"/>
                    </a:p>
                  </a:txBody>
                  <a:tcPr marL="68580" marR="68580" marT="0" marB="0" anchor="b"/>
                </a:tc>
                <a:extLst>
                  <a:ext uri="{0D108BD9-81ED-4DB2-BD59-A6C34878D82A}">
                    <a16:rowId xmlns:a16="http://schemas.microsoft.com/office/drawing/2014/main" val="2337141524"/>
                  </a:ext>
                </a:extLst>
              </a:tr>
              <a:tr h="272860">
                <a:tc>
                  <a:txBody>
                    <a:bodyPr/>
                    <a:lstStyle/>
                    <a:p>
                      <a:pPr marL="0" marR="0">
                        <a:lnSpc>
                          <a:spcPct val="115000"/>
                        </a:lnSpc>
                        <a:spcBef>
                          <a:spcPts val="0"/>
                        </a:spcBef>
                        <a:spcAft>
                          <a:spcPts val="1000"/>
                        </a:spcAft>
                      </a:pPr>
                      <a:r>
                        <a:rPr lang="en-US"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Big Event</a:t>
                      </a:r>
                      <a:endParaRPr lang="en-US" sz="16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a:lnSpc>
                          <a:spcPct val="107000"/>
                        </a:lnSpc>
                      </a:pPr>
                      <a:endParaRPr lang="en-US" sz="1600">
                        <a:effectLst/>
                        <a:latin typeface="Arial" panose="020B0604020202020204" pitchFamily="34" charset="0"/>
                        <a:cs typeface="Arial" panose="020B0604020202020204" pitchFamily="34" charset="0"/>
                      </a:endParaRPr>
                    </a:p>
                  </a:txBody>
                  <a:tcPr marL="68580" marR="68580" marT="0" marB="0" anchor="b"/>
                </a:tc>
                <a:tc>
                  <a:txBody>
                    <a:bodyPr/>
                    <a:lstStyle/>
                    <a:p>
                      <a:pPr>
                        <a:lnSpc>
                          <a:spcPct val="107000"/>
                        </a:lnSpc>
                      </a:pPr>
                      <a:endParaRPr lang="en-US" sz="1600">
                        <a:effectLst/>
                        <a:latin typeface="Arial" panose="020B0604020202020204" pitchFamily="34" charset="0"/>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1000"/>
                        </a:spcAft>
                      </a:pPr>
                      <a:r>
                        <a:rPr lang="en-US" sz="1600">
                          <a:solidFill>
                            <a:srgbClr val="000000"/>
                          </a:solidFill>
                          <a:effectLst/>
                          <a:latin typeface="Arial" panose="020B0604020202020204" pitchFamily="34" charset="0"/>
                          <a:ea typeface="SimSun" panose="02010600030101010101" pitchFamily="2" charset="-122"/>
                          <a:cs typeface="Arial" panose="020B0604020202020204" pitchFamily="34" charset="0"/>
                        </a:rPr>
                        <a:t>0.803</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1000"/>
                        </a:spcAft>
                      </a:pPr>
                      <a:r>
                        <a:rPr lang="en-US" sz="1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5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a:lnSpc>
                          <a:spcPct val="107000"/>
                        </a:lnSpc>
                      </a:pPr>
                      <a:endParaRPr lang="en-US" sz="1600" dirty="0">
                        <a:effectLst/>
                        <a:latin typeface="Arial" panose="020B0604020202020204" pitchFamily="34" charset="0"/>
                        <a:cs typeface="Arial" panose="020B0604020202020204" pitchFamily="34" charset="0"/>
                      </a:endParaRPr>
                    </a:p>
                  </a:txBody>
                  <a:tcPr marL="68580" marR="68580" marT="0" marB="0" anchor="b"/>
                </a:tc>
                <a:tc>
                  <a:txBody>
                    <a:bodyPr/>
                    <a:lstStyle/>
                    <a:p>
                      <a:pPr>
                        <a:lnSpc>
                          <a:spcPct val="107000"/>
                        </a:lnSpc>
                      </a:pPr>
                      <a:r>
                        <a:rPr lang="en-US" sz="1600" dirty="0">
                          <a:effectLst/>
                          <a:latin typeface="Arial" panose="020B0604020202020204" pitchFamily="34" charset="0"/>
                          <a:cs typeface="Arial" panose="020B0604020202020204" pitchFamily="34" charset="0"/>
                        </a:rPr>
                        <a:t>-2.031**</a:t>
                      </a:r>
                    </a:p>
                  </a:txBody>
                  <a:tcPr marL="68580" marR="68580" marT="0" marB="0" anchor="b"/>
                </a:tc>
                <a:extLst>
                  <a:ext uri="{0D108BD9-81ED-4DB2-BD59-A6C34878D82A}">
                    <a16:rowId xmlns:a16="http://schemas.microsoft.com/office/drawing/2014/main" val="278004998"/>
                  </a:ext>
                </a:extLst>
              </a:tr>
              <a:tr h="272860">
                <a:tc>
                  <a:txBody>
                    <a:bodyPr/>
                    <a:lstStyle/>
                    <a:p>
                      <a:pPr marL="0" marR="0">
                        <a:lnSpc>
                          <a:spcPct val="115000"/>
                        </a:lnSpc>
                        <a:spcBef>
                          <a:spcPts val="0"/>
                        </a:spcBef>
                        <a:spcAft>
                          <a:spcPts val="1000"/>
                        </a:spcAft>
                      </a:pPr>
                      <a:r>
                        <a:rPr lang="en-US"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endParaRPr lang="en-US" sz="16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a:lnSpc>
                          <a:spcPct val="107000"/>
                        </a:lnSpc>
                      </a:pPr>
                      <a:endParaRPr lang="en-US" sz="1600">
                        <a:effectLst/>
                        <a:latin typeface="Arial" panose="020B0604020202020204" pitchFamily="34" charset="0"/>
                        <a:cs typeface="Arial" panose="020B0604020202020204" pitchFamily="34" charset="0"/>
                      </a:endParaRPr>
                    </a:p>
                  </a:txBody>
                  <a:tcPr marL="68580" marR="68580" marT="0" marB="0" anchor="b"/>
                </a:tc>
                <a:tc>
                  <a:txBody>
                    <a:bodyPr/>
                    <a:lstStyle/>
                    <a:p>
                      <a:pPr>
                        <a:lnSpc>
                          <a:spcPct val="107000"/>
                        </a:lnSpc>
                      </a:pPr>
                      <a:endParaRPr lang="en-US" sz="1600">
                        <a:effectLst/>
                        <a:latin typeface="Arial" panose="020B0604020202020204" pitchFamily="34" charset="0"/>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1000"/>
                        </a:spcAft>
                      </a:pPr>
                      <a:r>
                        <a:rPr lang="en-US" sz="1600">
                          <a:solidFill>
                            <a:srgbClr val="000000"/>
                          </a:solidFill>
                          <a:effectLst/>
                          <a:latin typeface="Arial" panose="020B0604020202020204" pitchFamily="34" charset="0"/>
                          <a:ea typeface="SimSun" panose="02010600030101010101" pitchFamily="2" charset="-122"/>
                          <a:cs typeface="Arial" panose="020B0604020202020204" pitchFamily="34" charset="0"/>
                        </a:rPr>
                        <a:t>(0.89)</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1000"/>
                        </a:spcAft>
                      </a:pPr>
                      <a:r>
                        <a:rPr lang="en-US" sz="1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5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a:lnSpc>
                          <a:spcPct val="107000"/>
                        </a:lnSpc>
                      </a:pPr>
                      <a:endParaRPr lang="en-US" sz="1600" dirty="0">
                        <a:effectLst/>
                        <a:latin typeface="Arial" panose="020B0604020202020204" pitchFamily="34" charset="0"/>
                        <a:cs typeface="Arial" panose="020B0604020202020204" pitchFamily="34" charset="0"/>
                      </a:endParaRPr>
                    </a:p>
                  </a:txBody>
                  <a:tcPr marL="68580" marR="68580" marT="0" marB="0" anchor="b"/>
                </a:tc>
                <a:tc>
                  <a:txBody>
                    <a:bodyPr/>
                    <a:lstStyle/>
                    <a:p>
                      <a:pPr>
                        <a:lnSpc>
                          <a:spcPct val="107000"/>
                        </a:lnSpc>
                      </a:pPr>
                      <a:r>
                        <a:rPr lang="en-US" sz="1600" dirty="0">
                          <a:effectLst/>
                          <a:latin typeface="Arial" panose="020B0604020202020204" pitchFamily="34" charset="0"/>
                          <a:cs typeface="Arial" panose="020B0604020202020204" pitchFamily="34" charset="0"/>
                        </a:rPr>
                        <a:t>(-2.35)</a:t>
                      </a:r>
                    </a:p>
                  </a:txBody>
                  <a:tcPr marL="68580" marR="68580" marT="0" marB="0" anchor="b"/>
                </a:tc>
                <a:extLst>
                  <a:ext uri="{0D108BD9-81ED-4DB2-BD59-A6C34878D82A}">
                    <a16:rowId xmlns:a16="http://schemas.microsoft.com/office/drawing/2014/main" val="4127488713"/>
                  </a:ext>
                </a:extLst>
              </a:tr>
              <a:tr h="272860">
                <a:tc>
                  <a:txBody>
                    <a:bodyPr/>
                    <a:lstStyle/>
                    <a:p>
                      <a:pPr marL="0" marR="0">
                        <a:lnSpc>
                          <a:spcPct val="115000"/>
                        </a:lnSpc>
                        <a:spcBef>
                          <a:spcPts val="0"/>
                        </a:spcBef>
                        <a:spcAft>
                          <a:spcPts val="1000"/>
                        </a:spcAft>
                      </a:pPr>
                      <a:r>
                        <a:rPr lang="en-US"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Big Event x PT Win</a:t>
                      </a:r>
                      <a:endParaRPr lang="en-US" sz="16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a:lnSpc>
                          <a:spcPct val="107000"/>
                        </a:lnSpc>
                      </a:pPr>
                      <a:endParaRPr lang="en-US" sz="1600">
                        <a:effectLst/>
                        <a:latin typeface="Arial" panose="020B0604020202020204" pitchFamily="34" charset="0"/>
                        <a:cs typeface="Arial" panose="020B0604020202020204" pitchFamily="34" charset="0"/>
                      </a:endParaRPr>
                    </a:p>
                  </a:txBody>
                  <a:tcPr marL="68580" marR="68580" marT="0" marB="0" anchor="b"/>
                </a:tc>
                <a:tc>
                  <a:txBody>
                    <a:bodyPr/>
                    <a:lstStyle/>
                    <a:p>
                      <a:pPr>
                        <a:lnSpc>
                          <a:spcPct val="107000"/>
                        </a:lnSpc>
                      </a:pPr>
                      <a:endParaRPr lang="en-US" sz="1600">
                        <a:effectLst/>
                        <a:latin typeface="Arial" panose="020B0604020202020204" pitchFamily="34" charset="0"/>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1000"/>
                        </a:spcAft>
                      </a:pPr>
                      <a:r>
                        <a:rPr lang="en-US" sz="1600">
                          <a:solidFill>
                            <a:srgbClr val="000000"/>
                          </a:solidFill>
                          <a:effectLst/>
                          <a:latin typeface="Arial" panose="020B0604020202020204" pitchFamily="34" charset="0"/>
                          <a:ea typeface="SimSun" panose="02010600030101010101" pitchFamily="2" charset="-122"/>
                          <a:cs typeface="Arial" panose="020B0604020202020204" pitchFamily="34" charset="0"/>
                        </a:rPr>
                        <a:t>3.871</a:t>
                      </a:r>
                      <a:r>
                        <a:rPr lang="en-US" sz="1600" baseline="30000">
                          <a:solidFill>
                            <a:srgbClr val="000000"/>
                          </a:solidFill>
                          <a:effectLst/>
                          <a:latin typeface="Arial" panose="020B0604020202020204" pitchFamily="34" charset="0"/>
                          <a:ea typeface="SimSun" panose="02010600030101010101" pitchFamily="2" charset="-122"/>
                          <a:cs typeface="Arial" panose="020B0604020202020204" pitchFamily="34" charset="0"/>
                        </a:rPr>
                        <a:t>***</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1000"/>
                        </a:spcAft>
                      </a:pPr>
                      <a:r>
                        <a:rPr lang="en-US" sz="1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5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a:lnSpc>
                          <a:spcPct val="107000"/>
                        </a:lnSpc>
                      </a:pPr>
                      <a:endParaRPr lang="en-US" sz="1600" dirty="0">
                        <a:effectLst/>
                        <a:latin typeface="Arial" panose="020B0604020202020204" pitchFamily="34" charset="0"/>
                        <a:cs typeface="Arial" panose="020B0604020202020204" pitchFamily="34" charset="0"/>
                      </a:endParaRPr>
                    </a:p>
                  </a:txBody>
                  <a:tcPr marL="68580" marR="68580" marT="0" marB="0" anchor="b"/>
                </a:tc>
                <a:tc>
                  <a:txBody>
                    <a:bodyPr/>
                    <a:lstStyle/>
                    <a:p>
                      <a:pPr>
                        <a:lnSpc>
                          <a:spcPct val="107000"/>
                        </a:lnSpc>
                      </a:pPr>
                      <a:r>
                        <a:rPr lang="en-US" sz="1600" dirty="0">
                          <a:effectLst/>
                          <a:latin typeface="Arial" panose="020B0604020202020204" pitchFamily="34" charset="0"/>
                          <a:cs typeface="Arial" panose="020B0604020202020204" pitchFamily="34" charset="0"/>
                        </a:rPr>
                        <a:t>2.651**</a:t>
                      </a:r>
                    </a:p>
                  </a:txBody>
                  <a:tcPr marL="68580" marR="68580" marT="0" marB="0" anchor="b"/>
                </a:tc>
                <a:extLst>
                  <a:ext uri="{0D108BD9-81ED-4DB2-BD59-A6C34878D82A}">
                    <a16:rowId xmlns:a16="http://schemas.microsoft.com/office/drawing/2014/main" val="1820903705"/>
                  </a:ext>
                </a:extLst>
              </a:tr>
              <a:tr h="272860">
                <a:tc>
                  <a:txBody>
                    <a:bodyPr/>
                    <a:lstStyle/>
                    <a:p>
                      <a:pPr marL="0" marR="0">
                        <a:lnSpc>
                          <a:spcPct val="115000"/>
                        </a:lnSpc>
                        <a:spcBef>
                          <a:spcPts val="0"/>
                        </a:spcBef>
                        <a:spcAft>
                          <a:spcPts val="1000"/>
                        </a:spcAft>
                      </a:pPr>
                      <a:r>
                        <a:rPr lang="en-US"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endParaRPr lang="en-US" sz="16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a:lnSpc>
                          <a:spcPct val="107000"/>
                        </a:lnSpc>
                      </a:pPr>
                      <a:endParaRPr lang="en-US" sz="1600">
                        <a:effectLst/>
                        <a:latin typeface="Arial" panose="020B0604020202020204" pitchFamily="34" charset="0"/>
                        <a:cs typeface="Arial" panose="020B0604020202020204" pitchFamily="34" charset="0"/>
                      </a:endParaRPr>
                    </a:p>
                  </a:txBody>
                  <a:tcPr marL="68580" marR="68580" marT="0" marB="0" anchor="b"/>
                </a:tc>
                <a:tc>
                  <a:txBody>
                    <a:bodyPr/>
                    <a:lstStyle/>
                    <a:p>
                      <a:pPr>
                        <a:lnSpc>
                          <a:spcPct val="107000"/>
                        </a:lnSpc>
                      </a:pPr>
                      <a:endParaRPr lang="en-US" sz="1600">
                        <a:effectLst/>
                        <a:latin typeface="Arial" panose="020B0604020202020204" pitchFamily="34" charset="0"/>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1000"/>
                        </a:spcAft>
                      </a:pPr>
                      <a:r>
                        <a:rPr lang="en-US" sz="1600">
                          <a:solidFill>
                            <a:srgbClr val="000000"/>
                          </a:solidFill>
                          <a:effectLst/>
                          <a:latin typeface="Arial" panose="020B0604020202020204" pitchFamily="34" charset="0"/>
                          <a:ea typeface="SimSun" panose="02010600030101010101" pitchFamily="2" charset="-122"/>
                          <a:cs typeface="Arial" panose="020B0604020202020204" pitchFamily="34" charset="0"/>
                        </a:rPr>
                        <a:t>(3.28)</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1000"/>
                        </a:spcAft>
                      </a:pPr>
                      <a:r>
                        <a:rPr lang="en-US" sz="1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5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a:lnSpc>
                          <a:spcPct val="107000"/>
                        </a:lnSpc>
                      </a:pPr>
                      <a:endParaRPr lang="en-US" sz="1600" dirty="0">
                        <a:effectLst/>
                        <a:latin typeface="Arial" panose="020B0604020202020204" pitchFamily="34" charset="0"/>
                        <a:cs typeface="Arial" panose="020B0604020202020204" pitchFamily="34" charset="0"/>
                      </a:endParaRPr>
                    </a:p>
                  </a:txBody>
                  <a:tcPr marL="68580" marR="68580" marT="0" marB="0" anchor="b"/>
                </a:tc>
                <a:tc>
                  <a:txBody>
                    <a:bodyPr/>
                    <a:lstStyle/>
                    <a:p>
                      <a:pPr>
                        <a:lnSpc>
                          <a:spcPct val="107000"/>
                        </a:lnSpc>
                      </a:pPr>
                      <a:r>
                        <a:rPr lang="en-US" sz="1600" dirty="0">
                          <a:effectLst/>
                          <a:latin typeface="Arial" panose="020B0604020202020204" pitchFamily="34" charset="0"/>
                          <a:cs typeface="Arial" panose="020B0604020202020204" pitchFamily="34" charset="0"/>
                        </a:rPr>
                        <a:t>(2.10)</a:t>
                      </a:r>
                    </a:p>
                  </a:txBody>
                  <a:tcPr marL="68580" marR="68580" marT="0" marB="0" anchor="b"/>
                </a:tc>
                <a:extLst>
                  <a:ext uri="{0D108BD9-81ED-4DB2-BD59-A6C34878D82A}">
                    <a16:rowId xmlns:a16="http://schemas.microsoft.com/office/drawing/2014/main" val="88808788"/>
                  </a:ext>
                </a:extLst>
              </a:tr>
              <a:tr h="272860">
                <a:tc>
                  <a:txBody>
                    <a:bodyPr/>
                    <a:lstStyle/>
                    <a:p>
                      <a:pPr marL="0" marR="0">
                        <a:lnSpc>
                          <a:spcPct val="115000"/>
                        </a:lnSpc>
                        <a:spcBef>
                          <a:spcPts val="0"/>
                        </a:spcBef>
                        <a:spcAft>
                          <a:spcPts val="1000"/>
                        </a:spcAft>
                      </a:pPr>
                      <a:r>
                        <a:rPr lang="en-US" sz="1600" dirty="0">
                          <a:effectLst/>
                          <a:latin typeface="Arial" panose="020B0604020202020204" pitchFamily="34" charset="0"/>
                          <a:cs typeface="Arial" panose="020B0604020202020204" pitchFamily="34" charset="0"/>
                        </a:rPr>
                        <a:t>Strategy, Year Dummies</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57806" marR="57806" marT="0" marB="0" anchor="b"/>
                </a:tc>
                <a:tc>
                  <a:txBody>
                    <a:bodyPr/>
                    <a:lstStyle/>
                    <a:p>
                      <a:pPr marL="0" marR="0" algn="ctr">
                        <a:lnSpc>
                          <a:spcPct val="115000"/>
                        </a:lnSpc>
                        <a:spcBef>
                          <a:spcPts val="0"/>
                        </a:spcBef>
                        <a:spcAft>
                          <a:spcPts val="1000"/>
                        </a:spcAft>
                      </a:pPr>
                      <a:r>
                        <a:rPr lang="en-US" sz="1600">
                          <a:effectLst/>
                          <a:latin typeface="Arial" panose="020B0604020202020204" pitchFamily="34" charset="0"/>
                          <a:cs typeface="Arial" panose="020B0604020202020204" pitchFamily="34" charset="0"/>
                        </a:rPr>
                        <a:t>Yes</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57806" marR="57806" marT="0" marB="0" anchor="b"/>
                </a:tc>
                <a:tc>
                  <a:txBody>
                    <a:bodyPr/>
                    <a:lstStyle/>
                    <a:p>
                      <a:pPr marL="0" marR="0" algn="ctr">
                        <a:lnSpc>
                          <a:spcPct val="115000"/>
                        </a:lnSpc>
                        <a:spcBef>
                          <a:spcPts val="0"/>
                        </a:spcBef>
                        <a:spcAft>
                          <a:spcPts val="1000"/>
                        </a:spcAft>
                      </a:pPr>
                      <a:r>
                        <a:rPr lang="en-US" sz="1600">
                          <a:effectLst/>
                          <a:latin typeface="Arial" panose="020B0604020202020204" pitchFamily="34" charset="0"/>
                          <a:cs typeface="Arial" panose="020B0604020202020204" pitchFamily="34" charset="0"/>
                        </a:rPr>
                        <a:t>Yes</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57806" marR="57806" marT="0" marB="0" anchor="b"/>
                </a:tc>
                <a:tc>
                  <a:txBody>
                    <a:bodyPr/>
                    <a:lstStyle/>
                    <a:p>
                      <a:pPr marL="0" marR="0" algn="ctr">
                        <a:lnSpc>
                          <a:spcPct val="115000"/>
                        </a:lnSpc>
                        <a:spcBef>
                          <a:spcPts val="0"/>
                        </a:spcBef>
                        <a:spcAft>
                          <a:spcPts val="1000"/>
                        </a:spcAft>
                      </a:pPr>
                      <a:r>
                        <a:rPr lang="en-US" sz="1600">
                          <a:effectLst/>
                          <a:latin typeface="Arial" panose="020B0604020202020204" pitchFamily="34" charset="0"/>
                          <a:cs typeface="Arial" panose="020B0604020202020204" pitchFamily="34" charset="0"/>
                        </a:rPr>
                        <a:t>Yes</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57806" marR="57806" marT="0" marB="0" anchor="b"/>
                </a:tc>
                <a:tc>
                  <a:txBody>
                    <a:bodyPr/>
                    <a:lstStyle/>
                    <a:p>
                      <a:pPr marL="0" marR="0" algn="ctr">
                        <a:lnSpc>
                          <a:spcPct val="115000"/>
                        </a:lnSpc>
                        <a:spcBef>
                          <a:spcPts val="0"/>
                        </a:spcBef>
                        <a:spcAft>
                          <a:spcPts val="1000"/>
                        </a:spcAft>
                      </a:pPr>
                      <a:r>
                        <a:rPr lang="en-US" sz="1500">
                          <a:effectLst/>
                          <a:latin typeface="Arial" panose="020B0604020202020204" pitchFamily="34" charset="0"/>
                          <a:cs typeface="Arial" panose="020B0604020202020204" pitchFamily="34" charset="0"/>
                        </a:rPr>
                        <a:t>Yes</a:t>
                      </a:r>
                      <a:endParaRPr lang="en-US" sz="1500">
                        <a:effectLst/>
                        <a:latin typeface="Arial" panose="020B0604020202020204" pitchFamily="34" charset="0"/>
                        <a:ea typeface="SimSun" panose="02010600030101010101" pitchFamily="2" charset="-122"/>
                        <a:cs typeface="Arial" panose="020B0604020202020204" pitchFamily="34" charset="0"/>
                      </a:endParaRPr>
                    </a:p>
                  </a:txBody>
                  <a:tcPr marL="57806" marR="57806" marT="0" marB="0" anchor="b"/>
                </a:tc>
                <a:tc>
                  <a:txBody>
                    <a:bodyPr/>
                    <a:lstStyle/>
                    <a:p>
                      <a:pPr marL="0" marR="0" algn="ctr">
                        <a:lnSpc>
                          <a:spcPct val="115000"/>
                        </a:lnSpc>
                        <a:spcBef>
                          <a:spcPts val="0"/>
                        </a:spcBef>
                        <a:spcAft>
                          <a:spcPts val="1000"/>
                        </a:spcAft>
                      </a:pPr>
                      <a:r>
                        <a:rPr lang="en-US" sz="1600" dirty="0">
                          <a:effectLst/>
                          <a:latin typeface="Arial" panose="020B0604020202020204" pitchFamily="34" charset="0"/>
                          <a:cs typeface="Arial" panose="020B0604020202020204" pitchFamily="34" charset="0"/>
                        </a:rPr>
                        <a:t>Yes</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57806" marR="57806" marT="0" marB="0" anchor="b"/>
                </a:tc>
                <a:tc>
                  <a:txBody>
                    <a:bodyPr/>
                    <a:lstStyle/>
                    <a:p>
                      <a:pPr marL="0" marR="0" algn="ctr">
                        <a:lnSpc>
                          <a:spcPct val="115000"/>
                        </a:lnSpc>
                        <a:spcBef>
                          <a:spcPts val="0"/>
                        </a:spcBef>
                        <a:spcAft>
                          <a:spcPts val="1000"/>
                        </a:spcAft>
                      </a:pPr>
                      <a:r>
                        <a:rPr lang="en-US" sz="1600">
                          <a:effectLst/>
                          <a:latin typeface="Arial" panose="020B0604020202020204" pitchFamily="34" charset="0"/>
                          <a:cs typeface="Arial" panose="020B0604020202020204" pitchFamily="34" charset="0"/>
                        </a:rPr>
                        <a:t>Yes</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57806" marR="57806" marT="0" marB="0" anchor="b"/>
                </a:tc>
                <a:extLst>
                  <a:ext uri="{0D108BD9-81ED-4DB2-BD59-A6C34878D82A}">
                    <a16:rowId xmlns:a16="http://schemas.microsoft.com/office/drawing/2014/main" val="1262655230"/>
                  </a:ext>
                </a:extLst>
              </a:tr>
              <a:tr h="272860">
                <a:tc>
                  <a:txBody>
                    <a:bodyPr/>
                    <a:lstStyle/>
                    <a:p>
                      <a:pPr marL="0" marR="0">
                        <a:lnSpc>
                          <a:spcPct val="115000"/>
                        </a:lnSpc>
                        <a:spcBef>
                          <a:spcPts val="0"/>
                        </a:spcBef>
                        <a:spcAft>
                          <a:spcPts val="1000"/>
                        </a:spcAft>
                      </a:pPr>
                      <a:r>
                        <a:rPr lang="en-US" sz="1600" dirty="0">
                          <a:effectLst/>
                          <a:latin typeface="Arial" panose="020B0604020202020204" pitchFamily="34" charset="0"/>
                          <a:cs typeface="Arial" panose="020B0604020202020204" pitchFamily="34" charset="0"/>
                        </a:rPr>
                        <a:t>Cluster by Fund</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57806" marR="57806" marT="0" marB="0" anchor="b"/>
                </a:tc>
                <a:tc>
                  <a:txBody>
                    <a:bodyPr/>
                    <a:lstStyle/>
                    <a:p>
                      <a:pPr marL="0" marR="0" algn="ctr">
                        <a:lnSpc>
                          <a:spcPct val="115000"/>
                        </a:lnSpc>
                        <a:spcBef>
                          <a:spcPts val="0"/>
                        </a:spcBef>
                        <a:spcAft>
                          <a:spcPts val="1000"/>
                        </a:spcAft>
                      </a:pPr>
                      <a:r>
                        <a:rPr lang="en-US" sz="1600">
                          <a:effectLst/>
                          <a:latin typeface="Arial" panose="020B0604020202020204" pitchFamily="34" charset="0"/>
                          <a:cs typeface="Arial" panose="020B0604020202020204" pitchFamily="34" charset="0"/>
                        </a:rPr>
                        <a:t>Yes</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57806" marR="57806" marT="0" marB="0" anchor="b"/>
                </a:tc>
                <a:tc>
                  <a:txBody>
                    <a:bodyPr/>
                    <a:lstStyle/>
                    <a:p>
                      <a:pPr marL="0" marR="0" algn="ctr">
                        <a:lnSpc>
                          <a:spcPct val="115000"/>
                        </a:lnSpc>
                        <a:spcBef>
                          <a:spcPts val="0"/>
                        </a:spcBef>
                        <a:spcAft>
                          <a:spcPts val="1000"/>
                        </a:spcAft>
                      </a:pPr>
                      <a:r>
                        <a:rPr lang="en-US" sz="1600">
                          <a:effectLst/>
                          <a:latin typeface="Arial" panose="020B0604020202020204" pitchFamily="34" charset="0"/>
                          <a:cs typeface="Arial" panose="020B0604020202020204" pitchFamily="34" charset="0"/>
                        </a:rPr>
                        <a:t>Yes</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57806" marR="57806" marT="0" marB="0" anchor="b"/>
                </a:tc>
                <a:tc>
                  <a:txBody>
                    <a:bodyPr/>
                    <a:lstStyle/>
                    <a:p>
                      <a:pPr marL="0" marR="0" algn="ctr">
                        <a:lnSpc>
                          <a:spcPct val="115000"/>
                        </a:lnSpc>
                        <a:spcBef>
                          <a:spcPts val="0"/>
                        </a:spcBef>
                        <a:spcAft>
                          <a:spcPts val="1000"/>
                        </a:spcAft>
                      </a:pPr>
                      <a:r>
                        <a:rPr lang="en-US" sz="1600">
                          <a:effectLst/>
                          <a:latin typeface="Arial" panose="020B0604020202020204" pitchFamily="34" charset="0"/>
                          <a:cs typeface="Arial" panose="020B0604020202020204" pitchFamily="34" charset="0"/>
                        </a:rPr>
                        <a:t>Yes</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57806" marR="57806" marT="0" marB="0" anchor="b"/>
                </a:tc>
                <a:tc>
                  <a:txBody>
                    <a:bodyPr/>
                    <a:lstStyle/>
                    <a:p>
                      <a:pPr marL="0" marR="0" algn="ctr">
                        <a:lnSpc>
                          <a:spcPct val="115000"/>
                        </a:lnSpc>
                        <a:spcBef>
                          <a:spcPts val="0"/>
                        </a:spcBef>
                        <a:spcAft>
                          <a:spcPts val="1000"/>
                        </a:spcAft>
                      </a:pPr>
                      <a:r>
                        <a:rPr lang="en-US" sz="1500">
                          <a:effectLst/>
                          <a:latin typeface="Arial" panose="020B0604020202020204" pitchFamily="34" charset="0"/>
                          <a:cs typeface="Arial" panose="020B0604020202020204" pitchFamily="34" charset="0"/>
                        </a:rPr>
                        <a:t>Yes</a:t>
                      </a:r>
                      <a:endParaRPr lang="en-US" sz="1500">
                        <a:effectLst/>
                        <a:latin typeface="Arial" panose="020B0604020202020204" pitchFamily="34" charset="0"/>
                        <a:ea typeface="SimSun" panose="02010600030101010101" pitchFamily="2" charset="-122"/>
                        <a:cs typeface="Arial" panose="020B0604020202020204" pitchFamily="34" charset="0"/>
                      </a:endParaRPr>
                    </a:p>
                  </a:txBody>
                  <a:tcPr marL="57806" marR="57806" marT="0" marB="0" anchor="b"/>
                </a:tc>
                <a:tc>
                  <a:txBody>
                    <a:bodyPr/>
                    <a:lstStyle/>
                    <a:p>
                      <a:pPr marL="0" marR="0" algn="ctr">
                        <a:lnSpc>
                          <a:spcPct val="115000"/>
                        </a:lnSpc>
                        <a:spcBef>
                          <a:spcPts val="0"/>
                        </a:spcBef>
                        <a:spcAft>
                          <a:spcPts val="1000"/>
                        </a:spcAft>
                      </a:pPr>
                      <a:r>
                        <a:rPr lang="en-US" sz="1600" dirty="0">
                          <a:effectLst/>
                          <a:latin typeface="Arial" panose="020B0604020202020204" pitchFamily="34" charset="0"/>
                          <a:cs typeface="Arial" panose="020B0604020202020204" pitchFamily="34" charset="0"/>
                        </a:rPr>
                        <a:t>Yes</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57806" marR="57806" marT="0" marB="0" anchor="b"/>
                </a:tc>
                <a:tc>
                  <a:txBody>
                    <a:bodyPr/>
                    <a:lstStyle/>
                    <a:p>
                      <a:pPr marL="0" marR="0" algn="ctr">
                        <a:lnSpc>
                          <a:spcPct val="115000"/>
                        </a:lnSpc>
                        <a:spcBef>
                          <a:spcPts val="0"/>
                        </a:spcBef>
                        <a:spcAft>
                          <a:spcPts val="1000"/>
                        </a:spcAft>
                      </a:pPr>
                      <a:r>
                        <a:rPr lang="en-US" sz="1600" dirty="0">
                          <a:effectLst/>
                          <a:latin typeface="Arial" panose="020B0604020202020204" pitchFamily="34" charset="0"/>
                          <a:cs typeface="Arial" panose="020B0604020202020204" pitchFamily="34" charset="0"/>
                        </a:rPr>
                        <a:t>Yes</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57806" marR="57806" marT="0" marB="0" anchor="b"/>
                </a:tc>
                <a:extLst>
                  <a:ext uri="{0D108BD9-81ED-4DB2-BD59-A6C34878D82A}">
                    <a16:rowId xmlns:a16="http://schemas.microsoft.com/office/drawing/2014/main" val="1499893316"/>
                  </a:ext>
                </a:extLst>
              </a:tr>
              <a:tr h="296539">
                <a:tc>
                  <a:txBody>
                    <a:bodyPr/>
                    <a:lstStyle/>
                    <a:p>
                      <a:pPr marL="0" marR="0">
                        <a:lnSpc>
                          <a:spcPct val="115000"/>
                        </a:lnSpc>
                        <a:spcBef>
                          <a:spcPts val="0"/>
                        </a:spcBef>
                        <a:spcAft>
                          <a:spcPts val="1000"/>
                        </a:spcAft>
                      </a:pPr>
                      <a:r>
                        <a:rPr lang="en-US" sz="1600" dirty="0">
                          <a:effectLst/>
                          <a:latin typeface="Arial" panose="020B0604020202020204" pitchFamily="34" charset="0"/>
                          <a:cs typeface="Arial" panose="020B0604020202020204" pitchFamily="34" charset="0"/>
                        </a:rPr>
                        <a:t>Control + Interaction </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57806" marR="57806" marT="0" marB="0" anchor="b"/>
                </a:tc>
                <a:tc>
                  <a:txBody>
                    <a:bodyPr/>
                    <a:lstStyle/>
                    <a:p>
                      <a:pPr marL="0" marR="0" algn="ctr">
                        <a:lnSpc>
                          <a:spcPct val="115000"/>
                        </a:lnSpc>
                        <a:spcBef>
                          <a:spcPts val="0"/>
                        </a:spcBef>
                        <a:spcAft>
                          <a:spcPts val="1000"/>
                        </a:spcAft>
                      </a:pPr>
                      <a:r>
                        <a:rPr lang="en-US" sz="1600">
                          <a:effectLst/>
                          <a:latin typeface="Arial" panose="020B0604020202020204" pitchFamily="34" charset="0"/>
                          <a:cs typeface="Arial" panose="020B0604020202020204" pitchFamily="34" charset="0"/>
                        </a:rPr>
                        <a:t>Yes</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57806" marR="57806" marT="0" marB="0" anchor="b"/>
                </a:tc>
                <a:tc>
                  <a:txBody>
                    <a:bodyPr/>
                    <a:lstStyle/>
                    <a:p>
                      <a:pPr marL="0" marR="0" algn="ctr">
                        <a:lnSpc>
                          <a:spcPct val="115000"/>
                        </a:lnSpc>
                        <a:spcBef>
                          <a:spcPts val="0"/>
                        </a:spcBef>
                        <a:spcAft>
                          <a:spcPts val="1000"/>
                        </a:spcAft>
                      </a:pPr>
                      <a:r>
                        <a:rPr lang="en-US" sz="1600">
                          <a:effectLst/>
                          <a:latin typeface="Arial" panose="020B0604020202020204" pitchFamily="34" charset="0"/>
                          <a:cs typeface="Arial" panose="020B0604020202020204" pitchFamily="34" charset="0"/>
                        </a:rPr>
                        <a:t>Yes</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57806" marR="57806" marT="0" marB="0" anchor="b"/>
                </a:tc>
                <a:tc>
                  <a:txBody>
                    <a:bodyPr/>
                    <a:lstStyle/>
                    <a:p>
                      <a:pPr marL="0" marR="0" algn="ctr">
                        <a:lnSpc>
                          <a:spcPct val="115000"/>
                        </a:lnSpc>
                        <a:spcBef>
                          <a:spcPts val="0"/>
                        </a:spcBef>
                        <a:spcAft>
                          <a:spcPts val="1000"/>
                        </a:spcAft>
                      </a:pPr>
                      <a:r>
                        <a:rPr lang="en-US" sz="1600">
                          <a:effectLst/>
                          <a:latin typeface="Arial" panose="020B0604020202020204" pitchFamily="34" charset="0"/>
                          <a:cs typeface="Arial" panose="020B0604020202020204" pitchFamily="34" charset="0"/>
                        </a:rPr>
                        <a:t>Yes</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57806" marR="57806" marT="0" marB="0" anchor="b"/>
                </a:tc>
                <a:tc>
                  <a:txBody>
                    <a:bodyPr/>
                    <a:lstStyle/>
                    <a:p>
                      <a:pPr marL="0" marR="0" algn="ctr">
                        <a:lnSpc>
                          <a:spcPct val="115000"/>
                        </a:lnSpc>
                        <a:spcBef>
                          <a:spcPts val="0"/>
                        </a:spcBef>
                        <a:spcAft>
                          <a:spcPts val="1000"/>
                        </a:spcAft>
                      </a:pPr>
                      <a:r>
                        <a:rPr lang="en-US" sz="1500">
                          <a:effectLst/>
                          <a:latin typeface="Arial" panose="020B0604020202020204" pitchFamily="34" charset="0"/>
                          <a:cs typeface="Arial" panose="020B0604020202020204" pitchFamily="34" charset="0"/>
                        </a:rPr>
                        <a:t>Yes</a:t>
                      </a:r>
                      <a:endParaRPr lang="en-US" sz="1500">
                        <a:effectLst/>
                        <a:latin typeface="Arial" panose="020B0604020202020204" pitchFamily="34" charset="0"/>
                        <a:ea typeface="SimSun" panose="02010600030101010101" pitchFamily="2" charset="-122"/>
                        <a:cs typeface="Arial" panose="020B0604020202020204" pitchFamily="34" charset="0"/>
                      </a:endParaRPr>
                    </a:p>
                  </a:txBody>
                  <a:tcPr marL="57806" marR="57806" marT="0" marB="0" anchor="b"/>
                </a:tc>
                <a:tc>
                  <a:txBody>
                    <a:bodyPr/>
                    <a:lstStyle/>
                    <a:p>
                      <a:pPr marL="0" marR="0" algn="ctr">
                        <a:lnSpc>
                          <a:spcPct val="115000"/>
                        </a:lnSpc>
                        <a:spcBef>
                          <a:spcPts val="0"/>
                        </a:spcBef>
                        <a:spcAft>
                          <a:spcPts val="1000"/>
                        </a:spcAft>
                      </a:pPr>
                      <a:r>
                        <a:rPr lang="en-US" sz="1600" dirty="0">
                          <a:effectLst/>
                          <a:latin typeface="Arial" panose="020B0604020202020204" pitchFamily="34" charset="0"/>
                          <a:cs typeface="Arial" panose="020B0604020202020204" pitchFamily="34" charset="0"/>
                        </a:rPr>
                        <a:t>Yes</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57806" marR="57806" marT="0" marB="0" anchor="b"/>
                </a:tc>
                <a:tc>
                  <a:txBody>
                    <a:bodyPr/>
                    <a:lstStyle/>
                    <a:p>
                      <a:pPr marL="0" marR="0" algn="ctr">
                        <a:lnSpc>
                          <a:spcPct val="115000"/>
                        </a:lnSpc>
                        <a:spcBef>
                          <a:spcPts val="0"/>
                        </a:spcBef>
                        <a:spcAft>
                          <a:spcPts val="1000"/>
                        </a:spcAft>
                      </a:pPr>
                      <a:r>
                        <a:rPr lang="en-US" sz="1600" dirty="0">
                          <a:effectLst/>
                          <a:latin typeface="Arial" panose="020B0604020202020204" pitchFamily="34" charset="0"/>
                          <a:cs typeface="Arial" panose="020B0604020202020204" pitchFamily="34" charset="0"/>
                        </a:rPr>
                        <a:t>Yes</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57806" marR="57806" marT="0" marB="0" anchor="b"/>
                </a:tc>
                <a:extLst>
                  <a:ext uri="{0D108BD9-81ED-4DB2-BD59-A6C34878D82A}">
                    <a16:rowId xmlns:a16="http://schemas.microsoft.com/office/drawing/2014/main" val="1177265233"/>
                  </a:ext>
                </a:extLst>
              </a:tr>
              <a:tr h="272860">
                <a:tc>
                  <a:txBody>
                    <a:bodyPr/>
                    <a:lstStyle/>
                    <a:p>
                      <a:pPr marL="0" marR="0">
                        <a:lnSpc>
                          <a:spcPct val="115000"/>
                        </a:lnSpc>
                        <a:spcBef>
                          <a:spcPts val="0"/>
                        </a:spcBef>
                        <a:spcAft>
                          <a:spcPts val="1000"/>
                        </a:spcAft>
                      </a:pPr>
                      <a:r>
                        <a:rPr lang="en-US" sz="1600">
                          <a:effectLst/>
                          <a:latin typeface="Arial" panose="020B0604020202020204" pitchFamily="34" charset="0"/>
                          <a:cs typeface="Arial" panose="020B0604020202020204" pitchFamily="34" charset="0"/>
                        </a:rPr>
                        <a:t>R-squared</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57806" marR="57806" marT="0" marB="0" anchor="b"/>
                </a:tc>
                <a:tc>
                  <a:txBody>
                    <a:bodyPr/>
                    <a:lstStyle/>
                    <a:p>
                      <a:pPr marL="0" marR="0" algn="ctr">
                        <a:lnSpc>
                          <a:spcPct val="115000"/>
                        </a:lnSpc>
                        <a:spcBef>
                          <a:spcPts val="0"/>
                        </a:spcBef>
                        <a:spcAft>
                          <a:spcPts val="1000"/>
                        </a:spcAft>
                      </a:pPr>
                      <a:r>
                        <a:rPr lang="en-US" sz="1600" dirty="0">
                          <a:solidFill>
                            <a:srgbClr val="000000"/>
                          </a:solidFill>
                          <a:effectLst/>
                          <a:latin typeface="Arial" panose="020B0604020202020204" pitchFamily="34" charset="0"/>
                          <a:ea typeface="SimSun" panose="02010600030101010101" pitchFamily="2" charset="-122"/>
                          <a:cs typeface="Arial" panose="020B0604020202020204" pitchFamily="34" charset="0"/>
                        </a:rPr>
                        <a:t>0.089</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1000"/>
                        </a:spcAft>
                      </a:pPr>
                      <a:r>
                        <a:rPr lang="en-US" sz="1600" dirty="0">
                          <a:solidFill>
                            <a:srgbClr val="000000"/>
                          </a:solidFill>
                          <a:effectLst/>
                          <a:latin typeface="Arial" panose="020B0604020202020204" pitchFamily="34" charset="0"/>
                          <a:ea typeface="SimSun" panose="02010600030101010101" pitchFamily="2" charset="-122"/>
                          <a:cs typeface="Arial" panose="020B0604020202020204" pitchFamily="34" charset="0"/>
                        </a:rPr>
                        <a:t>0.089</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1000"/>
                        </a:spcAft>
                      </a:pPr>
                      <a:r>
                        <a:rPr lang="en-US" sz="1600" dirty="0">
                          <a:solidFill>
                            <a:srgbClr val="000000"/>
                          </a:solidFill>
                          <a:effectLst/>
                          <a:latin typeface="Arial" panose="020B0604020202020204" pitchFamily="34" charset="0"/>
                          <a:ea typeface="SimSun" panose="02010600030101010101" pitchFamily="2" charset="-122"/>
                          <a:cs typeface="Arial" panose="020B0604020202020204" pitchFamily="34" charset="0"/>
                        </a:rPr>
                        <a:t>0.091</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1000"/>
                        </a:spcAft>
                      </a:pPr>
                      <a:r>
                        <a:rPr lang="en-US" sz="15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endParaRPr lang="en-US" sz="15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1000"/>
                        </a:spcAft>
                      </a:pPr>
                      <a:r>
                        <a:rPr lang="en-US" sz="1600" dirty="0">
                          <a:solidFill>
                            <a:srgbClr val="000000"/>
                          </a:solidFill>
                          <a:effectLst/>
                          <a:latin typeface="Arial" panose="020B0604020202020204" pitchFamily="34" charset="0"/>
                          <a:ea typeface="SimSun" panose="02010600030101010101" pitchFamily="2" charset="-122"/>
                          <a:cs typeface="Arial" panose="020B0604020202020204" pitchFamily="34" charset="0"/>
                        </a:rPr>
                        <a:t>0.062</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1000"/>
                        </a:spcAft>
                      </a:pPr>
                      <a:r>
                        <a:rPr lang="en-US" sz="1600" dirty="0">
                          <a:solidFill>
                            <a:srgbClr val="000000"/>
                          </a:solidFill>
                          <a:effectLst/>
                          <a:latin typeface="Arial" panose="020B0604020202020204" pitchFamily="34" charset="0"/>
                          <a:ea typeface="SimSun" panose="02010600030101010101" pitchFamily="2" charset="-122"/>
                          <a:cs typeface="Arial" panose="020B0604020202020204" pitchFamily="34" charset="0"/>
                        </a:rPr>
                        <a:t>0.064</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extLst>
                  <a:ext uri="{0D108BD9-81ED-4DB2-BD59-A6C34878D82A}">
                    <a16:rowId xmlns:a16="http://schemas.microsoft.com/office/drawing/2014/main" val="3170747333"/>
                  </a:ext>
                </a:extLst>
              </a:tr>
              <a:tr h="272860">
                <a:tc>
                  <a:txBody>
                    <a:bodyPr/>
                    <a:lstStyle/>
                    <a:p>
                      <a:pPr marL="0" marR="0">
                        <a:lnSpc>
                          <a:spcPct val="115000"/>
                        </a:lnSpc>
                        <a:spcBef>
                          <a:spcPts val="0"/>
                        </a:spcBef>
                        <a:spcAft>
                          <a:spcPts val="1000"/>
                        </a:spcAft>
                      </a:pPr>
                      <a:r>
                        <a:rPr lang="en-US" sz="1600">
                          <a:effectLst/>
                          <a:latin typeface="Arial" panose="020B0604020202020204" pitchFamily="34" charset="0"/>
                          <a:cs typeface="Arial" panose="020B0604020202020204" pitchFamily="34" charset="0"/>
                        </a:rPr>
                        <a:t>N</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57806" marR="57806" marT="0" marB="0" anchor="b"/>
                </a:tc>
                <a:tc>
                  <a:txBody>
                    <a:bodyPr/>
                    <a:lstStyle/>
                    <a:p>
                      <a:pPr marL="0" marR="0" algn="ctr">
                        <a:lnSpc>
                          <a:spcPct val="115000"/>
                        </a:lnSpc>
                        <a:spcBef>
                          <a:spcPts val="0"/>
                        </a:spcBef>
                        <a:spcAft>
                          <a:spcPts val="1000"/>
                        </a:spcAft>
                      </a:pPr>
                      <a:r>
                        <a:rPr lang="en-US" sz="1600" dirty="0">
                          <a:solidFill>
                            <a:srgbClr val="000000"/>
                          </a:solidFill>
                          <a:effectLst/>
                          <a:latin typeface="Arial" panose="020B0604020202020204" pitchFamily="34" charset="0"/>
                          <a:ea typeface="SimSun" panose="02010600030101010101" pitchFamily="2" charset="-122"/>
                          <a:cs typeface="Arial" panose="020B0604020202020204" pitchFamily="34" charset="0"/>
                        </a:rPr>
                        <a:t>1,428</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1000"/>
                        </a:spcAft>
                      </a:pPr>
                      <a:r>
                        <a:rPr lang="en-US" sz="1600">
                          <a:solidFill>
                            <a:srgbClr val="000000"/>
                          </a:solidFill>
                          <a:effectLst/>
                          <a:latin typeface="Arial" panose="020B0604020202020204" pitchFamily="34" charset="0"/>
                          <a:ea typeface="SimSun" panose="02010600030101010101" pitchFamily="2" charset="-122"/>
                          <a:cs typeface="Arial" panose="020B0604020202020204" pitchFamily="34" charset="0"/>
                        </a:rPr>
                        <a:t>1,428</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1000"/>
                        </a:spcAft>
                      </a:pPr>
                      <a:r>
                        <a:rPr lang="en-US" sz="1600">
                          <a:solidFill>
                            <a:srgbClr val="000000"/>
                          </a:solidFill>
                          <a:effectLst/>
                          <a:latin typeface="Arial" panose="020B0604020202020204" pitchFamily="34" charset="0"/>
                          <a:ea typeface="SimSun" panose="02010600030101010101" pitchFamily="2" charset="-122"/>
                          <a:cs typeface="Arial" panose="020B0604020202020204" pitchFamily="34" charset="0"/>
                        </a:rPr>
                        <a:t>1,428</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1000"/>
                        </a:spcAft>
                      </a:pPr>
                      <a:r>
                        <a:rPr lang="en-US" sz="15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endParaRPr lang="en-US" sz="15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1000"/>
                        </a:spcAft>
                      </a:pPr>
                      <a:r>
                        <a:rPr lang="en-US" sz="1600" dirty="0">
                          <a:solidFill>
                            <a:srgbClr val="000000"/>
                          </a:solidFill>
                          <a:effectLst/>
                          <a:latin typeface="Arial" panose="020B0604020202020204" pitchFamily="34" charset="0"/>
                          <a:ea typeface="SimSun" panose="02010600030101010101" pitchFamily="2" charset="-122"/>
                          <a:cs typeface="Arial" panose="020B0604020202020204" pitchFamily="34" charset="0"/>
                        </a:rPr>
                        <a:t>1,460</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1000"/>
                        </a:spcAft>
                      </a:pPr>
                      <a:r>
                        <a:rPr lang="en-US" sz="1600" dirty="0">
                          <a:solidFill>
                            <a:srgbClr val="000000"/>
                          </a:solidFill>
                          <a:effectLst/>
                          <a:latin typeface="Arial" panose="020B0604020202020204" pitchFamily="34" charset="0"/>
                          <a:ea typeface="SimSun" panose="02010600030101010101" pitchFamily="2" charset="-122"/>
                          <a:cs typeface="Arial" panose="020B0604020202020204" pitchFamily="34" charset="0"/>
                        </a:rPr>
                        <a:t>1,460</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extLst>
                  <a:ext uri="{0D108BD9-81ED-4DB2-BD59-A6C34878D82A}">
                    <a16:rowId xmlns:a16="http://schemas.microsoft.com/office/drawing/2014/main" val="2272779255"/>
                  </a:ext>
                </a:extLst>
              </a:tr>
            </a:tbl>
          </a:graphicData>
        </a:graphic>
      </p:graphicFrame>
      <p:sp>
        <p:nvSpPr>
          <p:cNvPr id="3" name="Rectangle 2">
            <a:extLst>
              <a:ext uri="{FF2B5EF4-FFF2-40B4-BE49-F238E27FC236}">
                <a16:creationId xmlns:a16="http://schemas.microsoft.com/office/drawing/2014/main" id="{508E7513-742E-42F7-9B87-AD438E6408AA}"/>
              </a:ext>
            </a:extLst>
          </p:cNvPr>
          <p:cNvSpPr/>
          <p:nvPr/>
        </p:nvSpPr>
        <p:spPr>
          <a:xfrm>
            <a:off x="609600" y="2590800"/>
            <a:ext cx="8229600" cy="609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2946928-DCAC-46E4-9E34-3DA8E2622490}"/>
              </a:ext>
            </a:extLst>
          </p:cNvPr>
          <p:cNvSpPr/>
          <p:nvPr/>
        </p:nvSpPr>
        <p:spPr>
          <a:xfrm>
            <a:off x="609600" y="3657600"/>
            <a:ext cx="8229600" cy="685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0A5B204-4319-47E6-B2CE-C44C1A15B110}"/>
              </a:ext>
            </a:extLst>
          </p:cNvPr>
          <p:cNvSpPr/>
          <p:nvPr/>
        </p:nvSpPr>
        <p:spPr>
          <a:xfrm>
            <a:off x="609600" y="4767282"/>
            <a:ext cx="8305800" cy="685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3749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Personal pursuits </a:t>
            </a:r>
            <a:r>
              <a:rPr lang="en-US" dirty="0">
                <a:sym typeface="Wingdings" panose="05000000000000000000" pitchFamily="2" charset="2"/>
              </a:rPr>
              <a:t> Professional value destruction</a:t>
            </a:r>
            <a:endParaRPr lang="en-US" dirty="0"/>
          </a:p>
        </p:txBody>
      </p:sp>
      <p:sp>
        <p:nvSpPr>
          <p:cNvPr id="3" name="Content Placeholder 2"/>
          <p:cNvSpPr>
            <a:spLocks noGrp="1"/>
          </p:cNvSpPr>
          <p:nvPr>
            <p:ph idx="1"/>
          </p:nvPr>
        </p:nvSpPr>
        <p:spPr>
          <a:xfrm>
            <a:off x="445168" y="1676400"/>
            <a:ext cx="8470232" cy="2438400"/>
          </a:xfrm>
        </p:spPr>
        <p:txBody>
          <a:bodyPr>
            <a:normAutofit/>
          </a:bodyPr>
          <a:lstStyle/>
          <a:p>
            <a:r>
              <a:rPr lang="en-US" dirty="0"/>
              <a:t>Golf  (Biggerstaff, Cicero, and Puckett, 2017, MS)</a:t>
            </a:r>
          </a:p>
          <a:p>
            <a:r>
              <a:rPr lang="en-US" dirty="0"/>
              <a:t>Accolades (</a:t>
            </a:r>
            <a:r>
              <a:rPr lang="en-US" dirty="0" err="1"/>
              <a:t>Malmendier</a:t>
            </a:r>
            <a:r>
              <a:rPr lang="en-US" dirty="0"/>
              <a:t> and Tate, 2009, QJE)</a:t>
            </a:r>
          </a:p>
          <a:p>
            <a:r>
              <a:rPr lang="en-US" dirty="0"/>
              <a:t>Marriage/Divorce (Lu, Ray, Teo, 2016, JFE)</a:t>
            </a:r>
          </a:p>
          <a:p>
            <a:endParaRPr lang="en-US" dirty="0"/>
          </a:p>
          <a:p>
            <a:endParaRPr lang="en-US" dirty="0"/>
          </a:p>
          <a:p>
            <a:endParaRPr lang="en-US" dirty="0"/>
          </a:p>
          <a:p>
            <a:pPr marL="3657600" lvl="8" indent="0">
              <a:buNone/>
            </a:pPr>
            <a:endParaRPr lang="en-US" dirty="0"/>
          </a:p>
          <a:p>
            <a:pPr marL="3657600" lvl="8" indent="0">
              <a:buNone/>
            </a:pPr>
            <a:endParaRPr lang="en-US" dirty="0"/>
          </a:p>
          <a:p>
            <a:pPr marL="3657600" lvl="8" indent="0">
              <a:buNone/>
            </a:pPr>
            <a:endParaRPr lang="en-US" dirty="0"/>
          </a:p>
        </p:txBody>
      </p:sp>
      <p:sp>
        <p:nvSpPr>
          <p:cNvPr id="7" name="Rectangle 6"/>
          <p:cNvSpPr/>
          <p:nvPr/>
        </p:nvSpPr>
        <p:spPr>
          <a:xfrm>
            <a:off x="0" y="0"/>
            <a:ext cx="9144000"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Rectangle 7"/>
          <p:cNvSpPr/>
          <p:nvPr/>
        </p:nvSpPr>
        <p:spPr>
          <a:xfrm>
            <a:off x="0" y="6629400"/>
            <a:ext cx="9144000" cy="228600"/>
          </a:xfrm>
          <a:prstGeom prst="rect">
            <a:avLst/>
          </a:prstGeom>
          <a:solidFill>
            <a:srgbClr val="DABA32"/>
          </a:solidFill>
          <a:ln>
            <a:solidFill>
              <a:srgbClr val="DABA3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026" name="Picture 2" descr="Image result for golfing meme">
            <a:extLst>
              <a:ext uri="{FF2B5EF4-FFF2-40B4-BE49-F238E27FC236}">
                <a16:creationId xmlns:a16="http://schemas.microsoft.com/office/drawing/2014/main" id="{5684737E-A473-4F12-A024-A394A982C9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 y="4343400"/>
            <a:ext cx="3409852" cy="222777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Image result for winning an award">
            <a:extLst>
              <a:ext uri="{FF2B5EF4-FFF2-40B4-BE49-F238E27FC236}">
                <a16:creationId xmlns:a16="http://schemas.microsoft.com/office/drawing/2014/main" id="{F97BBD18-B5F4-4288-9457-DAA5C073A4D7}"/>
              </a:ext>
            </a:extLst>
          </p:cNvPr>
          <p:cNvSpPr>
            <a:spLocks noChangeAspect="1" noChangeArrowheads="1"/>
          </p:cNvSpPr>
          <p:nvPr/>
        </p:nvSpPr>
        <p:spPr bwMode="auto">
          <a:xfrm>
            <a:off x="6076950" y="4650616"/>
            <a:ext cx="181859" cy="18185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See the source image">
            <a:extLst>
              <a:ext uri="{FF2B5EF4-FFF2-40B4-BE49-F238E27FC236}">
                <a16:creationId xmlns:a16="http://schemas.microsoft.com/office/drawing/2014/main" id="{1E401707-3180-4D1E-BF31-3EBC69460A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5358" y="4332733"/>
            <a:ext cx="3409852" cy="226755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marriage and divorce">
            <a:extLst>
              <a:ext uri="{FF2B5EF4-FFF2-40B4-BE49-F238E27FC236}">
                <a16:creationId xmlns:a16="http://schemas.microsoft.com/office/drawing/2014/main" id="{7D5EE449-F3A0-4DFD-9CD1-54F75D520A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4332733"/>
            <a:ext cx="3779253" cy="2267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1373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030"/>
                                        </p:tgtEl>
                                        <p:attrNameLst>
                                          <p:attrName>style.visibility</p:attrName>
                                        </p:attrNameLst>
                                      </p:cBhvr>
                                      <p:to>
                                        <p:strVal val="visible"/>
                                      </p:to>
                                    </p:set>
                                    <p:animEffect transition="in" filter="fade">
                                      <p:cBhvr>
                                        <p:cTn id="18" dur="500"/>
                                        <p:tgtEl>
                                          <p:spTgt spid="103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032"/>
                                        </p:tgtEl>
                                        <p:attrNameLst>
                                          <p:attrName>style.visibility</p:attrName>
                                        </p:attrNameLst>
                                      </p:cBhvr>
                                      <p:to>
                                        <p:strVal val="visible"/>
                                      </p:to>
                                    </p:set>
                                    <p:animEffect transition="in" filter="fade">
                                      <p:cBhvr>
                                        <p:cTn id="26" dur="5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 y="364519"/>
            <a:ext cx="9220200" cy="1143000"/>
          </a:xfrm>
        </p:spPr>
        <p:txBody>
          <a:bodyPr>
            <a:noAutofit/>
          </a:bodyPr>
          <a:lstStyle/>
          <a:p>
            <a:r>
              <a:rPr lang="en-US" sz="3200" dirty="0"/>
              <a:t>How does this new investment fare? </a:t>
            </a:r>
            <a:endParaRPr lang="en-US" sz="2400" dirty="0"/>
          </a:p>
        </p:txBody>
      </p:sp>
      <p:sp>
        <p:nvSpPr>
          <p:cNvPr id="6" name="Rectangle 5"/>
          <p:cNvSpPr/>
          <p:nvPr/>
        </p:nvSpPr>
        <p:spPr>
          <a:xfrm>
            <a:off x="0" y="0"/>
            <a:ext cx="9144000"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6"/>
          <p:cNvSpPr/>
          <p:nvPr/>
        </p:nvSpPr>
        <p:spPr>
          <a:xfrm>
            <a:off x="0" y="6629400"/>
            <a:ext cx="9144000" cy="228600"/>
          </a:xfrm>
          <a:prstGeom prst="rect">
            <a:avLst/>
          </a:prstGeom>
          <a:solidFill>
            <a:srgbClr val="DABA32"/>
          </a:solidFill>
          <a:ln>
            <a:solidFill>
              <a:srgbClr val="DABA3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Content Placeholder 2"/>
          <p:cNvSpPr txBox="1">
            <a:spLocks/>
          </p:cNvSpPr>
          <p:nvPr/>
        </p:nvSpPr>
        <p:spPr>
          <a:xfrm>
            <a:off x="678804" y="4678688"/>
            <a:ext cx="8084196" cy="171249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t>Performance (measured as raw returns or 7 factor alphas) decreases, and decreased vs. matched sample </a:t>
            </a:r>
          </a:p>
          <a:p>
            <a:r>
              <a:rPr lang="en-US" sz="2400" dirty="0"/>
              <a:t>Why?</a:t>
            </a:r>
          </a:p>
          <a:p>
            <a:pPr lvl="1"/>
            <a:r>
              <a:rPr lang="en-US" sz="2000" dirty="0"/>
              <a:t>Distraction? Decreasing returns to increased flows? </a:t>
            </a:r>
          </a:p>
          <a:p>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00562724"/>
              </p:ext>
            </p:extLst>
          </p:nvPr>
        </p:nvGraphicFramePr>
        <p:xfrm>
          <a:off x="457201" y="1600197"/>
          <a:ext cx="8229597" cy="2836326"/>
        </p:xfrm>
        <a:graphic>
          <a:graphicData uri="http://schemas.openxmlformats.org/drawingml/2006/table">
            <a:tbl>
              <a:tblPr firstRow="1" firstCol="1" bandRow="1">
                <a:tableStyleId>{5C22544A-7EE6-4342-B048-85BDC9FD1C3A}</a:tableStyleId>
              </a:tblPr>
              <a:tblGrid>
                <a:gridCol w="1333195">
                  <a:extLst>
                    <a:ext uri="{9D8B030D-6E8A-4147-A177-3AD203B41FA5}">
                      <a16:colId xmlns:a16="http://schemas.microsoft.com/office/drawing/2014/main" val="3991429158"/>
                    </a:ext>
                  </a:extLst>
                </a:gridCol>
                <a:gridCol w="939820">
                  <a:extLst>
                    <a:ext uri="{9D8B030D-6E8A-4147-A177-3AD203B41FA5}">
                      <a16:colId xmlns:a16="http://schemas.microsoft.com/office/drawing/2014/main" val="496290495"/>
                    </a:ext>
                  </a:extLst>
                </a:gridCol>
                <a:gridCol w="753831">
                  <a:extLst>
                    <a:ext uri="{9D8B030D-6E8A-4147-A177-3AD203B41FA5}">
                      <a16:colId xmlns:a16="http://schemas.microsoft.com/office/drawing/2014/main" val="1882783220"/>
                    </a:ext>
                  </a:extLst>
                </a:gridCol>
                <a:gridCol w="938174">
                  <a:extLst>
                    <a:ext uri="{9D8B030D-6E8A-4147-A177-3AD203B41FA5}">
                      <a16:colId xmlns:a16="http://schemas.microsoft.com/office/drawing/2014/main" val="1380909554"/>
                    </a:ext>
                  </a:extLst>
                </a:gridCol>
                <a:gridCol w="818022">
                  <a:extLst>
                    <a:ext uri="{9D8B030D-6E8A-4147-A177-3AD203B41FA5}">
                      <a16:colId xmlns:a16="http://schemas.microsoft.com/office/drawing/2014/main" val="3891281588"/>
                    </a:ext>
                  </a:extLst>
                </a:gridCol>
                <a:gridCol w="938174">
                  <a:extLst>
                    <a:ext uri="{9D8B030D-6E8A-4147-A177-3AD203B41FA5}">
                      <a16:colId xmlns:a16="http://schemas.microsoft.com/office/drawing/2014/main" val="4277395886"/>
                    </a:ext>
                  </a:extLst>
                </a:gridCol>
                <a:gridCol w="753831">
                  <a:extLst>
                    <a:ext uri="{9D8B030D-6E8A-4147-A177-3AD203B41FA5}">
                      <a16:colId xmlns:a16="http://schemas.microsoft.com/office/drawing/2014/main" val="376841050"/>
                    </a:ext>
                  </a:extLst>
                </a:gridCol>
                <a:gridCol w="938174">
                  <a:extLst>
                    <a:ext uri="{9D8B030D-6E8A-4147-A177-3AD203B41FA5}">
                      <a16:colId xmlns:a16="http://schemas.microsoft.com/office/drawing/2014/main" val="769678639"/>
                    </a:ext>
                  </a:extLst>
                </a:gridCol>
                <a:gridCol w="816376">
                  <a:extLst>
                    <a:ext uri="{9D8B030D-6E8A-4147-A177-3AD203B41FA5}">
                      <a16:colId xmlns:a16="http://schemas.microsoft.com/office/drawing/2014/main" val="2532197436"/>
                    </a:ext>
                  </a:extLst>
                </a:gridCol>
              </a:tblGrid>
              <a:tr h="472721">
                <a:tc>
                  <a:txBody>
                    <a:bodyPr/>
                    <a:lstStyle/>
                    <a:p>
                      <a:pPr marL="0" marR="0">
                        <a:lnSpc>
                          <a:spcPct val="115000"/>
                        </a:lnSpc>
                        <a:spcBef>
                          <a:spcPts val="0"/>
                        </a:spcBef>
                        <a:spcAft>
                          <a:spcPts val="1000"/>
                        </a:spcAft>
                      </a:pPr>
                      <a:r>
                        <a:rPr lang="en-US" sz="2000">
                          <a:effectLst/>
                        </a:rPr>
                        <a:t> </a:t>
                      </a:r>
                      <a:endParaRPr lang="en-US" sz="3200">
                        <a:effectLst/>
                        <a:latin typeface="Times New Roman" panose="02020603050405020304" pitchFamily="18" charset="0"/>
                        <a:ea typeface="SimSun" panose="02010600030101010101" pitchFamily="2" charset="-122"/>
                      </a:endParaRPr>
                    </a:p>
                  </a:txBody>
                  <a:tcPr marL="68580" marR="68580" marT="0" marB="0" anchor="b"/>
                </a:tc>
                <a:tc gridSpan="4">
                  <a:txBody>
                    <a:bodyPr/>
                    <a:lstStyle/>
                    <a:p>
                      <a:pPr marL="0" marR="0" algn="ctr">
                        <a:lnSpc>
                          <a:spcPct val="115000"/>
                        </a:lnSpc>
                        <a:spcBef>
                          <a:spcPts val="0"/>
                        </a:spcBef>
                        <a:spcAft>
                          <a:spcPts val="1000"/>
                        </a:spcAft>
                      </a:pPr>
                      <a:r>
                        <a:rPr lang="en-US" sz="2000" dirty="0">
                          <a:effectLst/>
                        </a:rPr>
                        <a:t>Flow Perf Size matching</a:t>
                      </a:r>
                      <a:endParaRPr lang="en-US" sz="3200" dirty="0">
                        <a:effectLst/>
                        <a:latin typeface="Times New Roman" panose="02020603050405020304" pitchFamily="18" charset="0"/>
                        <a:ea typeface="SimSun" panose="02010600030101010101" pitchFamily="2" charset="-122"/>
                      </a:endParaRPr>
                    </a:p>
                  </a:txBody>
                  <a:tcPr marL="68580" marR="68580" marT="0" marB="0" anchor="b"/>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lnSpc>
                          <a:spcPct val="115000"/>
                        </a:lnSpc>
                        <a:spcBef>
                          <a:spcPts val="0"/>
                        </a:spcBef>
                        <a:spcAft>
                          <a:spcPts val="1000"/>
                        </a:spcAft>
                      </a:pPr>
                      <a:r>
                        <a:rPr lang="en-US" sz="2000">
                          <a:effectLst/>
                        </a:rPr>
                        <a:t>Propensity score matching</a:t>
                      </a:r>
                      <a:endParaRPr lang="en-US" sz="3200">
                        <a:effectLst/>
                        <a:latin typeface="Times New Roman" panose="02020603050405020304" pitchFamily="18" charset="0"/>
                        <a:ea typeface="SimSun" panose="02010600030101010101" pitchFamily="2" charset="-122"/>
                      </a:endParaRPr>
                    </a:p>
                  </a:txBody>
                  <a:tcPr marL="68580" marR="68580" marT="0"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7864357"/>
                  </a:ext>
                </a:extLst>
              </a:tr>
              <a:tr h="472721">
                <a:tc>
                  <a:txBody>
                    <a:bodyPr/>
                    <a:lstStyle/>
                    <a:p>
                      <a:pPr marL="0" marR="0">
                        <a:lnSpc>
                          <a:spcPct val="115000"/>
                        </a:lnSpc>
                        <a:spcBef>
                          <a:spcPts val="0"/>
                        </a:spcBef>
                        <a:spcAft>
                          <a:spcPts val="1000"/>
                        </a:spcAft>
                      </a:pPr>
                      <a:r>
                        <a:rPr lang="en-US" sz="2000">
                          <a:effectLst/>
                        </a:rPr>
                        <a:t> </a:t>
                      </a:r>
                      <a:endParaRPr lang="en-US" sz="3200">
                        <a:effectLst/>
                        <a:latin typeface="Times New Roman" panose="02020603050405020304" pitchFamily="18" charset="0"/>
                        <a:ea typeface="SimSun" panose="02010600030101010101" pitchFamily="2" charset="-122"/>
                      </a:endParaRPr>
                    </a:p>
                  </a:txBody>
                  <a:tcPr marL="68580" marR="68580" marT="0" marB="0" anchor="b"/>
                </a:tc>
                <a:tc gridSpan="2">
                  <a:txBody>
                    <a:bodyPr/>
                    <a:lstStyle/>
                    <a:p>
                      <a:pPr marL="0" marR="0" algn="ctr">
                        <a:lnSpc>
                          <a:spcPct val="115000"/>
                        </a:lnSpc>
                        <a:spcBef>
                          <a:spcPts val="0"/>
                        </a:spcBef>
                        <a:spcAft>
                          <a:spcPts val="1000"/>
                        </a:spcAft>
                      </a:pPr>
                      <a:r>
                        <a:rPr lang="en-US" sz="2000">
                          <a:effectLst/>
                        </a:rPr>
                        <a:t>Return</a:t>
                      </a:r>
                      <a:endParaRPr lang="en-US" sz="3200">
                        <a:effectLst/>
                        <a:latin typeface="Times New Roman" panose="02020603050405020304" pitchFamily="18" charset="0"/>
                        <a:ea typeface="SimSun" panose="02010600030101010101" pitchFamily="2" charset="-122"/>
                      </a:endParaRPr>
                    </a:p>
                  </a:txBody>
                  <a:tcPr marL="68580" marR="68580" marT="0" marB="0" anchor="b"/>
                </a:tc>
                <a:tc hMerge="1">
                  <a:txBody>
                    <a:bodyPr/>
                    <a:lstStyle/>
                    <a:p>
                      <a:endParaRPr lang="en-US"/>
                    </a:p>
                  </a:txBody>
                  <a:tcPr/>
                </a:tc>
                <a:tc gridSpan="2">
                  <a:txBody>
                    <a:bodyPr/>
                    <a:lstStyle/>
                    <a:p>
                      <a:pPr marL="0" marR="0" algn="ctr">
                        <a:lnSpc>
                          <a:spcPct val="115000"/>
                        </a:lnSpc>
                        <a:spcBef>
                          <a:spcPts val="0"/>
                        </a:spcBef>
                        <a:spcAft>
                          <a:spcPts val="1000"/>
                        </a:spcAft>
                      </a:pPr>
                      <a:r>
                        <a:rPr lang="en-US" sz="2000">
                          <a:effectLst/>
                        </a:rPr>
                        <a:t>Alpha</a:t>
                      </a:r>
                      <a:endParaRPr lang="en-US" sz="3200">
                        <a:effectLst/>
                        <a:latin typeface="Times New Roman" panose="02020603050405020304" pitchFamily="18" charset="0"/>
                        <a:ea typeface="SimSun" panose="02010600030101010101" pitchFamily="2" charset="-122"/>
                      </a:endParaRPr>
                    </a:p>
                  </a:txBody>
                  <a:tcPr marL="68580" marR="68580" marT="0" marB="0" anchor="b"/>
                </a:tc>
                <a:tc hMerge="1">
                  <a:txBody>
                    <a:bodyPr/>
                    <a:lstStyle/>
                    <a:p>
                      <a:endParaRPr lang="en-US"/>
                    </a:p>
                  </a:txBody>
                  <a:tcPr/>
                </a:tc>
                <a:tc gridSpan="2">
                  <a:txBody>
                    <a:bodyPr/>
                    <a:lstStyle/>
                    <a:p>
                      <a:pPr marL="0" marR="0" algn="ctr">
                        <a:lnSpc>
                          <a:spcPct val="115000"/>
                        </a:lnSpc>
                        <a:spcBef>
                          <a:spcPts val="0"/>
                        </a:spcBef>
                        <a:spcAft>
                          <a:spcPts val="1000"/>
                        </a:spcAft>
                      </a:pPr>
                      <a:r>
                        <a:rPr lang="en-US" sz="2000">
                          <a:effectLst/>
                        </a:rPr>
                        <a:t>Return</a:t>
                      </a:r>
                      <a:endParaRPr lang="en-US" sz="3200">
                        <a:effectLst/>
                        <a:latin typeface="Times New Roman" panose="02020603050405020304" pitchFamily="18" charset="0"/>
                        <a:ea typeface="SimSun" panose="02010600030101010101" pitchFamily="2" charset="-122"/>
                      </a:endParaRPr>
                    </a:p>
                  </a:txBody>
                  <a:tcPr marL="68580" marR="68580" marT="0" marB="0" anchor="b"/>
                </a:tc>
                <a:tc hMerge="1">
                  <a:txBody>
                    <a:bodyPr/>
                    <a:lstStyle/>
                    <a:p>
                      <a:endParaRPr lang="en-US"/>
                    </a:p>
                  </a:txBody>
                  <a:tcPr/>
                </a:tc>
                <a:tc gridSpan="2">
                  <a:txBody>
                    <a:bodyPr/>
                    <a:lstStyle/>
                    <a:p>
                      <a:pPr marL="0" marR="0" algn="ctr">
                        <a:lnSpc>
                          <a:spcPct val="115000"/>
                        </a:lnSpc>
                        <a:spcBef>
                          <a:spcPts val="0"/>
                        </a:spcBef>
                        <a:spcAft>
                          <a:spcPts val="1000"/>
                        </a:spcAft>
                      </a:pPr>
                      <a:r>
                        <a:rPr lang="en-US" sz="2000">
                          <a:effectLst/>
                        </a:rPr>
                        <a:t>Alpha</a:t>
                      </a:r>
                      <a:endParaRPr lang="en-US" sz="3200">
                        <a:effectLst/>
                        <a:latin typeface="Times New Roman" panose="02020603050405020304" pitchFamily="18" charset="0"/>
                        <a:ea typeface="SimSun" panose="02010600030101010101" pitchFamily="2" charset="-122"/>
                      </a:endParaRPr>
                    </a:p>
                  </a:txBody>
                  <a:tcPr marL="68580" marR="68580" marT="0" marB="0" anchor="b"/>
                </a:tc>
                <a:tc hMerge="1">
                  <a:txBody>
                    <a:bodyPr/>
                    <a:lstStyle/>
                    <a:p>
                      <a:endParaRPr lang="en-US"/>
                    </a:p>
                  </a:txBody>
                  <a:tcPr/>
                </a:tc>
                <a:extLst>
                  <a:ext uri="{0D108BD9-81ED-4DB2-BD59-A6C34878D82A}">
                    <a16:rowId xmlns:a16="http://schemas.microsoft.com/office/drawing/2014/main" val="2684898938"/>
                  </a:ext>
                </a:extLst>
              </a:tr>
              <a:tr h="472721">
                <a:tc>
                  <a:txBody>
                    <a:bodyPr/>
                    <a:lstStyle/>
                    <a:p>
                      <a:pPr marL="0" marR="0">
                        <a:lnSpc>
                          <a:spcPct val="115000"/>
                        </a:lnSpc>
                        <a:spcBef>
                          <a:spcPts val="0"/>
                        </a:spcBef>
                        <a:spcAft>
                          <a:spcPts val="1000"/>
                        </a:spcAft>
                      </a:pPr>
                      <a:r>
                        <a:rPr lang="en-US" sz="2000">
                          <a:effectLst/>
                        </a:rPr>
                        <a:t> </a:t>
                      </a:r>
                      <a:endParaRPr lang="en-US" sz="3200">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gn="ctr">
                        <a:lnSpc>
                          <a:spcPct val="115000"/>
                        </a:lnSpc>
                        <a:spcBef>
                          <a:spcPts val="0"/>
                        </a:spcBef>
                        <a:spcAft>
                          <a:spcPts val="1000"/>
                        </a:spcAft>
                      </a:pPr>
                      <a:r>
                        <a:rPr lang="en-US" sz="2000">
                          <a:effectLst/>
                        </a:rPr>
                        <a:t>Before</a:t>
                      </a:r>
                      <a:endParaRPr lang="en-US" sz="3200">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gn="ctr">
                        <a:lnSpc>
                          <a:spcPct val="115000"/>
                        </a:lnSpc>
                        <a:spcBef>
                          <a:spcPts val="0"/>
                        </a:spcBef>
                        <a:spcAft>
                          <a:spcPts val="1000"/>
                        </a:spcAft>
                      </a:pPr>
                      <a:r>
                        <a:rPr lang="en-US" sz="2000">
                          <a:effectLst/>
                        </a:rPr>
                        <a:t>After</a:t>
                      </a:r>
                      <a:endParaRPr lang="en-US" sz="3200">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gn="ctr">
                        <a:lnSpc>
                          <a:spcPct val="115000"/>
                        </a:lnSpc>
                        <a:spcBef>
                          <a:spcPts val="0"/>
                        </a:spcBef>
                        <a:spcAft>
                          <a:spcPts val="1000"/>
                        </a:spcAft>
                      </a:pPr>
                      <a:r>
                        <a:rPr lang="en-US" sz="2000">
                          <a:effectLst/>
                        </a:rPr>
                        <a:t>Before</a:t>
                      </a:r>
                      <a:endParaRPr lang="en-US" sz="3200">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gn="ctr">
                        <a:lnSpc>
                          <a:spcPct val="115000"/>
                        </a:lnSpc>
                        <a:spcBef>
                          <a:spcPts val="0"/>
                        </a:spcBef>
                        <a:spcAft>
                          <a:spcPts val="1000"/>
                        </a:spcAft>
                      </a:pPr>
                      <a:r>
                        <a:rPr lang="en-US" sz="2000">
                          <a:effectLst/>
                        </a:rPr>
                        <a:t>After</a:t>
                      </a:r>
                      <a:endParaRPr lang="en-US" sz="3200">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gn="ctr">
                        <a:lnSpc>
                          <a:spcPct val="115000"/>
                        </a:lnSpc>
                        <a:spcBef>
                          <a:spcPts val="0"/>
                        </a:spcBef>
                        <a:spcAft>
                          <a:spcPts val="1000"/>
                        </a:spcAft>
                      </a:pPr>
                      <a:r>
                        <a:rPr lang="en-US" sz="2000">
                          <a:effectLst/>
                        </a:rPr>
                        <a:t>Before</a:t>
                      </a:r>
                      <a:endParaRPr lang="en-US" sz="3200">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gn="ctr">
                        <a:lnSpc>
                          <a:spcPct val="115000"/>
                        </a:lnSpc>
                        <a:spcBef>
                          <a:spcPts val="0"/>
                        </a:spcBef>
                        <a:spcAft>
                          <a:spcPts val="1000"/>
                        </a:spcAft>
                      </a:pPr>
                      <a:r>
                        <a:rPr lang="en-US" sz="2000">
                          <a:effectLst/>
                        </a:rPr>
                        <a:t>After</a:t>
                      </a:r>
                      <a:endParaRPr lang="en-US" sz="3200">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gn="ctr">
                        <a:lnSpc>
                          <a:spcPct val="115000"/>
                        </a:lnSpc>
                        <a:spcBef>
                          <a:spcPts val="0"/>
                        </a:spcBef>
                        <a:spcAft>
                          <a:spcPts val="1000"/>
                        </a:spcAft>
                      </a:pPr>
                      <a:r>
                        <a:rPr lang="en-US" sz="2000">
                          <a:effectLst/>
                        </a:rPr>
                        <a:t>Before</a:t>
                      </a:r>
                      <a:endParaRPr lang="en-US" sz="3200">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gn="ctr">
                        <a:lnSpc>
                          <a:spcPct val="115000"/>
                        </a:lnSpc>
                        <a:spcBef>
                          <a:spcPts val="0"/>
                        </a:spcBef>
                        <a:spcAft>
                          <a:spcPts val="1000"/>
                        </a:spcAft>
                      </a:pPr>
                      <a:r>
                        <a:rPr lang="en-US" sz="2000">
                          <a:effectLst/>
                        </a:rPr>
                        <a:t>After</a:t>
                      </a:r>
                      <a:endParaRPr lang="en-US" sz="3200">
                        <a:effectLst/>
                        <a:latin typeface="Times New Roman" panose="02020603050405020304" pitchFamily="18" charset="0"/>
                        <a:ea typeface="SimSun" panose="02010600030101010101" pitchFamily="2" charset="-122"/>
                      </a:endParaRPr>
                    </a:p>
                  </a:txBody>
                  <a:tcPr marL="68580" marR="68580" marT="0" marB="0" anchor="b"/>
                </a:tc>
                <a:extLst>
                  <a:ext uri="{0D108BD9-81ED-4DB2-BD59-A6C34878D82A}">
                    <a16:rowId xmlns:a16="http://schemas.microsoft.com/office/drawing/2014/main" val="417359475"/>
                  </a:ext>
                </a:extLst>
              </a:tr>
              <a:tr h="472721">
                <a:tc>
                  <a:txBody>
                    <a:bodyPr/>
                    <a:lstStyle/>
                    <a:p>
                      <a:pPr marL="0" marR="0">
                        <a:lnSpc>
                          <a:spcPct val="115000"/>
                        </a:lnSpc>
                        <a:spcBef>
                          <a:spcPts val="0"/>
                        </a:spcBef>
                        <a:spcAft>
                          <a:spcPts val="1000"/>
                        </a:spcAft>
                      </a:pPr>
                      <a:r>
                        <a:rPr lang="en-US" sz="2000">
                          <a:effectLst/>
                        </a:rPr>
                        <a:t>PT Win</a:t>
                      </a:r>
                      <a:endParaRPr lang="en-US" sz="3200">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gn="ctr">
                        <a:lnSpc>
                          <a:spcPct val="115000"/>
                        </a:lnSpc>
                        <a:spcBef>
                          <a:spcPts val="0"/>
                        </a:spcBef>
                        <a:spcAft>
                          <a:spcPts val="1000"/>
                        </a:spcAft>
                      </a:pPr>
                      <a:r>
                        <a:rPr lang="en-US" sz="1800" dirty="0">
                          <a:solidFill>
                            <a:srgbClr val="000000"/>
                          </a:solidFill>
                          <a:effectLst/>
                          <a:latin typeface="Arial" panose="020B0604020202020204" pitchFamily="34" charset="0"/>
                          <a:ea typeface="SimSun" panose="02010600030101010101" pitchFamily="2" charset="-122"/>
                          <a:cs typeface="Arial" panose="020B0604020202020204" pitchFamily="34" charset="0"/>
                        </a:rPr>
                        <a:t>0.83</a:t>
                      </a:r>
                      <a:endParaRPr lang="en-US" sz="2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1000"/>
                        </a:spcAft>
                      </a:pPr>
                      <a:r>
                        <a:rPr lang="en-US" sz="1800">
                          <a:solidFill>
                            <a:srgbClr val="000000"/>
                          </a:solidFill>
                          <a:effectLst/>
                          <a:latin typeface="Arial" panose="020B0604020202020204" pitchFamily="34" charset="0"/>
                          <a:ea typeface="SimSun" panose="02010600030101010101" pitchFamily="2" charset="-122"/>
                          <a:cs typeface="Arial" panose="020B0604020202020204" pitchFamily="34" charset="0"/>
                        </a:rPr>
                        <a:t>0.25</a:t>
                      </a:r>
                      <a:endParaRPr lang="en-US" sz="28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1000"/>
                        </a:spcAft>
                      </a:pPr>
                      <a:r>
                        <a:rPr lang="en-US" sz="1800">
                          <a:solidFill>
                            <a:srgbClr val="000000"/>
                          </a:solidFill>
                          <a:effectLst/>
                          <a:latin typeface="Arial" panose="020B0604020202020204" pitchFamily="34" charset="0"/>
                          <a:ea typeface="SimSun" panose="02010600030101010101" pitchFamily="2" charset="-122"/>
                          <a:cs typeface="Arial" panose="020B0604020202020204" pitchFamily="34" charset="0"/>
                        </a:rPr>
                        <a:t>0.65</a:t>
                      </a:r>
                      <a:endParaRPr lang="en-US" sz="28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1000"/>
                        </a:spcAft>
                      </a:pPr>
                      <a:r>
                        <a:rPr lang="en-US" sz="1800">
                          <a:solidFill>
                            <a:srgbClr val="000000"/>
                          </a:solidFill>
                          <a:effectLst/>
                          <a:latin typeface="Arial" panose="020B0604020202020204" pitchFamily="34" charset="0"/>
                          <a:ea typeface="SimSun" panose="02010600030101010101" pitchFamily="2" charset="-122"/>
                          <a:cs typeface="Arial" panose="020B0604020202020204" pitchFamily="34" charset="0"/>
                        </a:rPr>
                        <a:t>-0.05</a:t>
                      </a:r>
                      <a:endParaRPr lang="en-US" sz="28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1000"/>
                        </a:spcAft>
                      </a:pPr>
                      <a:r>
                        <a:rPr lang="en-US" sz="1800">
                          <a:solidFill>
                            <a:srgbClr val="000000"/>
                          </a:solidFill>
                          <a:effectLst/>
                          <a:latin typeface="Arial" panose="020B0604020202020204" pitchFamily="34" charset="0"/>
                          <a:ea typeface="SimSun" panose="02010600030101010101" pitchFamily="2" charset="-122"/>
                          <a:cs typeface="Arial" panose="020B0604020202020204" pitchFamily="34" charset="0"/>
                        </a:rPr>
                        <a:t>0.83</a:t>
                      </a:r>
                      <a:endParaRPr lang="en-US" sz="28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1000"/>
                        </a:spcAft>
                      </a:pPr>
                      <a:r>
                        <a:rPr lang="en-US" sz="1800">
                          <a:solidFill>
                            <a:srgbClr val="000000"/>
                          </a:solidFill>
                          <a:effectLst/>
                          <a:latin typeface="Arial" panose="020B0604020202020204" pitchFamily="34" charset="0"/>
                          <a:ea typeface="SimSun" panose="02010600030101010101" pitchFamily="2" charset="-122"/>
                          <a:cs typeface="Arial" panose="020B0604020202020204" pitchFamily="34" charset="0"/>
                        </a:rPr>
                        <a:t>0.25</a:t>
                      </a:r>
                      <a:endParaRPr lang="en-US" sz="28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1000"/>
                        </a:spcAft>
                      </a:pPr>
                      <a:r>
                        <a:rPr lang="en-US" sz="1800">
                          <a:solidFill>
                            <a:srgbClr val="000000"/>
                          </a:solidFill>
                          <a:effectLst/>
                          <a:latin typeface="Arial" panose="020B0604020202020204" pitchFamily="34" charset="0"/>
                          <a:ea typeface="SimSun" panose="02010600030101010101" pitchFamily="2" charset="-122"/>
                          <a:cs typeface="Arial" panose="020B0604020202020204" pitchFamily="34" charset="0"/>
                        </a:rPr>
                        <a:t>0.65</a:t>
                      </a:r>
                      <a:endParaRPr lang="en-US" sz="28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1000"/>
                        </a:spcAft>
                      </a:pPr>
                      <a:r>
                        <a:rPr lang="en-US" sz="1800">
                          <a:solidFill>
                            <a:srgbClr val="000000"/>
                          </a:solidFill>
                          <a:effectLst/>
                          <a:latin typeface="Arial" panose="020B0604020202020204" pitchFamily="34" charset="0"/>
                          <a:ea typeface="SimSun" panose="02010600030101010101" pitchFamily="2" charset="-122"/>
                          <a:cs typeface="Arial" panose="020B0604020202020204" pitchFamily="34" charset="0"/>
                        </a:rPr>
                        <a:t>-0.05</a:t>
                      </a:r>
                      <a:endParaRPr lang="en-US" sz="28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483100535"/>
                  </a:ext>
                </a:extLst>
              </a:tr>
              <a:tr h="472721">
                <a:tc>
                  <a:txBody>
                    <a:bodyPr/>
                    <a:lstStyle/>
                    <a:p>
                      <a:pPr marL="0" marR="0">
                        <a:lnSpc>
                          <a:spcPct val="115000"/>
                        </a:lnSpc>
                        <a:spcBef>
                          <a:spcPts val="0"/>
                        </a:spcBef>
                        <a:spcAft>
                          <a:spcPts val="1000"/>
                        </a:spcAft>
                      </a:pPr>
                      <a:r>
                        <a:rPr lang="en-US" sz="2000" dirty="0">
                          <a:effectLst/>
                        </a:rPr>
                        <a:t>Matched</a:t>
                      </a:r>
                      <a:endParaRPr lang="en-US" sz="3200" dirty="0">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gn="ctr">
                        <a:lnSpc>
                          <a:spcPct val="115000"/>
                        </a:lnSpc>
                        <a:spcBef>
                          <a:spcPts val="0"/>
                        </a:spcBef>
                        <a:spcAft>
                          <a:spcPts val="1000"/>
                        </a:spcAft>
                      </a:pPr>
                      <a:r>
                        <a:rPr lang="en-US" sz="1800">
                          <a:solidFill>
                            <a:srgbClr val="000000"/>
                          </a:solidFill>
                          <a:effectLst/>
                          <a:latin typeface="Arial" panose="020B0604020202020204" pitchFamily="34" charset="0"/>
                          <a:ea typeface="SimSun" panose="02010600030101010101" pitchFamily="2" charset="-122"/>
                          <a:cs typeface="Arial" panose="020B0604020202020204" pitchFamily="34" charset="0"/>
                        </a:rPr>
                        <a:t>0.83</a:t>
                      </a:r>
                      <a:endParaRPr lang="en-US" sz="28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1000"/>
                        </a:spcAft>
                      </a:pPr>
                      <a:r>
                        <a:rPr lang="en-US" sz="1800">
                          <a:solidFill>
                            <a:srgbClr val="000000"/>
                          </a:solidFill>
                          <a:effectLst/>
                          <a:latin typeface="Arial" panose="020B0604020202020204" pitchFamily="34" charset="0"/>
                          <a:ea typeface="SimSun" panose="02010600030101010101" pitchFamily="2" charset="-122"/>
                          <a:cs typeface="Arial" panose="020B0604020202020204" pitchFamily="34" charset="0"/>
                        </a:rPr>
                        <a:t>0.72</a:t>
                      </a:r>
                      <a:endParaRPr lang="en-US" sz="28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1000"/>
                        </a:spcAft>
                      </a:pPr>
                      <a:r>
                        <a:rPr lang="en-US" sz="1800">
                          <a:solidFill>
                            <a:srgbClr val="000000"/>
                          </a:solidFill>
                          <a:effectLst/>
                          <a:latin typeface="Arial" panose="020B0604020202020204" pitchFamily="34" charset="0"/>
                          <a:ea typeface="SimSun" panose="02010600030101010101" pitchFamily="2" charset="-122"/>
                          <a:cs typeface="Arial" panose="020B0604020202020204" pitchFamily="34" charset="0"/>
                        </a:rPr>
                        <a:t>0.58</a:t>
                      </a:r>
                      <a:endParaRPr lang="en-US" sz="28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1000"/>
                        </a:spcAft>
                      </a:pPr>
                      <a:r>
                        <a:rPr lang="en-US" sz="1800">
                          <a:solidFill>
                            <a:srgbClr val="000000"/>
                          </a:solidFill>
                          <a:effectLst/>
                          <a:latin typeface="Arial" panose="020B0604020202020204" pitchFamily="34" charset="0"/>
                          <a:ea typeface="SimSun" panose="02010600030101010101" pitchFamily="2" charset="-122"/>
                          <a:cs typeface="Arial" panose="020B0604020202020204" pitchFamily="34" charset="0"/>
                        </a:rPr>
                        <a:t>0.49</a:t>
                      </a:r>
                      <a:endParaRPr lang="en-US" sz="28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1000"/>
                        </a:spcAft>
                      </a:pPr>
                      <a:r>
                        <a:rPr lang="en-US" sz="1800">
                          <a:solidFill>
                            <a:srgbClr val="000000"/>
                          </a:solidFill>
                          <a:effectLst/>
                          <a:latin typeface="Arial" panose="020B0604020202020204" pitchFamily="34" charset="0"/>
                          <a:ea typeface="SimSun" panose="02010600030101010101" pitchFamily="2" charset="-122"/>
                          <a:cs typeface="Arial" panose="020B0604020202020204" pitchFamily="34" charset="0"/>
                        </a:rPr>
                        <a:t>0.93</a:t>
                      </a:r>
                      <a:endParaRPr lang="en-US" sz="28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1000"/>
                        </a:spcAft>
                      </a:pPr>
                      <a:r>
                        <a:rPr lang="en-US" sz="1800">
                          <a:solidFill>
                            <a:srgbClr val="000000"/>
                          </a:solidFill>
                          <a:effectLst/>
                          <a:latin typeface="Arial" panose="020B0604020202020204" pitchFamily="34" charset="0"/>
                          <a:ea typeface="SimSun" panose="02010600030101010101" pitchFamily="2" charset="-122"/>
                          <a:cs typeface="Arial" panose="020B0604020202020204" pitchFamily="34" charset="0"/>
                        </a:rPr>
                        <a:t>0.91</a:t>
                      </a:r>
                      <a:endParaRPr lang="en-US" sz="28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1000"/>
                        </a:spcAft>
                      </a:pPr>
                      <a:r>
                        <a:rPr lang="en-US" sz="1800">
                          <a:solidFill>
                            <a:srgbClr val="000000"/>
                          </a:solidFill>
                          <a:effectLst/>
                          <a:latin typeface="Arial" panose="020B0604020202020204" pitchFamily="34" charset="0"/>
                          <a:ea typeface="SimSun" panose="02010600030101010101" pitchFamily="2" charset="-122"/>
                          <a:cs typeface="Arial" panose="020B0604020202020204" pitchFamily="34" charset="0"/>
                        </a:rPr>
                        <a:t>0.43</a:t>
                      </a:r>
                      <a:endParaRPr lang="en-US" sz="28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1000"/>
                        </a:spcAft>
                      </a:pPr>
                      <a:r>
                        <a:rPr lang="en-US" sz="1800">
                          <a:solidFill>
                            <a:srgbClr val="000000"/>
                          </a:solidFill>
                          <a:effectLst/>
                          <a:latin typeface="Arial" panose="020B0604020202020204" pitchFamily="34" charset="0"/>
                          <a:ea typeface="SimSun" panose="02010600030101010101" pitchFamily="2" charset="-122"/>
                          <a:cs typeface="Arial" panose="020B0604020202020204" pitchFamily="34" charset="0"/>
                        </a:rPr>
                        <a:t>0.49</a:t>
                      </a:r>
                      <a:endParaRPr lang="en-US" sz="28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4022854057"/>
                  </a:ext>
                </a:extLst>
              </a:tr>
              <a:tr h="472721">
                <a:tc>
                  <a:txBody>
                    <a:bodyPr/>
                    <a:lstStyle/>
                    <a:p>
                      <a:pPr marL="0" marR="0">
                        <a:lnSpc>
                          <a:spcPct val="115000"/>
                        </a:lnSpc>
                        <a:spcBef>
                          <a:spcPts val="0"/>
                        </a:spcBef>
                        <a:spcAft>
                          <a:spcPts val="1000"/>
                        </a:spcAft>
                      </a:pPr>
                      <a:r>
                        <a:rPr lang="en-US" sz="2000">
                          <a:effectLst/>
                        </a:rPr>
                        <a:t>DiD</a:t>
                      </a:r>
                      <a:endParaRPr lang="en-US" sz="3200">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gn="ctr">
                        <a:lnSpc>
                          <a:spcPct val="115000"/>
                        </a:lnSpc>
                        <a:spcBef>
                          <a:spcPts val="0"/>
                        </a:spcBef>
                        <a:spcAft>
                          <a:spcPts val="1000"/>
                        </a:spcAft>
                      </a:pPr>
                      <a:r>
                        <a:rPr lang="en-US" sz="1800">
                          <a:solidFill>
                            <a:srgbClr val="000000"/>
                          </a:solidFill>
                          <a:effectLst/>
                          <a:latin typeface="Arial" panose="020B0604020202020204" pitchFamily="34" charset="0"/>
                          <a:ea typeface="SimSun" panose="02010600030101010101" pitchFamily="2" charset="-122"/>
                          <a:cs typeface="Arial" panose="020B0604020202020204" pitchFamily="34" charset="0"/>
                        </a:rPr>
                        <a:t>-0.47**</a:t>
                      </a:r>
                      <a:endParaRPr lang="en-US" sz="28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1000"/>
                        </a:spcAft>
                      </a:pPr>
                      <a:r>
                        <a:rPr lang="en-US" sz="2800">
                          <a:solidFill>
                            <a:srgbClr val="000000"/>
                          </a:solidFill>
                          <a:effectLst/>
                          <a:latin typeface="Arial" panose="020B0604020202020204" pitchFamily="34" charset="0"/>
                          <a:ea typeface="SimSun" panose="02010600030101010101" pitchFamily="2" charset="-122"/>
                          <a:cs typeface="Arial" panose="020B0604020202020204" pitchFamily="34" charset="0"/>
                        </a:rPr>
                        <a:t> </a:t>
                      </a:r>
                      <a:endParaRPr lang="en-US" sz="28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1000"/>
                        </a:spcAft>
                      </a:pPr>
                      <a:r>
                        <a:rPr lang="en-US" sz="1800">
                          <a:solidFill>
                            <a:srgbClr val="000000"/>
                          </a:solidFill>
                          <a:effectLst/>
                          <a:latin typeface="Arial" panose="020B0604020202020204" pitchFamily="34" charset="0"/>
                          <a:ea typeface="SimSun" panose="02010600030101010101" pitchFamily="2" charset="-122"/>
                          <a:cs typeface="Arial" panose="020B0604020202020204" pitchFamily="34" charset="0"/>
                        </a:rPr>
                        <a:t>-0.61**</a:t>
                      </a:r>
                      <a:endParaRPr lang="en-US" sz="28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1000"/>
                        </a:spcAft>
                      </a:pPr>
                      <a:r>
                        <a:rPr lang="en-US" sz="2800">
                          <a:solidFill>
                            <a:srgbClr val="000000"/>
                          </a:solidFill>
                          <a:effectLst/>
                          <a:latin typeface="Arial" panose="020B0604020202020204" pitchFamily="34" charset="0"/>
                          <a:ea typeface="SimSun" panose="02010600030101010101" pitchFamily="2" charset="-122"/>
                          <a:cs typeface="Arial" panose="020B0604020202020204" pitchFamily="34" charset="0"/>
                        </a:rPr>
                        <a:t> </a:t>
                      </a:r>
                      <a:endParaRPr lang="en-US" sz="28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1000"/>
                        </a:spcAft>
                      </a:pPr>
                      <a:r>
                        <a:rPr lang="en-US" sz="1800">
                          <a:solidFill>
                            <a:srgbClr val="000000"/>
                          </a:solidFill>
                          <a:effectLst/>
                          <a:latin typeface="Arial" panose="020B0604020202020204" pitchFamily="34" charset="0"/>
                          <a:ea typeface="SimSun" panose="02010600030101010101" pitchFamily="2" charset="-122"/>
                          <a:cs typeface="Arial" panose="020B0604020202020204" pitchFamily="34" charset="0"/>
                        </a:rPr>
                        <a:t>-0.56**</a:t>
                      </a:r>
                      <a:endParaRPr lang="en-US" sz="28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1000"/>
                        </a:spcAft>
                      </a:pPr>
                      <a:r>
                        <a:rPr lang="en-US" sz="2800">
                          <a:solidFill>
                            <a:srgbClr val="000000"/>
                          </a:solidFill>
                          <a:effectLst/>
                          <a:latin typeface="Arial" panose="020B0604020202020204" pitchFamily="34" charset="0"/>
                          <a:ea typeface="SimSun" panose="02010600030101010101" pitchFamily="2" charset="-122"/>
                          <a:cs typeface="Arial" panose="020B0604020202020204" pitchFamily="34" charset="0"/>
                        </a:rPr>
                        <a:t> </a:t>
                      </a:r>
                      <a:endParaRPr lang="en-US" sz="28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1000"/>
                        </a:spcAft>
                      </a:pPr>
                      <a:r>
                        <a:rPr lang="en-US" sz="1800">
                          <a:solidFill>
                            <a:srgbClr val="000000"/>
                          </a:solidFill>
                          <a:effectLst/>
                          <a:latin typeface="Arial" panose="020B0604020202020204" pitchFamily="34" charset="0"/>
                          <a:ea typeface="SimSun" panose="02010600030101010101" pitchFamily="2" charset="-122"/>
                          <a:cs typeface="Arial" panose="020B0604020202020204" pitchFamily="34" charset="0"/>
                        </a:rPr>
                        <a:t>-0.76***</a:t>
                      </a:r>
                      <a:endParaRPr lang="en-US" sz="28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1000"/>
                        </a:spcAft>
                      </a:pPr>
                      <a:r>
                        <a:rPr lang="en-US" sz="28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endParaRPr lang="en-US" sz="2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extLst>
                  <a:ext uri="{0D108BD9-81ED-4DB2-BD59-A6C34878D82A}">
                    <a16:rowId xmlns:a16="http://schemas.microsoft.com/office/drawing/2014/main" val="1803669814"/>
                  </a:ext>
                </a:extLst>
              </a:tr>
            </a:tbl>
          </a:graphicData>
        </a:graphic>
      </p:graphicFrame>
      <p:sp>
        <p:nvSpPr>
          <p:cNvPr id="9" name="Rectangle 8">
            <a:extLst>
              <a:ext uri="{FF2B5EF4-FFF2-40B4-BE49-F238E27FC236}">
                <a16:creationId xmlns:a16="http://schemas.microsoft.com/office/drawing/2014/main" id="{51935C9F-8B17-40F5-BC20-46ADD1E66EA7}"/>
              </a:ext>
            </a:extLst>
          </p:cNvPr>
          <p:cNvSpPr/>
          <p:nvPr/>
        </p:nvSpPr>
        <p:spPr>
          <a:xfrm>
            <a:off x="415282" y="3471342"/>
            <a:ext cx="3064163" cy="10392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43993912-BB4A-4F31-9670-03EC2F62B6A9}"/>
              </a:ext>
            </a:extLst>
          </p:cNvPr>
          <p:cNvSpPr/>
          <p:nvPr/>
        </p:nvSpPr>
        <p:spPr>
          <a:xfrm>
            <a:off x="3429000" y="2058572"/>
            <a:ext cx="2438400" cy="25896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188084A1-22AD-4190-AD56-C0B46ED97BB8}"/>
              </a:ext>
            </a:extLst>
          </p:cNvPr>
          <p:cNvSpPr/>
          <p:nvPr/>
        </p:nvSpPr>
        <p:spPr>
          <a:xfrm>
            <a:off x="5262187" y="1553858"/>
            <a:ext cx="3543303" cy="3078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09356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 y="364519"/>
            <a:ext cx="9220200" cy="1143000"/>
          </a:xfrm>
        </p:spPr>
        <p:txBody>
          <a:bodyPr>
            <a:noAutofit/>
          </a:bodyPr>
          <a:lstStyle/>
          <a:p>
            <a:r>
              <a:rPr lang="en-US" sz="3200" dirty="0"/>
              <a:t>How does this new investment fare? </a:t>
            </a:r>
            <a:endParaRPr lang="en-US" sz="2400" dirty="0"/>
          </a:p>
        </p:txBody>
      </p:sp>
      <p:sp>
        <p:nvSpPr>
          <p:cNvPr id="6" name="Rectangle 5"/>
          <p:cNvSpPr/>
          <p:nvPr/>
        </p:nvSpPr>
        <p:spPr>
          <a:xfrm>
            <a:off x="0" y="0"/>
            <a:ext cx="9144000"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6"/>
          <p:cNvSpPr/>
          <p:nvPr/>
        </p:nvSpPr>
        <p:spPr>
          <a:xfrm>
            <a:off x="0" y="6629400"/>
            <a:ext cx="9144000" cy="228600"/>
          </a:xfrm>
          <a:prstGeom prst="rect">
            <a:avLst/>
          </a:prstGeom>
          <a:solidFill>
            <a:srgbClr val="DABA32"/>
          </a:solidFill>
          <a:ln>
            <a:solidFill>
              <a:srgbClr val="DABA3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Content Placeholder 2"/>
          <p:cNvSpPr txBox="1">
            <a:spLocks/>
          </p:cNvSpPr>
          <p:nvPr/>
        </p:nvSpPr>
        <p:spPr>
          <a:xfrm>
            <a:off x="678804" y="4678688"/>
            <a:ext cx="8084196" cy="171249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2400" dirty="0"/>
          </a:p>
        </p:txBody>
      </p:sp>
      <p:sp>
        <p:nvSpPr>
          <p:cNvPr id="9" name="Rectangle 8">
            <a:extLst>
              <a:ext uri="{FF2B5EF4-FFF2-40B4-BE49-F238E27FC236}">
                <a16:creationId xmlns:a16="http://schemas.microsoft.com/office/drawing/2014/main" id="{51935C9F-8B17-40F5-BC20-46ADD1E66EA7}"/>
              </a:ext>
            </a:extLst>
          </p:cNvPr>
          <p:cNvSpPr/>
          <p:nvPr/>
        </p:nvSpPr>
        <p:spPr>
          <a:xfrm>
            <a:off x="415282" y="3471342"/>
            <a:ext cx="3064163" cy="10392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43993912-BB4A-4F31-9670-03EC2F62B6A9}"/>
              </a:ext>
            </a:extLst>
          </p:cNvPr>
          <p:cNvSpPr/>
          <p:nvPr/>
        </p:nvSpPr>
        <p:spPr>
          <a:xfrm>
            <a:off x="3491672" y="2005001"/>
            <a:ext cx="1752601" cy="25896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188084A1-22AD-4190-AD56-C0B46ED97BB8}"/>
              </a:ext>
            </a:extLst>
          </p:cNvPr>
          <p:cNvSpPr/>
          <p:nvPr/>
        </p:nvSpPr>
        <p:spPr>
          <a:xfrm>
            <a:off x="5262187" y="1553858"/>
            <a:ext cx="3543303" cy="3078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2" name="Table 11"/>
          <p:cNvGraphicFramePr>
            <a:graphicFrameLocks noGrp="1"/>
          </p:cNvGraphicFramePr>
          <p:nvPr>
            <p:extLst>
              <p:ext uri="{D42A27DB-BD31-4B8C-83A1-F6EECF244321}">
                <p14:modId xmlns:p14="http://schemas.microsoft.com/office/powerpoint/2010/main" val="78863238"/>
              </p:ext>
            </p:extLst>
          </p:nvPr>
        </p:nvGraphicFramePr>
        <p:xfrm>
          <a:off x="253172" y="1447800"/>
          <a:ext cx="8229599" cy="5333972"/>
        </p:xfrm>
        <a:graphic>
          <a:graphicData uri="http://schemas.openxmlformats.org/drawingml/2006/table">
            <a:tbl>
              <a:tblPr firstRow="1" firstCol="1" bandRow="1">
                <a:tableStyleId>{5C22544A-7EE6-4342-B048-85BDC9FD1C3A}</a:tableStyleId>
              </a:tblPr>
              <a:tblGrid>
                <a:gridCol w="3411992">
                  <a:extLst>
                    <a:ext uri="{9D8B030D-6E8A-4147-A177-3AD203B41FA5}">
                      <a16:colId xmlns:a16="http://schemas.microsoft.com/office/drawing/2014/main" val="3408052288"/>
                    </a:ext>
                  </a:extLst>
                </a:gridCol>
                <a:gridCol w="1031992">
                  <a:extLst>
                    <a:ext uri="{9D8B030D-6E8A-4147-A177-3AD203B41FA5}">
                      <a16:colId xmlns:a16="http://schemas.microsoft.com/office/drawing/2014/main" val="1347750898"/>
                    </a:ext>
                  </a:extLst>
                </a:gridCol>
                <a:gridCol w="1170249">
                  <a:extLst>
                    <a:ext uri="{9D8B030D-6E8A-4147-A177-3AD203B41FA5}">
                      <a16:colId xmlns:a16="http://schemas.microsoft.com/office/drawing/2014/main" val="3356302505"/>
                    </a:ext>
                  </a:extLst>
                </a:gridCol>
                <a:gridCol w="1308506">
                  <a:extLst>
                    <a:ext uri="{9D8B030D-6E8A-4147-A177-3AD203B41FA5}">
                      <a16:colId xmlns:a16="http://schemas.microsoft.com/office/drawing/2014/main" val="2912883341"/>
                    </a:ext>
                  </a:extLst>
                </a:gridCol>
                <a:gridCol w="1306860">
                  <a:extLst>
                    <a:ext uri="{9D8B030D-6E8A-4147-A177-3AD203B41FA5}">
                      <a16:colId xmlns:a16="http://schemas.microsoft.com/office/drawing/2014/main" val="561720199"/>
                    </a:ext>
                  </a:extLst>
                </a:gridCol>
              </a:tblGrid>
              <a:tr h="35306">
                <a:tc>
                  <a:txBody>
                    <a:bodyPr/>
                    <a:lstStyle/>
                    <a:p>
                      <a:pPr marL="0" marR="0">
                        <a:lnSpc>
                          <a:spcPct val="115000"/>
                        </a:lnSpc>
                        <a:spcBef>
                          <a:spcPts val="0"/>
                        </a:spcBef>
                        <a:spcAft>
                          <a:spcPts val="0"/>
                        </a:spcAft>
                      </a:pPr>
                      <a:r>
                        <a:rPr lang="en-US"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endParaRPr lang="en-US" sz="16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gridSpan="2">
                  <a:txBody>
                    <a:bodyPr/>
                    <a:lstStyle/>
                    <a:p>
                      <a:pPr marL="0" marR="0" algn="ctr">
                        <a:lnSpc>
                          <a:spcPct val="115000"/>
                        </a:lnSpc>
                        <a:spcBef>
                          <a:spcPts val="0"/>
                        </a:spcBef>
                        <a:spcAft>
                          <a:spcPts val="0"/>
                        </a:spcAft>
                      </a:pPr>
                      <a:r>
                        <a:rPr lang="en-US"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Nearest Neighbor Matching</a:t>
                      </a:r>
                      <a:endParaRPr lang="en-US" sz="16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hMerge="1">
                  <a:txBody>
                    <a:bodyPr/>
                    <a:lstStyle/>
                    <a:p>
                      <a:endParaRPr lang="en-US"/>
                    </a:p>
                  </a:txBody>
                  <a:tcPr/>
                </a:tc>
                <a:tc gridSpan="2">
                  <a:txBody>
                    <a:bodyPr/>
                    <a:lstStyle/>
                    <a:p>
                      <a:pPr marL="0" marR="0" algn="ctr">
                        <a:lnSpc>
                          <a:spcPct val="115000"/>
                        </a:lnSpc>
                        <a:spcBef>
                          <a:spcPts val="0"/>
                        </a:spcBef>
                        <a:spcAft>
                          <a:spcPts val="0"/>
                        </a:spcAft>
                      </a:pPr>
                      <a:r>
                        <a:rPr lang="en-US"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Propensity Score Matching</a:t>
                      </a:r>
                      <a:endParaRPr lang="en-US" sz="16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hMerge="1">
                  <a:txBody>
                    <a:bodyPr/>
                    <a:lstStyle/>
                    <a:p>
                      <a:endParaRPr lang="en-US"/>
                    </a:p>
                  </a:txBody>
                  <a:tcPr/>
                </a:tc>
                <a:extLst>
                  <a:ext uri="{0D108BD9-81ED-4DB2-BD59-A6C34878D82A}">
                    <a16:rowId xmlns:a16="http://schemas.microsoft.com/office/drawing/2014/main" val="3562971567"/>
                  </a:ext>
                </a:extLst>
              </a:tr>
              <a:tr h="284004">
                <a:tc>
                  <a:txBody>
                    <a:bodyPr/>
                    <a:lstStyle/>
                    <a:p>
                      <a:pPr marL="0" marR="0">
                        <a:lnSpc>
                          <a:spcPct val="115000"/>
                        </a:lnSpc>
                        <a:spcBef>
                          <a:spcPts val="0"/>
                        </a:spcBef>
                        <a:spcAft>
                          <a:spcPts val="0"/>
                        </a:spcAft>
                      </a:pPr>
                      <a:r>
                        <a:rPr lang="en-US"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endParaRPr lang="en-US" sz="16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Return</a:t>
                      </a:r>
                      <a:endParaRPr lang="en-US" sz="1600">
                        <a:effectLst/>
                        <a:latin typeface="Arial" panose="020B0604020202020204" pitchFamily="34" charset="0"/>
                        <a:ea typeface="SimSun" panose="02010600030101010101" pitchFamily="2" charset="-122"/>
                        <a:cs typeface="Arial" panose="020B0604020202020204" pitchFamily="34" charset="0"/>
                      </a:endParaRPr>
                    </a:p>
                    <a:p>
                      <a:pPr marL="0" marR="0" algn="ctr">
                        <a:lnSpc>
                          <a:spcPct val="115000"/>
                        </a:lnSpc>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Alpha</a:t>
                      </a:r>
                      <a:endParaRPr lang="en-US" sz="1600">
                        <a:effectLst/>
                        <a:latin typeface="Arial" panose="020B0604020202020204" pitchFamily="34" charset="0"/>
                        <a:ea typeface="SimSun" panose="02010600030101010101" pitchFamily="2" charset="-122"/>
                        <a:cs typeface="Arial" panose="020B0604020202020204" pitchFamily="34" charset="0"/>
                      </a:endParaRPr>
                    </a:p>
                    <a:p>
                      <a:pPr marL="0" marR="0" algn="ctr">
                        <a:lnSpc>
                          <a:spcPct val="115000"/>
                        </a:lnSpc>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Return</a:t>
                      </a:r>
                      <a:endParaRPr lang="en-US" sz="1600">
                        <a:effectLst/>
                        <a:latin typeface="Arial" panose="020B0604020202020204" pitchFamily="34" charset="0"/>
                        <a:ea typeface="SimSun" panose="02010600030101010101" pitchFamily="2" charset="-122"/>
                        <a:cs typeface="Arial" panose="020B0604020202020204" pitchFamily="34" charset="0"/>
                      </a:endParaRPr>
                    </a:p>
                    <a:p>
                      <a:pPr marL="0" marR="0" algn="ctr">
                        <a:lnSpc>
                          <a:spcPct val="115000"/>
                        </a:lnSpc>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Alpha</a:t>
                      </a:r>
                      <a:endParaRPr lang="en-US" sz="1600">
                        <a:effectLst/>
                        <a:latin typeface="Arial" panose="020B0604020202020204" pitchFamily="34" charset="0"/>
                        <a:ea typeface="SimSun" panose="02010600030101010101" pitchFamily="2" charset="-122"/>
                        <a:cs typeface="Arial" panose="020B0604020202020204" pitchFamily="34" charset="0"/>
                      </a:endParaRPr>
                    </a:p>
                    <a:p>
                      <a:pPr marL="0" marR="0" algn="ctr">
                        <a:lnSpc>
                          <a:spcPct val="115000"/>
                        </a:lnSpc>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extLst>
                  <a:ext uri="{0D108BD9-81ED-4DB2-BD59-A6C34878D82A}">
                    <a16:rowId xmlns:a16="http://schemas.microsoft.com/office/drawing/2014/main" val="3742872044"/>
                  </a:ext>
                </a:extLst>
              </a:tr>
              <a:tr h="284004">
                <a:tc>
                  <a:txBody>
                    <a:bodyPr/>
                    <a:lstStyle/>
                    <a:p>
                      <a:pPr marL="0" marR="0">
                        <a:lnSpc>
                          <a:spcPct val="115000"/>
                        </a:lnSpc>
                        <a:spcBef>
                          <a:spcPts val="0"/>
                        </a:spcBef>
                        <a:spcAft>
                          <a:spcPts val="0"/>
                        </a:spcAft>
                      </a:pPr>
                      <a:r>
                        <a:rPr lang="en-US"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PT Win</a:t>
                      </a:r>
                      <a:endParaRPr lang="en-US" sz="16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0"/>
                        </a:spcAft>
                      </a:pPr>
                      <a:r>
                        <a:rPr lang="en-US" sz="1600">
                          <a:solidFill>
                            <a:srgbClr val="000000"/>
                          </a:solidFill>
                          <a:effectLst/>
                          <a:latin typeface="Arial" panose="020B0604020202020204" pitchFamily="34" charset="0"/>
                          <a:ea typeface="SimSun" panose="02010600030101010101" pitchFamily="2" charset="-122"/>
                          <a:cs typeface="Arial" panose="020B0604020202020204" pitchFamily="34" charset="0"/>
                        </a:rPr>
                        <a:t>-0.395</a:t>
                      </a:r>
                      <a:r>
                        <a:rPr lang="en-US" sz="1600" baseline="30000">
                          <a:solidFill>
                            <a:srgbClr val="000000"/>
                          </a:solidFill>
                          <a:effectLst/>
                          <a:latin typeface="Arial" panose="020B0604020202020204" pitchFamily="34" charset="0"/>
                          <a:ea typeface="SimSun" panose="02010600030101010101" pitchFamily="2" charset="-122"/>
                          <a:cs typeface="Arial" panose="020B0604020202020204" pitchFamily="34" charset="0"/>
                        </a:rPr>
                        <a:t>**</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0"/>
                        </a:spcAft>
                      </a:pPr>
                      <a:r>
                        <a:rPr lang="en-US" sz="1600">
                          <a:solidFill>
                            <a:srgbClr val="000000"/>
                          </a:solidFill>
                          <a:effectLst/>
                          <a:latin typeface="Arial" panose="020B0604020202020204" pitchFamily="34" charset="0"/>
                          <a:ea typeface="SimSun" panose="02010600030101010101" pitchFamily="2" charset="-122"/>
                          <a:cs typeface="Arial" panose="020B0604020202020204" pitchFamily="34" charset="0"/>
                        </a:rPr>
                        <a:t>-0.666</a:t>
                      </a:r>
                      <a:r>
                        <a:rPr lang="en-US" sz="1600" baseline="30000">
                          <a:solidFill>
                            <a:srgbClr val="000000"/>
                          </a:solidFill>
                          <a:effectLst/>
                          <a:latin typeface="Arial" panose="020B0604020202020204" pitchFamily="34" charset="0"/>
                          <a:ea typeface="SimSun" panose="02010600030101010101" pitchFamily="2" charset="-122"/>
                          <a:cs typeface="Arial" panose="020B0604020202020204" pitchFamily="34" charset="0"/>
                        </a:rPr>
                        <a:t>***</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0"/>
                        </a:spcAft>
                      </a:pPr>
                      <a:r>
                        <a:rPr lang="en-US" sz="1600">
                          <a:solidFill>
                            <a:srgbClr val="000000"/>
                          </a:solidFill>
                          <a:effectLst/>
                          <a:latin typeface="Arial" panose="020B0604020202020204" pitchFamily="34" charset="0"/>
                          <a:ea typeface="SimSun" panose="02010600030101010101" pitchFamily="2" charset="-122"/>
                          <a:cs typeface="Arial" panose="020B0604020202020204" pitchFamily="34" charset="0"/>
                        </a:rPr>
                        <a:t>-0.471</a:t>
                      </a:r>
                      <a:r>
                        <a:rPr lang="en-US" sz="1600" baseline="30000">
                          <a:solidFill>
                            <a:srgbClr val="000000"/>
                          </a:solidFill>
                          <a:effectLst/>
                          <a:latin typeface="Arial" panose="020B0604020202020204" pitchFamily="34" charset="0"/>
                          <a:ea typeface="SimSun" panose="02010600030101010101" pitchFamily="2" charset="-122"/>
                          <a:cs typeface="Arial" panose="020B0604020202020204" pitchFamily="34" charset="0"/>
                        </a:rPr>
                        <a:t>**</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0"/>
                        </a:spcAft>
                      </a:pPr>
                      <a:r>
                        <a:rPr lang="en-US" sz="1600">
                          <a:solidFill>
                            <a:srgbClr val="000000"/>
                          </a:solidFill>
                          <a:effectLst/>
                          <a:latin typeface="Arial" panose="020B0604020202020204" pitchFamily="34" charset="0"/>
                          <a:ea typeface="SimSun" panose="02010600030101010101" pitchFamily="2" charset="-122"/>
                          <a:cs typeface="Arial" panose="020B0604020202020204" pitchFamily="34" charset="0"/>
                        </a:rPr>
                        <a:t>-0.731</a:t>
                      </a:r>
                      <a:r>
                        <a:rPr lang="en-US" sz="1600" baseline="30000">
                          <a:solidFill>
                            <a:srgbClr val="000000"/>
                          </a:solidFill>
                          <a:effectLst/>
                          <a:latin typeface="Arial" panose="020B0604020202020204" pitchFamily="34" charset="0"/>
                          <a:ea typeface="SimSun" panose="02010600030101010101" pitchFamily="2" charset="-122"/>
                          <a:cs typeface="Arial" panose="020B0604020202020204" pitchFamily="34" charset="0"/>
                        </a:rPr>
                        <a:t>***</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extLst>
                  <a:ext uri="{0D108BD9-81ED-4DB2-BD59-A6C34878D82A}">
                    <a16:rowId xmlns:a16="http://schemas.microsoft.com/office/drawing/2014/main" val="3333885643"/>
                  </a:ext>
                </a:extLst>
              </a:tr>
              <a:tr h="284004">
                <a:tc>
                  <a:txBody>
                    <a:bodyPr/>
                    <a:lstStyle/>
                    <a:p>
                      <a:pPr marL="0" marR="0">
                        <a:lnSpc>
                          <a:spcPct val="115000"/>
                        </a:lnSpc>
                        <a:spcBef>
                          <a:spcPts val="0"/>
                        </a:spcBef>
                        <a:spcAft>
                          <a:spcPts val="0"/>
                        </a:spcAft>
                      </a:pPr>
                      <a:r>
                        <a:rPr lang="en-US"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endParaRPr lang="en-US" sz="16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0"/>
                        </a:spcAft>
                      </a:pPr>
                      <a:r>
                        <a:rPr lang="en-US" sz="1600">
                          <a:solidFill>
                            <a:srgbClr val="000000"/>
                          </a:solidFill>
                          <a:effectLst/>
                          <a:latin typeface="Arial" panose="020B0604020202020204" pitchFamily="34" charset="0"/>
                          <a:ea typeface="SimSun" panose="02010600030101010101" pitchFamily="2" charset="-122"/>
                          <a:cs typeface="Arial" panose="020B0604020202020204" pitchFamily="34" charset="0"/>
                        </a:rPr>
                        <a:t>(-2.32)</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0"/>
                        </a:spcAft>
                      </a:pPr>
                      <a:r>
                        <a:rPr lang="en-US" sz="1600">
                          <a:solidFill>
                            <a:srgbClr val="000000"/>
                          </a:solidFill>
                          <a:effectLst/>
                          <a:latin typeface="Arial" panose="020B0604020202020204" pitchFamily="34" charset="0"/>
                          <a:ea typeface="SimSun" panose="02010600030101010101" pitchFamily="2" charset="-122"/>
                          <a:cs typeface="Arial" panose="020B0604020202020204" pitchFamily="34" charset="0"/>
                        </a:rPr>
                        <a:t>(-3.47)</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0"/>
                        </a:spcAft>
                      </a:pPr>
                      <a:r>
                        <a:rPr lang="en-US" sz="1600">
                          <a:solidFill>
                            <a:srgbClr val="000000"/>
                          </a:solidFill>
                          <a:effectLst/>
                          <a:latin typeface="Arial" panose="020B0604020202020204" pitchFamily="34" charset="0"/>
                          <a:ea typeface="SimSun" panose="02010600030101010101" pitchFamily="2" charset="-122"/>
                          <a:cs typeface="Arial" panose="020B0604020202020204" pitchFamily="34" charset="0"/>
                        </a:rPr>
                        <a:t>(-2.30)</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0"/>
                        </a:spcAft>
                      </a:pPr>
                      <a:r>
                        <a:rPr lang="en-US" sz="1600">
                          <a:solidFill>
                            <a:srgbClr val="000000"/>
                          </a:solidFill>
                          <a:effectLst/>
                          <a:latin typeface="Arial" panose="020B0604020202020204" pitchFamily="34" charset="0"/>
                          <a:ea typeface="SimSun" panose="02010600030101010101" pitchFamily="2" charset="-122"/>
                          <a:cs typeface="Arial" panose="020B0604020202020204" pitchFamily="34" charset="0"/>
                        </a:rPr>
                        <a:t>(-3.53)</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extLst>
                  <a:ext uri="{0D108BD9-81ED-4DB2-BD59-A6C34878D82A}">
                    <a16:rowId xmlns:a16="http://schemas.microsoft.com/office/drawing/2014/main" val="962366639"/>
                  </a:ext>
                </a:extLst>
              </a:tr>
              <a:tr h="284004">
                <a:tc>
                  <a:txBody>
                    <a:bodyPr/>
                    <a:lstStyle/>
                    <a:p>
                      <a:pPr marL="0" marR="0">
                        <a:lnSpc>
                          <a:spcPct val="115000"/>
                        </a:lnSpc>
                        <a:spcBef>
                          <a:spcPts val="0"/>
                        </a:spcBef>
                        <a:spcAft>
                          <a:spcPts val="0"/>
                        </a:spcAft>
                      </a:pPr>
                      <a:r>
                        <a:rPr lang="en-US"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Flow </a:t>
                      </a:r>
                      <a:r>
                        <a:rPr lang="en-US" sz="1600" baseline="-25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t-1, t-12</a:t>
                      </a:r>
                      <a:endParaRPr lang="en-US" sz="16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0"/>
                        </a:spcAft>
                      </a:pPr>
                      <a:r>
                        <a:rPr lang="en-US" sz="1600">
                          <a:solidFill>
                            <a:srgbClr val="000000"/>
                          </a:solidFill>
                          <a:effectLst/>
                          <a:latin typeface="Arial" panose="020B0604020202020204" pitchFamily="34" charset="0"/>
                          <a:ea typeface="SimSun" panose="02010600030101010101" pitchFamily="2" charset="-122"/>
                          <a:cs typeface="Arial" panose="020B0604020202020204" pitchFamily="34" charset="0"/>
                        </a:rPr>
                        <a:t>0.017</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0"/>
                        </a:spcAft>
                      </a:pPr>
                      <a:r>
                        <a:rPr lang="en-US" sz="1600">
                          <a:solidFill>
                            <a:srgbClr val="000000"/>
                          </a:solidFill>
                          <a:effectLst/>
                          <a:latin typeface="Arial" panose="020B0604020202020204" pitchFamily="34" charset="0"/>
                          <a:ea typeface="SimSun" panose="02010600030101010101" pitchFamily="2" charset="-122"/>
                          <a:cs typeface="Arial" panose="020B0604020202020204" pitchFamily="34" charset="0"/>
                        </a:rPr>
                        <a:t>-0.027</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0"/>
                        </a:spcAft>
                      </a:pPr>
                      <a:r>
                        <a:rPr lang="en-US" sz="1600">
                          <a:solidFill>
                            <a:srgbClr val="000000"/>
                          </a:solidFill>
                          <a:effectLst/>
                          <a:latin typeface="Arial" panose="020B0604020202020204" pitchFamily="34" charset="0"/>
                          <a:ea typeface="SimSun" panose="02010600030101010101" pitchFamily="2" charset="-122"/>
                          <a:cs typeface="Arial" panose="020B0604020202020204" pitchFamily="34" charset="0"/>
                        </a:rPr>
                        <a:t>-0.016</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0"/>
                        </a:spcAft>
                      </a:pPr>
                      <a:r>
                        <a:rPr lang="en-US" sz="1600">
                          <a:solidFill>
                            <a:srgbClr val="000000"/>
                          </a:solidFill>
                          <a:effectLst/>
                          <a:latin typeface="Arial" panose="020B0604020202020204" pitchFamily="34" charset="0"/>
                          <a:ea typeface="SimSun" panose="02010600030101010101" pitchFamily="2" charset="-122"/>
                          <a:cs typeface="Arial" panose="020B0604020202020204" pitchFamily="34" charset="0"/>
                        </a:rPr>
                        <a:t>-0.037</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extLst>
                  <a:ext uri="{0D108BD9-81ED-4DB2-BD59-A6C34878D82A}">
                    <a16:rowId xmlns:a16="http://schemas.microsoft.com/office/drawing/2014/main" val="2149182050"/>
                  </a:ext>
                </a:extLst>
              </a:tr>
              <a:tr h="284004">
                <a:tc>
                  <a:txBody>
                    <a:bodyPr/>
                    <a:lstStyle/>
                    <a:p>
                      <a:pPr marL="0" marR="0">
                        <a:lnSpc>
                          <a:spcPct val="115000"/>
                        </a:lnSpc>
                        <a:spcBef>
                          <a:spcPts val="0"/>
                        </a:spcBef>
                        <a:spcAft>
                          <a:spcPts val="0"/>
                        </a:spcAft>
                      </a:pPr>
                      <a:r>
                        <a:rPr lang="en-US" sz="160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endParaRPr lang="en-US" sz="160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0"/>
                        </a:spcAft>
                      </a:pPr>
                      <a:r>
                        <a:rPr lang="en-US" sz="1600" dirty="0">
                          <a:solidFill>
                            <a:srgbClr val="000000"/>
                          </a:solidFill>
                          <a:effectLst/>
                          <a:latin typeface="Arial" panose="020B0604020202020204" pitchFamily="34" charset="0"/>
                          <a:ea typeface="SimSun" panose="02010600030101010101" pitchFamily="2" charset="-122"/>
                          <a:cs typeface="Arial" panose="020B0604020202020204" pitchFamily="34" charset="0"/>
                        </a:rPr>
                        <a:t>(0.81)</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0"/>
                        </a:spcAft>
                      </a:pPr>
                      <a:r>
                        <a:rPr lang="en-US" sz="1600">
                          <a:solidFill>
                            <a:srgbClr val="000000"/>
                          </a:solidFill>
                          <a:effectLst/>
                          <a:latin typeface="Arial" panose="020B0604020202020204" pitchFamily="34" charset="0"/>
                          <a:ea typeface="SimSun" panose="02010600030101010101" pitchFamily="2" charset="-122"/>
                          <a:cs typeface="Arial" panose="020B0604020202020204" pitchFamily="34" charset="0"/>
                        </a:rPr>
                        <a:t>(-1.06)</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0"/>
                        </a:spcAft>
                      </a:pPr>
                      <a:r>
                        <a:rPr lang="en-US" sz="1600">
                          <a:solidFill>
                            <a:srgbClr val="000000"/>
                          </a:solidFill>
                          <a:effectLst/>
                          <a:latin typeface="Arial" panose="020B0604020202020204" pitchFamily="34" charset="0"/>
                          <a:ea typeface="SimSun" panose="02010600030101010101" pitchFamily="2" charset="-122"/>
                          <a:cs typeface="Arial" panose="020B0604020202020204" pitchFamily="34" charset="0"/>
                        </a:rPr>
                        <a:t>(-0.63)</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0"/>
                        </a:spcAft>
                      </a:pPr>
                      <a:r>
                        <a:rPr lang="en-US" sz="1600">
                          <a:solidFill>
                            <a:srgbClr val="000000"/>
                          </a:solidFill>
                          <a:effectLst/>
                          <a:latin typeface="Arial" panose="020B0604020202020204" pitchFamily="34" charset="0"/>
                          <a:ea typeface="SimSun" panose="02010600030101010101" pitchFamily="2" charset="-122"/>
                          <a:cs typeface="Arial" panose="020B0604020202020204" pitchFamily="34" charset="0"/>
                        </a:rPr>
                        <a:t>(-1.28)</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extLst>
                  <a:ext uri="{0D108BD9-81ED-4DB2-BD59-A6C34878D82A}">
                    <a16:rowId xmlns:a16="http://schemas.microsoft.com/office/drawing/2014/main" val="2833179394"/>
                  </a:ext>
                </a:extLst>
              </a:tr>
              <a:tr h="284004">
                <a:tc>
                  <a:txBody>
                    <a:bodyPr/>
                    <a:lstStyle/>
                    <a:p>
                      <a:pPr marL="0" marR="0">
                        <a:lnSpc>
                          <a:spcPct val="115000"/>
                        </a:lnSpc>
                        <a:spcBef>
                          <a:spcPts val="0"/>
                        </a:spcBef>
                        <a:spcAft>
                          <a:spcPts val="0"/>
                        </a:spcAft>
                      </a:pPr>
                      <a:r>
                        <a:rPr lang="en-US"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Return </a:t>
                      </a:r>
                      <a:r>
                        <a:rPr lang="en-US" sz="1600" baseline="-25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t-1, t-12</a:t>
                      </a:r>
                      <a:endParaRPr lang="en-US" sz="16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0"/>
                        </a:spcAft>
                      </a:pPr>
                      <a:r>
                        <a:rPr lang="en-US" sz="1600" dirty="0">
                          <a:solidFill>
                            <a:srgbClr val="000000"/>
                          </a:solidFill>
                          <a:effectLst/>
                          <a:latin typeface="Arial" panose="020B0604020202020204" pitchFamily="34" charset="0"/>
                          <a:ea typeface="SimSun" panose="02010600030101010101" pitchFamily="2" charset="-122"/>
                          <a:cs typeface="Arial" panose="020B0604020202020204" pitchFamily="34" charset="0"/>
                        </a:rPr>
                        <a:t>0.092</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a:lnSpc>
                          <a:spcPct val="107000"/>
                        </a:lnSpc>
                      </a:pPr>
                      <a:endParaRPr lang="en-US" sz="1600">
                        <a:effectLst/>
                        <a:latin typeface="Arial" panose="020B0604020202020204" pitchFamily="34" charset="0"/>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0"/>
                        </a:spcAft>
                      </a:pPr>
                      <a:r>
                        <a:rPr lang="en-US" sz="1600">
                          <a:solidFill>
                            <a:srgbClr val="000000"/>
                          </a:solidFill>
                          <a:effectLst/>
                          <a:latin typeface="Arial" panose="020B0604020202020204" pitchFamily="34" charset="0"/>
                          <a:ea typeface="SimSun" panose="02010600030101010101" pitchFamily="2" charset="-122"/>
                          <a:cs typeface="Arial" panose="020B0604020202020204" pitchFamily="34" charset="0"/>
                        </a:rPr>
                        <a:t>0.127</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a:lnSpc>
                          <a:spcPct val="107000"/>
                        </a:lnSpc>
                      </a:pPr>
                      <a:endParaRPr lang="en-US" sz="1600">
                        <a:effectLst/>
                        <a:latin typeface="Arial" panose="020B060402020202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1941609982"/>
                  </a:ext>
                </a:extLst>
              </a:tr>
              <a:tr h="284004">
                <a:tc>
                  <a:txBody>
                    <a:bodyPr/>
                    <a:lstStyle/>
                    <a:p>
                      <a:pPr marL="0" marR="0">
                        <a:lnSpc>
                          <a:spcPct val="115000"/>
                        </a:lnSpc>
                        <a:spcBef>
                          <a:spcPts val="0"/>
                        </a:spcBef>
                        <a:spcAft>
                          <a:spcPts val="0"/>
                        </a:spcAft>
                      </a:pPr>
                      <a:r>
                        <a:rPr lang="en-US"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endParaRPr lang="en-US" sz="16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0"/>
                        </a:spcAft>
                      </a:pPr>
                      <a:r>
                        <a:rPr lang="en-US" sz="1600" dirty="0">
                          <a:solidFill>
                            <a:srgbClr val="000000"/>
                          </a:solidFill>
                          <a:effectLst/>
                          <a:latin typeface="Arial" panose="020B0604020202020204" pitchFamily="34" charset="0"/>
                          <a:ea typeface="SimSun" panose="02010600030101010101" pitchFamily="2" charset="-122"/>
                          <a:cs typeface="Arial" panose="020B0604020202020204" pitchFamily="34" charset="0"/>
                        </a:rPr>
                        <a:t>(1.23)</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a:lnSpc>
                          <a:spcPct val="107000"/>
                        </a:lnSpc>
                      </a:pPr>
                      <a:endParaRPr lang="en-US" sz="1600">
                        <a:effectLst/>
                        <a:latin typeface="Arial" panose="020B0604020202020204" pitchFamily="34" charset="0"/>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0"/>
                        </a:spcAft>
                      </a:pPr>
                      <a:r>
                        <a:rPr lang="en-US" sz="1600">
                          <a:solidFill>
                            <a:srgbClr val="000000"/>
                          </a:solidFill>
                          <a:effectLst/>
                          <a:latin typeface="Arial" panose="020B0604020202020204" pitchFamily="34" charset="0"/>
                          <a:ea typeface="SimSun" panose="02010600030101010101" pitchFamily="2" charset="-122"/>
                          <a:cs typeface="Arial" panose="020B0604020202020204" pitchFamily="34" charset="0"/>
                        </a:rPr>
                        <a:t>(0.99)</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a:lnSpc>
                          <a:spcPct val="107000"/>
                        </a:lnSpc>
                      </a:pPr>
                      <a:endParaRPr lang="en-US" sz="1600">
                        <a:effectLst/>
                        <a:latin typeface="Arial" panose="020B060402020202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802904453"/>
                  </a:ext>
                </a:extLst>
              </a:tr>
              <a:tr h="284004">
                <a:tc>
                  <a:txBody>
                    <a:bodyPr/>
                    <a:lstStyle/>
                    <a:p>
                      <a:pPr marL="0" marR="0">
                        <a:lnSpc>
                          <a:spcPct val="115000"/>
                        </a:lnSpc>
                        <a:spcBef>
                          <a:spcPts val="0"/>
                        </a:spcBef>
                        <a:spcAft>
                          <a:spcPts val="0"/>
                        </a:spcAft>
                      </a:pPr>
                      <a:r>
                        <a:rPr lang="en-US"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Alpha </a:t>
                      </a:r>
                      <a:r>
                        <a:rPr lang="en-US" sz="1600" baseline="-25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t-1, t-12</a:t>
                      </a:r>
                      <a:endParaRPr lang="en-US" sz="16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a:lnSpc>
                          <a:spcPct val="107000"/>
                        </a:lnSpc>
                      </a:pPr>
                      <a:endParaRPr lang="en-US" sz="1600" dirty="0">
                        <a:effectLst/>
                        <a:latin typeface="Arial" panose="020B0604020202020204" pitchFamily="34" charset="0"/>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0"/>
                        </a:spcAft>
                      </a:pPr>
                      <a:r>
                        <a:rPr lang="en-US" sz="1600">
                          <a:solidFill>
                            <a:srgbClr val="000000"/>
                          </a:solidFill>
                          <a:effectLst/>
                          <a:latin typeface="Arial" panose="020B0604020202020204" pitchFamily="34" charset="0"/>
                          <a:ea typeface="SimSun" panose="02010600030101010101" pitchFamily="2" charset="-122"/>
                          <a:cs typeface="Arial" panose="020B0604020202020204" pitchFamily="34" charset="0"/>
                        </a:rPr>
                        <a:t>0.243</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a:lnSpc>
                          <a:spcPct val="107000"/>
                        </a:lnSpc>
                      </a:pPr>
                      <a:endParaRPr lang="en-US" sz="1600">
                        <a:effectLst/>
                        <a:latin typeface="Arial" panose="020B0604020202020204" pitchFamily="34" charset="0"/>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0"/>
                        </a:spcAft>
                      </a:pPr>
                      <a:r>
                        <a:rPr lang="en-US" sz="1600">
                          <a:solidFill>
                            <a:srgbClr val="000000"/>
                          </a:solidFill>
                          <a:effectLst/>
                          <a:latin typeface="Arial" panose="020B0604020202020204" pitchFamily="34" charset="0"/>
                          <a:ea typeface="SimSun" panose="02010600030101010101" pitchFamily="2" charset="-122"/>
                          <a:cs typeface="Arial" panose="020B0604020202020204" pitchFamily="34" charset="0"/>
                        </a:rPr>
                        <a:t>0.206</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extLst>
                  <a:ext uri="{0D108BD9-81ED-4DB2-BD59-A6C34878D82A}">
                    <a16:rowId xmlns:a16="http://schemas.microsoft.com/office/drawing/2014/main" val="3389782225"/>
                  </a:ext>
                </a:extLst>
              </a:tr>
              <a:tr h="284004">
                <a:tc>
                  <a:txBody>
                    <a:bodyPr/>
                    <a:lstStyle/>
                    <a:p>
                      <a:pPr marL="0" marR="0">
                        <a:lnSpc>
                          <a:spcPct val="115000"/>
                        </a:lnSpc>
                        <a:spcBef>
                          <a:spcPts val="0"/>
                        </a:spcBef>
                        <a:spcAft>
                          <a:spcPts val="0"/>
                        </a:spcAft>
                      </a:pPr>
                      <a:r>
                        <a:rPr lang="en-US"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endParaRPr lang="en-US" sz="16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a:lnSpc>
                          <a:spcPct val="107000"/>
                        </a:lnSpc>
                      </a:pPr>
                      <a:endParaRPr lang="en-US" sz="1600">
                        <a:effectLst/>
                        <a:latin typeface="Arial" panose="020B0604020202020204" pitchFamily="34" charset="0"/>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0"/>
                        </a:spcAft>
                      </a:pPr>
                      <a:r>
                        <a:rPr lang="en-US" sz="1600" dirty="0">
                          <a:solidFill>
                            <a:srgbClr val="000000"/>
                          </a:solidFill>
                          <a:effectLst/>
                          <a:latin typeface="Arial" panose="020B0604020202020204" pitchFamily="34" charset="0"/>
                          <a:ea typeface="SimSun" panose="02010600030101010101" pitchFamily="2" charset="-122"/>
                          <a:cs typeface="Arial" panose="020B0604020202020204" pitchFamily="34" charset="0"/>
                        </a:rPr>
                        <a:t>(0.99)</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a:lnSpc>
                          <a:spcPct val="107000"/>
                        </a:lnSpc>
                      </a:pPr>
                      <a:endParaRPr lang="en-US" sz="1600">
                        <a:effectLst/>
                        <a:latin typeface="Arial" panose="020B0604020202020204" pitchFamily="34" charset="0"/>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0"/>
                        </a:spcAft>
                      </a:pPr>
                      <a:r>
                        <a:rPr lang="en-US" sz="1600">
                          <a:solidFill>
                            <a:srgbClr val="000000"/>
                          </a:solidFill>
                          <a:effectLst/>
                          <a:latin typeface="Arial" panose="020B0604020202020204" pitchFamily="34" charset="0"/>
                          <a:ea typeface="SimSun" panose="02010600030101010101" pitchFamily="2" charset="-122"/>
                          <a:cs typeface="Arial" panose="020B0604020202020204" pitchFamily="34" charset="0"/>
                        </a:rPr>
                        <a:t>(1.37)</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extLst>
                  <a:ext uri="{0D108BD9-81ED-4DB2-BD59-A6C34878D82A}">
                    <a16:rowId xmlns:a16="http://schemas.microsoft.com/office/drawing/2014/main" val="2326628021"/>
                  </a:ext>
                </a:extLst>
              </a:tr>
              <a:tr h="284004">
                <a:tc>
                  <a:txBody>
                    <a:bodyPr/>
                    <a:lstStyle/>
                    <a:p>
                      <a:pPr marL="0" marR="0">
                        <a:lnSpc>
                          <a:spcPct val="115000"/>
                        </a:lnSpc>
                        <a:spcBef>
                          <a:spcPts val="0"/>
                        </a:spcBef>
                        <a:spcAft>
                          <a:spcPts val="0"/>
                        </a:spcAft>
                      </a:pPr>
                      <a:r>
                        <a:rPr lang="en-US"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Control Variables</a:t>
                      </a:r>
                      <a:endParaRPr lang="en-US" sz="16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Yes</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0"/>
                        </a:spcAft>
                      </a:pPr>
                      <a:r>
                        <a:rPr lang="en-US" sz="1600">
                          <a:solidFill>
                            <a:srgbClr val="000000"/>
                          </a:solidFill>
                          <a:effectLst/>
                          <a:latin typeface="Arial" panose="020B0604020202020204" pitchFamily="34" charset="0"/>
                          <a:ea typeface="SimSun" panose="02010600030101010101" pitchFamily="2" charset="-122"/>
                          <a:cs typeface="Arial" panose="020B0604020202020204" pitchFamily="34" charset="0"/>
                        </a:rPr>
                        <a:t>Yes</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Yes</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0"/>
                        </a:spcAft>
                      </a:pPr>
                      <a:r>
                        <a:rPr lang="en-US" sz="1600">
                          <a:solidFill>
                            <a:srgbClr val="000000"/>
                          </a:solidFill>
                          <a:effectLst/>
                          <a:latin typeface="Arial" panose="020B0604020202020204" pitchFamily="34" charset="0"/>
                          <a:ea typeface="SimSun" panose="02010600030101010101" pitchFamily="2" charset="-122"/>
                          <a:cs typeface="Arial" panose="020B0604020202020204" pitchFamily="34" charset="0"/>
                        </a:rPr>
                        <a:t>Yes</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extLst>
                  <a:ext uri="{0D108BD9-81ED-4DB2-BD59-A6C34878D82A}">
                    <a16:rowId xmlns:a16="http://schemas.microsoft.com/office/drawing/2014/main" val="3012989364"/>
                  </a:ext>
                </a:extLst>
              </a:tr>
              <a:tr h="284004">
                <a:tc>
                  <a:txBody>
                    <a:bodyPr/>
                    <a:lstStyle/>
                    <a:p>
                      <a:pPr marL="0" marR="0">
                        <a:lnSpc>
                          <a:spcPct val="115000"/>
                        </a:lnSpc>
                        <a:spcBef>
                          <a:spcPts val="0"/>
                        </a:spcBef>
                        <a:spcAft>
                          <a:spcPts val="0"/>
                        </a:spcAft>
                      </a:pPr>
                      <a:r>
                        <a:rPr lang="en-US"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Strategy Dummies</a:t>
                      </a:r>
                      <a:endParaRPr lang="en-US" sz="16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0"/>
                        </a:spcAft>
                      </a:pPr>
                      <a:r>
                        <a:rPr lang="en-US" sz="1600">
                          <a:solidFill>
                            <a:srgbClr val="000000"/>
                          </a:solidFill>
                          <a:effectLst/>
                          <a:latin typeface="Arial" panose="020B0604020202020204" pitchFamily="34" charset="0"/>
                          <a:ea typeface="SimSun" panose="02010600030101010101" pitchFamily="2" charset="-122"/>
                          <a:cs typeface="Arial" panose="020B0604020202020204" pitchFamily="34" charset="0"/>
                        </a:rPr>
                        <a:t>Yes</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dirty="0">
                          <a:solidFill>
                            <a:srgbClr val="000000"/>
                          </a:solidFill>
                          <a:effectLst/>
                          <a:latin typeface="Arial" panose="020B0604020202020204" pitchFamily="34" charset="0"/>
                          <a:ea typeface="SimSun" panose="02010600030101010101" pitchFamily="2" charset="-122"/>
                          <a:cs typeface="Arial" panose="020B0604020202020204" pitchFamily="34" charset="0"/>
                        </a:rPr>
                        <a:t>Yes</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a:solidFill>
                            <a:srgbClr val="000000"/>
                          </a:solidFill>
                          <a:effectLst/>
                          <a:latin typeface="Arial" panose="020B0604020202020204" pitchFamily="34" charset="0"/>
                          <a:ea typeface="SimSun" panose="02010600030101010101" pitchFamily="2" charset="-122"/>
                          <a:cs typeface="Arial" panose="020B0604020202020204" pitchFamily="34" charset="0"/>
                        </a:rPr>
                        <a:t>Yes</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a:solidFill>
                            <a:srgbClr val="000000"/>
                          </a:solidFill>
                          <a:effectLst/>
                          <a:latin typeface="Arial" panose="020B0604020202020204" pitchFamily="34" charset="0"/>
                          <a:ea typeface="SimSun" panose="02010600030101010101" pitchFamily="2" charset="-122"/>
                          <a:cs typeface="Arial" panose="020B0604020202020204" pitchFamily="34" charset="0"/>
                        </a:rPr>
                        <a:t>Yes</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1432776178"/>
                  </a:ext>
                </a:extLst>
              </a:tr>
              <a:tr h="284004">
                <a:tc>
                  <a:txBody>
                    <a:bodyPr/>
                    <a:lstStyle/>
                    <a:p>
                      <a:pPr marL="0" marR="0">
                        <a:lnSpc>
                          <a:spcPct val="115000"/>
                        </a:lnSpc>
                        <a:spcBef>
                          <a:spcPts val="0"/>
                        </a:spcBef>
                        <a:spcAft>
                          <a:spcPts val="0"/>
                        </a:spcAft>
                      </a:pPr>
                      <a:r>
                        <a:rPr lang="en-US" sz="1600">
                          <a:solidFill>
                            <a:schemeClr val="bg1"/>
                          </a:solidFill>
                          <a:effectLst/>
                          <a:latin typeface="Arial" panose="020B0604020202020204" pitchFamily="34" charset="0"/>
                          <a:ea typeface="Times New Roman" panose="02020603050405020304" pitchFamily="18" charset="0"/>
                          <a:cs typeface="Arial" panose="020B0604020202020204" pitchFamily="34" charset="0"/>
                        </a:rPr>
                        <a:t>Year Dummies</a:t>
                      </a:r>
                      <a:endParaRPr lang="en-US" sz="160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0"/>
                        </a:spcAft>
                      </a:pPr>
                      <a:r>
                        <a:rPr lang="en-US" sz="1600">
                          <a:solidFill>
                            <a:srgbClr val="000000"/>
                          </a:solidFill>
                          <a:effectLst/>
                          <a:latin typeface="Arial" panose="020B0604020202020204" pitchFamily="34" charset="0"/>
                          <a:ea typeface="SimSun" panose="02010600030101010101" pitchFamily="2" charset="-122"/>
                          <a:cs typeface="Arial" panose="020B0604020202020204" pitchFamily="34" charset="0"/>
                        </a:rPr>
                        <a:t>Yes</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a:solidFill>
                            <a:srgbClr val="000000"/>
                          </a:solidFill>
                          <a:effectLst/>
                          <a:latin typeface="Arial" panose="020B0604020202020204" pitchFamily="34" charset="0"/>
                          <a:ea typeface="SimSun" panose="02010600030101010101" pitchFamily="2" charset="-122"/>
                          <a:cs typeface="Arial" panose="020B0604020202020204" pitchFamily="34" charset="0"/>
                        </a:rPr>
                        <a:t>Yes</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a:solidFill>
                            <a:srgbClr val="000000"/>
                          </a:solidFill>
                          <a:effectLst/>
                          <a:latin typeface="Arial" panose="020B0604020202020204" pitchFamily="34" charset="0"/>
                          <a:ea typeface="SimSun" panose="02010600030101010101" pitchFamily="2" charset="-122"/>
                          <a:cs typeface="Arial" panose="020B0604020202020204" pitchFamily="34" charset="0"/>
                        </a:rPr>
                        <a:t>Yes</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a:solidFill>
                            <a:srgbClr val="000000"/>
                          </a:solidFill>
                          <a:effectLst/>
                          <a:latin typeface="Arial" panose="020B0604020202020204" pitchFamily="34" charset="0"/>
                          <a:ea typeface="SimSun" panose="02010600030101010101" pitchFamily="2" charset="-122"/>
                          <a:cs typeface="Arial" panose="020B0604020202020204" pitchFamily="34" charset="0"/>
                        </a:rPr>
                        <a:t>Yes</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2208415645"/>
                  </a:ext>
                </a:extLst>
              </a:tr>
              <a:tr h="284004">
                <a:tc>
                  <a:txBody>
                    <a:bodyPr/>
                    <a:lstStyle/>
                    <a:p>
                      <a:pPr marL="0" marR="0">
                        <a:lnSpc>
                          <a:spcPct val="115000"/>
                        </a:lnSpc>
                        <a:spcBef>
                          <a:spcPts val="0"/>
                        </a:spcBef>
                        <a:spcAft>
                          <a:spcPts val="0"/>
                        </a:spcAft>
                      </a:pPr>
                      <a:r>
                        <a:rPr lang="en-US"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Cluster by Fund</a:t>
                      </a:r>
                      <a:endParaRPr lang="en-US" sz="16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0"/>
                        </a:spcAft>
                      </a:pPr>
                      <a:r>
                        <a:rPr lang="en-US" sz="1600">
                          <a:solidFill>
                            <a:srgbClr val="000000"/>
                          </a:solidFill>
                          <a:effectLst/>
                          <a:latin typeface="Arial" panose="020B0604020202020204" pitchFamily="34" charset="0"/>
                          <a:ea typeface="SimSun" panose="02010600030101010101" pitchFamily="2" charset="-122"/>
                          <a:cs typeface="Arial" panose="020B0604020202020204" pitchFamily="34" charset="0"/>
                        </a:rPr>
                        <a:t>Yes</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a:solidFill>
                            <a:srgbClr val="000000"/>
                          </a:solidFill>
                          <a:effectLst/>
                          <a:latin typeface="Arial" panose="020B0604020202020204" pitchFamily="34" charset="0"/>
                          <a:ea typeface="SimSun" panose="02010600030101010101" pitchFamily="2" charset="-122"/>
                          <a:cs typeface="Arial" panose="020B0604020202020204" pitchFamily="34" charset="0"/>
                        </a:rPr>
                        <a:t>Yes</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dirty="0">
                          <a:solidFill>
                            <a:srgbClr val="000000"/>
                          </a:solidFill>
                          <a:effectLst/>
                          <a:latin typeface="Arial" panose="020B0604020202020204" pitchFamily="34" charset="0"/>
                          <a:ea typeface="SimSun" panose="02010600030101010101" pitchFamily="2" charset="-122"/>
                          <a:cs typeface="Arial" panose="020B0604020202020204" pitchFamily="34" charset="0"/>
                        </a:rPr>
                        <a:t>Yes</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a:solidFill>
                            <a:srgbClr val="000000"/>
                          </a:solidFill>
                          <a:effectLst/>
                          <a:latin typeface="Arial" panose="020B0604020202020204" pitchFamily="34" charset="0"/>
                          <a:ea typeface="SimSun" panose="02010600030101010101" pitchFamily="2" charset="-122"/>
                          <a:cs typeface="Arial" panose="020B0604020202020204" pitchFamily="34" charset="0"/>
                        </a:rPr>
                        <a:t>Yes</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3137130599"/>
                  </a:ext>
                </a:extLst>
              </a:tr>
              <a:tr h="284004">
                <a:tc>
                  <a:txBody>
                    <a:bodyPr/>
                    <a:lstStyle/>
                    <a:p>
                      <a:pPr marL="0" marR="0">
                        <a:lnSpc>
                          <a:spcPct val="115000"/>
                        </a:lnSpc>
                        <a:spcBef>
                          <a:spcPts val="0"/>
                        </a:spcBef>
                        <a:spcAft>
                          <a:spcPts val="0"/>
                        </a:spcAft>
                      </a:pPr>
                      <a:r>
                        <a:rPr lang="en-US"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endParaRPr lang="en-US" sz="16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0"/>
                        </a:spcAft>
                      </a:pPr>
                      <a:r>
                        <a:rPr lang="en-US" sz="1600">
                          <a:solidFill>
                            <a:srgbClr val="000000"/>
                          </a:solidFill>
                          <a:effectLst/>
                          <a:latin typeface="Arial" panose="020B0604020202020204" pitchFamily="34" charset="0"/>
                          <a:ea typeface="SimSun" panose="02010600030101010101" pitchFamily="2" charset="-122"/>
                          <a:cs typeface="Arial" panose="020B0604020202020204" pitchFamily="34" charset="0"/>
                        </a:rPr>
                        <a:t> </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0"/>
                        </a:spcAft>
                      </a:pPr>
                      <a:r>
                        <a:rPr lang="en-US" sz="1600">
                          <a:solidFill>
                            <a:srgbClr val="000000"/>
                          </a:solidFill>
                          <a:effectLst/>
                          <a:latin typeface="Arial" panose="020B0604020202020204" pitchFamily="34" charset="0"/>
                          <a:ea typeface="SimSun" panose="02010600030101010101" pitchFamily="2" charset="-122"/>
                          <a:cs typeface="Arial" panose="020B0604020202020204" pitchFamily="34" charset="0"/>
                        </a:rPr>
                        <a:t> </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0"/>
                        </a:spcAft>
                      </a:pPr>
                      <a:r>
                        <a:rPr lang="en-US" sz="16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0"/>
                        </a:spcAft>
                      </a:pPr>
                      <a:r>
                        <a:rPr lang="en-US" sz="1600">
                          <a:solidFill>
                            <a:srgbClr val="000000"/>
                          </a:solidFill>
                          <a:effectLst/>
                          <a:latin typeface="Arial" panose="020B0604020202020204" pitchFamily="34" charset="0"/>
                          <a:ea typeface="SimSun" panose="02010600030101010101" pitchFamily="2" charset="-122"/>
                          <a:cs typeface="Arial" panose="020B0604020202020204" pitchFamily="34" charset="0"/>
                        </a:rPr>
                        <a:t> </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extLst>
                  <a:ext uri="{0D108BD9-81ED-4DB2-BD59-A6C34878D82A}">
                    <a16:rowId xmlns:a16="http://schemas.microsoft.com/office/drawing/2014/main" val="3792316556"/>
                  </a:ext>
                </a:extLst>
              </a:tr>
              <a:tr h="284004">
                <a:tc>
                  <a:txBody>
                    <a:bodyPr/>
                    <a:lstStyle/>
                    <a:p>
                      <a:pPr marL="0" marR="0">
                        <a:lnSpc>
                          <a:spcPct val="115000"/>
                        </a:lnSpc>
                        <a:spcBef>
                          <a:spcPts val="0"/>
                        </a:spcBef>
                        <a:spcAft>
                          <a:spcPts val="0"/>
                        </a:spcAft>
                      </a:pPr>
                      <a:r>
                        <a:rPr lang="en-US"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R-squared</a:t>
                      </a:r>
                      <a:endParaRPr lang="en-US" sz="16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0"/>
                        </a:spcAft>
                      </a:pPr>
                      <a:r>
                        <a:rPr lang="en-US" sz="1600">
                          <a:solidFill>
                            <a:srgbClr val="000000"/>
                          </a:solidFill>
                          <a:effectLst/>
                          <a:latin typeface="Arial" panose="020B0604020202020204" pitchFamily="34" charset="0"/>
                          <a:ea typeface="SimSun" panose="02010600030101010101" pitchFamily="2" charset="-122"/>
                          <a:cs typeface="Arial" panose="020B0604020202020204" pitchFamily="34" charset="0"/>
                        </a:rPr>
                        <a:t>0.045</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0"/>
                        </a:spcAft>
                      </a:pPr>
                      <a:r>
                        <a:rPr lang="en-US" sz="1600">
                          <a:solidFill>
                            <a:srgbClr val="000000"/>
                          </a:solidFill>
                          <a:effectLst/>
                          <a:latin typeface="Arial" panose="020B0604020202020204" pitchFamily="34" charset="0"/>
                          <a:ea typeface="SimSun" panose="02010600030101010101" pitchFamily="2" charset="-122"/>
                          <a:cs typeface="Arial" panose="020B0604020202020204" pitchFamily="34" charset="0"/>
                        </a:rPr>
                        <a:t>0.069</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0"/>
                        </a:spcAft>
                      </a:pPr>
                      <a:r>
                        <a:rPr lang="en-US" sz="1600" dirty="0">
                          <a:solidFill>
                            <a:srgbClr val="000000"/>
                          </a:solidFill>
                          <a:effectLst/>
                          <a:latin typeface="Arial" panose="020B0604020202020204" pitchFamily="34" charset="0"/>
                          <a:ea typeface="SimSun" panose="02010600030101010101" pitchFamily="2" charset="-122"/>
                          <a:cs typeface="Arial" panose="020B0604020202020204" pitchFamily="34" charset="0"/>
                        </a:rPr>
                        <a:t>0.060</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0"/>
                        </a:spcAft>
                      </a:pPr>
                      <a:r>
                        <a:rPr lang="en-US" sz="1600">
                          <a:solidFill>
                            <a:srgbClr val="000000"/>
                          </a:solidFill>
                          <a:effectLst/>
                          <a:latin typeface="Arial" panose="020B0604020202020204" pitchFamily="34" charset="0"/>
                          <a:ea typeface="SimSun" panose="02010600030101010101" pitchFamily="2" charset="-122"/>
                          <a:cs typeface="Arial" panose="020B0604020202020204" pitchFamily="34" charset="0"/>
                        </a:rPr>
                        <a:t>0.102</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extLst>
                  <a:ext uri="{0D108BD9-81ED-4DB2-BD59-A6C34878D82A}">
                    <a16:rowId xmlns:a16="http://schemas.microsoft.com/office/drawing/2014/main" val="3050839010"/>
                  </a:ext>
                </a:extLst>
              </a:tr>
              <a:tr h="284004">
                <a:tc>
                  <a:txBody>
                    <a:bodyPr/>
                    <a:lstStyle/>
                    <a:p>
                      <a:pPr marL="0" marR="0">
                        <a:lnSpc>
                          <a:spcPct val="115000"/>
                        </a:lnSpc>
                        <a:spcBef>
                          <a:spcPts val="0"/>
                        </a:spcBef>
                        <a:spcAft>
                          <a:spcPts val="0"/>
                        </a:spcAft>
                      </a:pPr>
                      <a:r>
                        <a:rPr lang="en-US"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N</a:t>
                      </a:r>
                      <a:endParaRPr lang="en-US" sz="16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0"/>
                        </a:spcAft>
                      </a:pPr>
                      <a:r>
                        <a:rPr lang="en-US" sz="1600">
                          <a:solidFill>
                            <a:srgbClr val="000000"/>
                          </a:solidFill>
                          <a:effectLst/>
                          <a:latin typeface="Arial" panose="020B0604020202020204" pitchFamily="34" charset="0"/>
                          <a:ea typeface="SimSun" panose="02010600030101010101" pitchFamily="2" charset="-122"/>
                          <a:cs typeface="Arial" panose="020B0604020202020204" pitchFamily="34" charset="0"/>
                        </a:rPr>
                        <a:t>1,457</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0"/>
                        </a:spcAft>
                      </a:pPr>
                      <a:r>
                        <a:rPr lang="en-US" sz="1600">
                          <a:solidFill>
                            <a:srgbClr val="000000"/>
                          </a:solidFill>
                          <a:effectLst/>
                          <a:latin typeface="Arial" panose="020B0604020202020204" pitchFamily="34" charset="0"/>
                          <a:ea typeface="SimSun" panose="02010600030101010101" pitchFamily="2" charset="-122"/>
                          <a:cs typeface="Arial" panose="020B0604020202020204" pitchFamily="34" charset="0"/>
                        </a:rPr>
                        <a:t>1,218</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0"/>
                        </a:spcAft>
                      </a:pPr>
                      <a:r>
                        <a:rPr lang="en-US" sz="1600" dirty="0">
                          <a:solidFill>
                            <a:srgbClr val="000000"/>
                          </a:solidFill>
                          <a:effectLst/>
                          <a:latin typeface="Arial" panose="020B0604020202020204" pitchFamily="34" charset="0"/>
                          <a:ea typeface="SimSun" panose="02010600030101010101" pitchFamily="2" charset="-122"/>
                          <a:cs typeface="Arial" panose="020B0604020202020204" pitchFamily="34" charset="0"/>
                        </a:rPr>
                        <a:t>1,501</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0"/>
                        </a:spcAft>
                      </a:pPr>
                      <a:r>
                        <a:rPr lang="en-US" sz="1600" dirty="0">
                          <a:solidFill>
                            <a:srgbClr val="000000"/>
                          </a:solidFill>
                          <a:effectLst/>
                          <a:latin typeface="Arial" panose="020B0604020202020204" pitchFamily="34" charset="0"/>
                          <a:ea typeface="SimSun" panose="02010600030101010101" pitchFamily="2" charset="-122"/>
                          <a:cs typeface="Arial" panose="020B0604020202020204" pitchFamily="34" charset="0"/>
                        </a:rPr>
                        <a:t>1,203</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extLst>
                  <a:ext uri="{0D108BD9-81ED-4DB2-BD59-A6C34878D82A}">
                    <a16:rowId xmlns:a16="http://schemas.microsoft.com/office/drawing/2014/main" val="3501266796"/>
                  </a:ext>
                </a:extLst>
              </a:tr>
            </a:tbl>
          </a:graphicData>
        </a:graphic>
      </p:graphicFrame>
      <p:sp>
        <p:nvSpPr>
          <p:cNvPr id="13" name="Content Placeholder 12"/>
          <p:cNvSpPr>
            <a:spLocks noGrp="1"/>
          </p:cNvSpPr>
          <p:nvPr>
            <p:ph idx="1"/>
          </p:nvPr>
        </p:nvSpPr>
        <p:spPr>
          <a:xfrm>
            <a:off x="6824" y="7491248"/>
            <a:ext cx="8229600" cy="4525963"/>
          </a:xfrm>
        </p:spPr>
        <p:txBody>
          <a:bodyPr/>
          <a:lstStyle/>
          <a:p>
            <a:endParaRPr lang="en-US" dirty="0"/>
          </a:p>
        </p:txBody>
      </p:sp>
    </p:spTree>
    <p:extLst>
      <p:ext uri="{BB962C8B-B14F-4D97-AF65-F5344CB8AC3E}">
        <p14:creationId xmlns:p14="http://schemas.microsoft.com/office/powerpoint/2010/main" val="2259304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 y="364519"/>
            <a:ext cx="9220200" cy="1143000"/>
          </a:xfrm>
        </p:spPr>
        <p:txBody>
          <a:bodyPr>
            <a:noAutofit/>
          </a:bodyPr>
          <a:lstStyle/>
          <a:p>
            <a:r>
              <a:rPr lang="en-US" sz="3200" dirty="0"/>
              <a:t>How does this new investment fare? II </a:t>
            </a:r>
            <a:endParaRPr lang="en-US" sz="2400" dirty="0"/>
          </a:p>
        </p:txBody>
      </p:sp>
      <p:sp>
        <p:nvSpPr>
          <p:cNvPr id="6" name="Rectangle 5"/>
          <p:cNvSpPr/>
          <p:nvPr/>
        </p:nvSpPr>
        <p:spPr>
          <a:xfrm>
            <a:off x="0" y="0"/>
            <a:ext cx="9144000"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6"/>
          <p:cNvSpPr/>
          <p:nvPr/>
        </p:nvSpPr>
        <p:spPr>
          <a:xfrm>
            <a:off x="0" y="6629400"/>
            <a:ext cx="9144000" cy="228600"/>
          </a:xfrm>
          <a:prstGeom prst="rect">
            <a:avLst/>
          </a:prstGeom>
          <a:solidFill>
            <a:srgbClr val="DABA32"/>
          </a:solidFill>
          <a:ln>
            <a:solidFill>
              <a:srgbClr val="DABA3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Content Placeholder 2"/>
          <p:cNvSpPr txBox="1">
            <a:spLocks/>
          </p:cNvSpPr>
          <p:nvPr/>
        </p:nvSpPr>
        <p:spPr>
          <a:xfrm>
            <a:off x="609601" y="4724399"/>
            <a:ext cx="8084196" cy="171249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t>Alphas decrease most for the sample where flows increase more</a:t>
            </a:r>
          </a:p>
          <a:p>
            <a:r>
              <a:rPr lang="en-US" sz="2400" dirty="0"/>
              <a:t>Suggests this is more likely to be flow driven decreasing returns to scale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97783867"/>
              </p:ext>
            </p:extLst>
          </p:nvPr>
        </p:nvGraphicFramePr>
        <p:xfrm>
          <a:off x="1295400" y="1700025"/>
          <a:ext cx="6500393" cy="2509805"/>
        </p:xfrm>
        <a:graphic>
          <a:graphicData uri="http://schemas.openxmlformats.org/drawingml/2006/table">
            <a:tbl>
              <a:tblPr firstRow="1" firstCol="1" bandRow="1">
                <a:tableStyleId>{5C22544A-7EE6-4342-B048-85BDC9FD1C3A}</a:tableStyleId>
              </a:tblPr>
              <a:tblGrid>
                <a:gridCol w="1721053">
                  <a:extLst>
                    <a:ext uri="{9D8B030D-6E8A-4147-A177-3AD203B41FA5}">
                      <a16:colId xmlns:a16="http://schemas.microsoft.com/office/drawing/2014/main" val="3735795271"/>
                    </a:ext>
                  </a:extLst>
                </a:gridCol>
                <a:gridCol w="1528267">
                  <a:extLst>
                    <a:ext uri="{9D8B030D-6E8A-4147-A177-3AD203B41FA5}">
                      <a16:colId xmlns:a16="http://schemas.microsoft.com/office/drawing/2014/main" val="1359528738"/>
                    </a:ext>
                  </a:extLst>
                </a:gridCol>
                <a:gridCol w="736473">
                  <a:extLst>
                    <a:ext uri="{9D8B030D-6E8A-4147-A177-3AD203B41FA5}">
                      <a16:colId xmlns:a16="http://schemas.microsoft.com/office/drawing/2014/main" val="3166760182"/>
                    </a:ext>
                  </a:extLst>
                </a:gridCol>
                <a:gridCol w="1526134">
                  <a:extLst>
                    <a:ext uri="{9D8B030D-6E8A-4147-A177-3AD203B41FA5}">
                      <a16:colId xmlns:a16="http://schemas.microsoft.com/office/drawing/2014/main" val="4057718717"/>
                    </a:ext>
                  </a:extLst>
                </a:gridCol>
                <a:gridCol w="988466">
                  <a:extLst>
                    <a:ext uri="{9D8B030D-6E8A-4147-A177-3AD203B41FA5}">
                      <a16:colId xmlns:a16="http://schemas.microsoft.com/office/drawing/2014/main" val="1531417181"/>
                    </a:ext>
                  </a:extLst>
                </a:gridCol>
              </a:tblGrid>
              <a:tr h="501961">
                <a:tc>
                  <a:txBody>
                    <a:bodyPr/>
                    <a:lstStyle/>
                    <a:p>
                      <a:pPr marL="0" marR="0">
                        <a:lnSpc>
                          <a:spcPct val="115000"/>
                        </a:lnSpc>
                        <a:spcBef>
                          <a:spcPts val="0"/>
                        </a:spcBef>
                        <a:spcAft>
                          <a:spcPts val="1000"/>
                        </a:spcAft>
                      </a:pPr>
                      <a:r>
                        <a:rPr lang="en-US" sz="2000">
                          <a:effectLst/>
                        </a:rPr>
                        <a:t> </a:t>
                      </a:r>
                      <a:endParaRPr lang="en-US" sz="2400">
                        <a:effectLst/>
                        <a:latin typeface="Times New Roman" panose="02020603050405020304" pitchFamily="18" charset="0"/>
                        <a:ea typeface="SimSun" panose="02010600030101010101" pitchFamily="2" charset="-122"/>
                      </a:endParaRPr>
                    </a:p>
                  </a:txBody>
                  <a:tcPr marL="68580" marR="68580" marT="0" marB="0" anchor="ctr"/>
                </a:tc>
                <a:tc gridSpan="2">
                  <a:txBody>
                    <a:bodyPr/>
                    <a:lstStyle/>
                    <a:p>
                      <a:pPr marL="0" marR="0" algn="ctr">
                        <a:lnSpc>
                          <a:spcPct val="115000"/>
                        </a:lnSpc>
                        <a:spcBef>
                          <a:spcPts val="0"/>
                        </a:spcBef>
                        <a:spcAft>
                          <a:spcPts val="1000"/>
                        </a:spcAft>
                      </a:pPr>
                      <a:r>
                        <a:rPr lang="en-US" sz="2000" dirty="0">
                          <a:effectLst/>
                        </a:rPr>
                        <a:t>Flow</a:t>
                      </a:r>
                      <a:r>
                        <a:rPr lang="en-US" sz="2000" baseline="-25000" dirty="0">
                          <a:effectLst/>
                        </a:rPr>
                        <a:t> t+1, t+12</a:t>
                      </a:r>
                      <a:r>
                        <a:rPr lang="en-US" sz="2000" dirty="0">
                          <a:effectLst/>
                        </a:rPr>
                        <a:t>&gt;Median</a:t>
                      </a:r>
                      <a:endParaRPr lang="en-US" sz="2400" dirty="0">
                        <a:effectLst/>
                        <a:latin typeface="Times New Roman" panose="02020603050405020304" pitchFamily="18" charset="0"/>
                        <a:ea typeface="SimSun" panose="02010600030101010101" pitchFamily="2" charset="-122"/>
                      </a:endParaRPr>
                    </a:p>
                  </a:txBody>
                  <a:tcPr marL="68580" marR="68580" marT="0" marB="0" anchor="ctr"/>
                </a:tc>
                <a:tc hMerge="1">
                  <a:txBody>
                    <a:bodyPr/>
                    <a:lstStyle/>
                    <a:p>
                      <a:endParaRPr lang="en-US"/>
                    </a:p>
                  </a:txBody>
                  <a:tcPr/>
                </a:tc>
                <a:tc gridSpan="2">
                  <a:txBody>
                    <a:bodyPr/>
                    <a:lstStyle/>
                    <a:p>
                      <a:pPr marL="0" marR="0" algn="ctr">
                        <a:lnSpc>
                          <a:spcPct val="115000"/>
                        </a:lnSpc>
                        <a:spcBef>
                          <a:spcPts val="0"/>
                        </a:spcBef>
                        <a:spcAft>
                          <a:spcPts val="1000"/>
                        </a:spcAft>
                      </a:pPr>
                      <a:r>
                        <a:rPr lang="en-US" sz="2000">
                          <a:effectLst/>
                        </a:rPr>
                        <a:t>Flow</a:t>
                      </a:r>
                      <a:r>
                        <a:rPr lang="en-US" sz="2000" baseline="-25000">
                          <a:effectLst/>
                        </a:rPr>
                        <a:t> t+1, t+12</a:t>
                      </a:r>
                      <a:r>
                        <a:rPr lang="en-US" sz="2000">
                          <a:effectLst/>
                        </a:rPr>
                        <a:t>&lt;=Median</a:t>
                      </a:r>
                      <a:endParaRPr lang="en-US" sz="2400">
                        <a:effectLst/>
                        <a:latin typeface="Times New Roman" panose="02020603050405020304" pitchFamily="18" charset="0"/>
                        <a:ea typeface="SimSun" panose="02010600030101010101" pitchFamily="2" charset="-122"/>
                      </a:endParaRPr>
                    </a:p>
                  </a:txBody>
                  <a:tcPr marL="68580" marR="68580" marT="0" marB="0" anchor="ctr"/>
                </a:tc>
                <a:tc hMerge="1">
                  <a:txBody>
                    <a:bodyPr/>
                    <a:lstStyle/>
                    <a:p>
                      <a:endParaRPr lang="en-US"/>
                    </a:p>
                  </a:txBody>
                  <a:tcPr/>
                </a:tc>
                <a:extLst>
                  <a:ext uri="{0D108BD9-81ED-4DB2-BD59-A6C34878D82A}">
                    <a16:rowId xmlns:a16="http://schemas.microsoft.com/office/drawing/2014/main" val="3285228335"/>
                  </a:ext>
                </a:extLst>
              </a:tr>
              <a:tr h="501961">
                <a:tc>
                  <a:txBody>
                    <a:bodyPr/>
                    <a:lstStyle/>
                    <a:p>
                      <a:pPr marL="0" marR="0">
                        <a:lnSpc>
                          <a:spcPct val="115000"/>
                        </a:lnSpc>
                        <a:spcBef>
                          <a:spcPts val="0"/>
                        </a:spcBef>
                        <a:spcAft>
                          <a:spcPts val="1000"/>
                        </a:spcAft>
                      </a:pPr>
                      <a:r>
                        <a:rPr lang="en-US" sz="2000">
                          <a:effectLst/>
                        </a:rPr>
                        <a:t> </a:t>
                      </a:r>
                      <a:endParaRPr lang="en-US" sz="2400">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0" marR="0" algn="ctr">
                        <a:lnSpc>
                          <a:spcPct val="115000"/>
                        </a:lnSpc>
                        <a:spcBef>
                          <a:spcPts val="0"/>
                        </a:spcBef>
                        <a:spcAft>
                          <a:spcPts val="1000"/>
                        </a:spcAft>
                      </a:pPr>
                      <a:r>
                        <a:rPr lang="en-US" sz="2000" dirty="0">
                          <a:effectLst/>
                        </a:rPr>
                        <a:t>Before</a:t>
                      </a:r>
                      <a:endParaRPr lang="en-US" sz="2400" dirty="0">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0" marR="0" algn="ctr">
                        <a:lnSpc>
                          <a:spcPct val="115000"/>
                        </a:lnSpc>
                        <a:spcBef>
                          <a:spcPts val="0"/>
                        </a:spcBef>
                        <a:spcAft>
                          <a:spcPts val="1000"/>
                        </a:spcAft>
                      </a:pPr>
                      <a:r>
                        <a:rPr lang="en-US" sz="2000">
                          <a:effectLst/>
                        </a:rPr>
                        <a:t>After</a:t>
                      </a:r>
                      <a:endParaRPr lang="en-US" sz="2400">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0" marR="0" algn="ctr">
                        <a:lnSpc>
                          <a:spcPct val="115000"/>
                        </a:lnSpc>
                        <a:spcBef>
                          <a:spcPts val="0"/>
                        </a:spcBef>
                        <a:spcAft>
                          <a:spcPts val="1000"/>
                        </a:spcAft>
                      </a:pPr>
                      <a:r>
                        <a:rPr lang="en-US" sz="2000">
                          <a:effectLst/>
                        </a:rPr>
                        <a:t>Before</a:t>
                      </a:r>
                      <a:endParaRPr lang="en-US" sz="2400">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0" marR="0" algn="ctr">
                        <a:lnSpc>
                          <a:spcPct val="115000"/>
                        </a:lnSpc>
                        <a:spcBef>
                          <a:spcPts val="0"/>
                        </a:spcBef>
                        <a:spcAft>
                          <a:spcPts val="1000"/>
                        </a:spcAft>
                      </a:pPr>
                      <a:r>
                        <a:rPr lang="en-US" sz="2000">
                          <a:effectLst/>
                        </a:rPr>
                        <a:t>After</a:t>
                      </a:r>
                      <a:endParaRPr lang="en-US" sz="2400">
                        <a:effectLst/>
                        <a:latin typeface="Times New Roman" panose="02020603050405020304" pitchFamily="18" charset="0"/>
                        <a:ea typeface="SimSun" panose="02010600030101010101" pitchFamily="2" charset="-122"/>
                      </a:endParaRPr>
                    </a:p>
                  </a:txBody>
                  <a:tcPr marL="68580" marR="68580" marT="0" marB="0" anchor="ctr"/>
                </a:tc>
                <a:extLst>
                  <a:ext uri="{0D108BD9-81ED-4DB2-BD59-A6C34878D82A}">
                    <a16:rowId xmlns:a16="http://schemas.microsoft.com/office/drawing/2014/main" val="2528277150"/>
                  </a:ext>
                </a:extLst>
              </a:tr>
              <a:tr h="501961">
                <a:tc>
                  <a:txBody>
                    <a:bodyPr/>
                    <a:lstStyle/>
                    <a:p>
                      <a:pPr marL="0" marR="0">
                        <a:lnSpc>
                          <a:spcPct val="115000"/>
                        </a:lnSpc>
                        <a:spcBef>
                          <a:spcPts val="0"/>
                        </a:spcBef>
                        <a:spcAft>
                          <a:spcPts val="1000"/>
                        </a:spcAft>
                      </a:pPr>
                      <a:r>
                        <a:rPr lang="en-US" sz="2000">
                          <a:effectLst/>
                        </a:rPr>
                        <a:t>PT Win</a:t>
                      </a:r>
                      <a:endParaRPr lang="en-US" sz="2400">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gn="ctr">
                        <a:lnSpc>
                          <a:spcPct val="115000"/>
                        </a:lnSpc>
                        <a:spcBef>
                          <a:spcPts val="0"/>
                        </a:spcBef>
                        <a:spcAft>
                          <a:spcPts val="1000"/>
                        </a:spcAft>
                      </a:pPr>
                      <a:r>
                        <a:rPr lang="en-US" sz="2000" dirty="0">
                          <a:solidFill>
                            <a:srgbClr val="000000"/>
                          </a:solidFill>
                          <a:effectLst/>
                          <a:latin typeface="Arial" panose="020B0604020202020204" pitchFamily="34" charset="0"/>
                          <a:ea typeface="SimSun" panose="02010600030101010101" pitchFamily="2" charset="-122"/>
                          <a:cs typeface="Arial" panose="020B0604020202020204" pitchFamily="34" charset="0"/>
                        </a:rPr>
                        <a:t>0.72</a:t>
                      </a:r>
                      <a:endParaRPr lang="en-US" sz="20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1000"/>
                        </a:spcAft>
                      </a:pPr>
                      <a:r>
                        <a:rPr lang="en-US" sz="2000" dirty="0">
                          <a:solidFill>
                            <a:srgbClr val="000000"/>
                          </a:solidFill>
                          <a:effectLst/>
                          <a:latin typeface="Arial" panose="020B0604020202020204" pitchFamily="34" charset="0"/>
                          <a:ea typeface="SimSun" panose="02010600030101010101" pitchFamily="2" charset="-122"/>
                          <a:cs typeface="Arial" panose="020B0604020202020204" pitchFamily="34" charset="0"/>
                        </a:rPr>
                        <a:t>-0.28</a:t>
                      </a:r>
                      <a:endParaRPr lang="en-US" sz="20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1000"/>
                        </a:spcAft>
                      </a:pPr>
                      <a:r>
                        <a:rPr lang="en-US" sz="2000" dirty="0">
                          <a:solidFill>
                            <a:srgbClr val="000000"/>
                          </a:solidFill>
                          <a:effectLst/>
                          <a:latin typeface="Arial" panose="020B0604020202020204" pitchFamily="34" charset="0"/>
                          <a:ea typeface="SimSun" panose="02010600030101010101" pitchFamily="2" charset="-122"/>
                          <a:cs typeface="Arial" panose="020B0604020202020204" pitchFamily="34" charset="0"/>
                        </a:rPr>
                        <a:t>0.55</a:t>
                      </a:r>
                      <a:endParaRPr lang="en-US" sz="20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1000"/>
                        </a:spcAft>
                      </a:pPr>
                      <a:r>
                        <a:rPr lang="en-US" sz="2000" dirty="0">
                          <a:solidFill>
                            <a:srgbClr val="000000"/>
                          </a:solidFill>
                          <a:effectLst/>
                          <a:latin typeface="Arial" panose="020B0604020202020204" pitchFamily="34" charset="0"/>
                          <a:ea typeface="SimSun" panose="02010600030101010101" pitchFamily="2" charset="-122"/>
                          <a:cs typeface="Arial" panose="020B0604020202020204" pitchFamily="34" charset="0"/>
                        </a:rPr>
                        <a:t>0.05</a:t>
                      </a:r>
                      <a:endParaRPr lang="en-US" sz="20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837613105"/>
                  </a:ext>
                </a:extLst>
              </a:tr>
              <a:tr h="501961">
                <a:tc>
                  <a:txBody>
                    <a:bodyPr/>
                    <a:lstStyle/>
                    <a:p>
                      <a:pPr marL="0" marR="0">
                        <a:lnSpc>
                          <a:spcPct val="115000"/>
                        </a:lnSpc>
                        <a:spcBef>
                          <a:spcPts val="0"/>
                        </a:spcBef>
                        <a:spcAft>
                          <a:spcPts val="1000"/>
                        </a:spcAft>
                      </a:pPr>
                      <a:r>
                        <a:rPr lang="en-US" sz="2000">
                          <a:effectLst/>
                        </a:rPr>
                        <a:t>Non-PT Win</a:t>
                      </a:r>
                      <a:endParaRPr lang="en-US" sz="2400">
                        <a:effectLst/>
                        <a:latin typeface="Times New Roman" panose="02020603050405020304" pitchFamily="18" charset="0"/>
                        <a:ea typeface="SimSun" panose="02010600030101010101" pitchFamily="2" charset="-122"/>
                      </a:endParaRPr>
                    </a:p>
                  </a:txBody>
                  <a:tcPr marL="68580" marR="68580" marT="0" marB="0" anchor="b"/>
                </a:tc>
                <a:tc>
                  <a:txBody>
                    <a:bodyPr/>
                    <a:lstStyle/>
                    <a:p>
                      <a:pPr marL="0" marR="0" algn="ctr">
                        <a:lnSpc>
                          <a:spcPct val="115000"/>
                        </a:lnSpc>
                        <a:spcBef>
                          <a:spcPts val="0"/>
                        </a:spcBef>
                        <a:spcAft>
                          <a:spcPts val="1000"/>
                        </a:spcAft>
                      </a:pPr>
                      <a:r>
                        <a:rPr lang="en-US" sz="2000">
                          <a:solidFill>
                            <a:srgbClr val="000000"/>
                          </a:solidFill>
                          <a:effectLst/>
                          <a:latin typeface="Arial" panose="020B0604020202020204" pitchFamily="34" charset="0"/>
                          <a:ea typeface="SimSun" panose="02010600030101010101" pitchFamily="2" charset="-122"/>
                          <a:cs typeface="Arial" panose="020B0604020202020204" pitchFamily="34" charset="0"/>
                        </a:rPr>
                        <a:t>0.84</a:t>
                      </a:r>
                      <a:endParaRPr lang="en-US" sz="20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1000"/>
                        </a:spcAft>
                      </a:pPr>
                      <a:r>
                        <a:rPr lang="en-US" sz="2000" dirty="0">
                          <a:solidFill>
                            <a:srgbClr val="000000"/>
                          </a:solidFill>
                          <a:effectLst/>
                          <a:latin typeface="Arial" panose="020B0604020202020204" pitchFamily="34" charset="0"/>
                          <a:ea typeface="SimSun" panose="02010600030101010101" pitchFamily="2" charset="-122"/>
                          <a:cs typeface="Arial" panose="020B0604020202020204" pitchFamily="34" charset="0"/>
                        </a:rPr>
                        <a:t>0.77</a:t>
                      </a:r>
                      <a:endParaRPr lang="en-US" sz="20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1000"/>
                        </a:spcAft>
                      </a:pPr>
                      <a:r>
                        <a:rPr lang="en-US" sz="2000" dirty="0">
                          <a:solidFill>
                            <a:srgbClr val="000000"/>
                          </a:solidFill>
                          <a:effectLst/>
                          <a:latin typeface="Arial" panose="020B0604020202020204" pitchFamily="34" charset="0"/>
                          <a:ea typeface="SimSun" panose="02010600030101010101" pitchFamily="2" charset="-122"/>
                          <a:cs typeface="Arial" panose="020B0604020202020204" pitchFamily="34" charset="0"/>
                        </a:rPr>
                        <a:t>0.43</a:t>
                      </a:r>
                      <a:endParaRPr lang="en-US" sz="20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1000"/>
                        </a:spcAft>
                      </a:pPr>
                      <a:r>
                        <a:rPr lang="en-US" sz="2000" dirty="0">
                          <a:solidFill>
                            <a:srgbClr val="000000"/>
                          </a:solidFill>
                          <a:effectLst/>
                          <a:latin typeface="Arial" panose="020B0604020202020204" pitchFamily="34" charset="0"/>
                          <a:ea typeface="SimSun" panose="02010600030101010101" pitchFamily="2" charset="-122"/>
                          <a:cs typeface="Arial" panose="020B0604020202020204" pitchFamily="34" charset="0"/>
                        </a:rPr>
                        <a:t>0.34</a:t>
                      </a:r>
                      <a:endParaRPr lang="en-US" sz="20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1947251520"/>
                  </a:ext>
                </a:extLst>
              </a:tr>
              <a:tr h="501961">
                <a:tc>
                  <a:txBody>
                    <a:bodyPr/>
                    <a:lstStyle/>
                    <a:p>
                      <a:pPr marL="0" marR="0">
                        <a:lnSpc>
                          <a:spcPct val="115000"/>
                        </a:lnSpc>
                        <a:spcBef>
                          <a:spcPts val="0"/>
                        </a:spcBef>
                        <a:spcAft>
                          <a:spcPts val="1000"/>
                        </a:spcAft>
                      </a:pPr>
                      <a:r>
                        <a:rPr lang="en-US" sz="2000">
                          <a:effectLst/>
                        </a:rPr>
                        <a:t>DID</a:t>
                      </a:r>
                      <a:endParaRPr lang="en-US" sz="2400">
                        <a:effectLst/>
                        <a:latin typeface="Times New Roman" panose="02020603050405020304" pitchFamily="18" charset="0"/>
                        <a:ea typeface="SimSun" panose="02010600030101010101" pitchFamily="2" charset="-122"/>
                      </a:endParaRPr>
                    </a:p>
                  </a:txBody>
                  <a:tcPr marL="68580" marR="68580" marT="0" marB="0" anchor="ctr"/>
                </a:tc>
                <a:tc>
                  <a:txBody>
                    <a:bodyPr/>
                    <a:lstStyle/>
                    <a:p>
                      <a:pPr marL="0" marR="0" algn="ctr">
                        <a:lnSpc>
                          <a:spcPct val="115000"/>
                        </a:lnSpc>
                        <a:spcBef>
                          <a:spcPts val="0"/>
                        </a:spcBef>
                        <a:spcAft>
                          <a:spcPts val="1000"/>
                        </a:spcAft>
                      </a:pPr>
                      <a:r>
                        <a:rPr lang="en-US" sz="2000">
                          <a:solidFill>
                            <a:srgbClr val="000000"/>
                          </a:solidFill>
                          <a:effectLst/>
                          <a:latin typeface="Arial" panose="020B0604020202020204" pitchFamily="34" charset="0"/>
                          <a:ea typeface="SimSun" panose="02010600030101010101" pitchFamily="2" charset="-122"/>
                          <a:cs typeface="Arial" panose="020B0604020202020204" pitchFamily="34" charset="0"/>
                        </a:rPr>
                        <a:t>-0.93**</a:t>
                      </a:r>
                      <a:endParaRPr lang="en-US" sz="20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1000"/>
                        </a:spcAft>
                      </a:pPr>
                      <a:r>
                        <a:rPr lang="en-US" sz="20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endParaRPr lang="en-US" sz="20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1000"/>
                        </a:spcAft>
                      </a:pPr>
                      <a:r>
                        <a:rPr lang="en-US" sz="2000" dirty="0">
                          <a:solidFill>
                            <a:srgbClr val="000000"/>
                          </a:solidFill>
                          <a:effectLst/>
                          <a:latin typeface="Arial" panose="020B0604020202020204" pitchFamily="34" charset="0"/>
                          <a:ea typeface="SimSun" panose="02010600030101010101" pitchFamily="2" charset="-122"/>
                          <a:cs typeface="Arial" panose="020B0604020202020204" pitchFamily="34" charset="0"/>
                        </a:rPr>
                        <a:t>-0.41</a:t>
                      </a:r>
                      <a:endParaRPr lang="en-US" sz="20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1000"/>
                        </a:spcAft>
                      </a:pPr>
                      <a:r>
                        <a:rPr lang="en-US" sz="20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endParaRPr lang="en-US" sz="20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2773415231"/>
                  </a:ext>
                </a:extLst>
              </a:tr>
            </a:tbl>
          </a:graphicData>
        </a:graphic>
      </p:graphicFrame>
    </p:spTree>
    <p:extLst>
      <p:ext uri="{BB962C8B-B14F-4D97-AF65-F5344CB8AC3E}">
        <p14:creationId xmlns:p14="http://schemas.microsoft.com/office/powerpoint/2010/main" val="11659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 y="364519"/>
            <a:ext cx="9220200" cy="1143000"/>
          </a:xfrm>
        </p:spPr>
        <p:txBody>
          <a:bodyPr>
            <a:noAutofit/>
          </a:bodyPr>
          <a:lstStyle/>
          <a:p>
            <a:r>
              <a:rPr lang="en-US" sz="3200" dirty="0"/>
              <a:t>How does this new investment fare? III </a:t>
            </a:r>
            <a:endParaRPr lang="en-US" sz="2400" dirty="0"/>
          </a:p>
        </p:txBody>
      </p:sp>
      <p:sp>
        <p:nvSpPr>
          <p:cNvPr id="6" name="Rectangle 5"/>
          <p:cNvSpPr/>
          <p:nvPr/>
        </p:nvSpPr>
        <p:spPr>
          <a:xfrm>
            <a:off x="0" y="0"/>
            <a:ext cx="9144000"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6"/>
          <p:cNvSpPr/>
          <p:nvPr/>
        </p:nvSpPr>
        <p:spPr>
          <a:xfrm>
            <a:off x="0" y="6629400"/>
            <a:ext cx="9144000" cy="228600"/>
          </a:xfrm>
          <a:prstGeom prst="rect">
            <a:avLst/>
          </a:prstGeom>
          <a:solidFill>
            <a:srgbClr val="DABA32"/>
          </a:solidFill>
          <a:ln>
            <a:solidFill>
              <a:srgbClr val="DABA3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Content Placeholder 2"/>
          <p:cNvSpPr txBox="1">
            <a:spLocks/>
          </p:cNvSpPr>
          <p:nvPr/>
        </p:nvSpPr>
        <p:spPr>
          <a:xfrm>
            <a:off x="609601" y="4724399"/>
            <a:ext cx="8084196" cy="171249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t>Measures of activity go down after tournament win</a:t>
            </a:r>
          </a:p>
          <a:p>
            <a:pPr lvl="1"/>
            <a:r>
              <a:rPr lang="en-US" sz="2000" dirty="0"/>
              <a:t>R squared vis-à-vis factor models increase</a:t>
            </a:r>
          </a:p>
          <a:p>
            <a:pPr lvl="1"/>
            <a:r>
              <a:rPr lang="en-US" sz="2000" dirty="0"/>
              <a:t>Active share decreases</a:t>
            </a:r>
          </a:p>
          <a:p>
            <a:pPr lvl="1"/>
            <a:r>
              <a:rPr lang="en-US" sz="2000" dirty="0"/>
              <a:t>More S&amp;P 500 stocks bought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46208463"/>
              </p:ext>
            </p:extLst>
          </p:nvPr>
        </p:nvGraphicFramePr>
        <p:xfrm>
          <a:off x="457200" y="1507518"/>
          <a:ext cx="8229599" cy="2447310"/>
        </p:xfrm>
        <a:graphic>
          <a:graphicData uri="http://schemas.openxmlformats.org/drawingml/2006/table">
            <a:tbl>
              <a:tblPr firstRow="1" firstCol="1" bandRow="1">
                <a:tableStyleId>{5C22544A-7EE6-4342-B048-85BDC9FD1C3A}</a:tableStyleId>
              </a:tblPr>
              <a:tblGrid>
                <a:gridCol w="1504371">
                  <a:extLst>
                    <a:ext uri="{9D8B030D-6E8A-4147-A177-3AD203B41FA5}">
                      <a16:colId xmlns:a16="http://schemas.microsoft.com/office/drawing/2014/main" val="3613100783"/>
                    </a:ext>
                  </a:extLst>
                </a:gridCol>
                <a:gridCol w="837773">
                  <a:extLst>
                    <a:ext uri="{9D8B030D-6E8A-4147-A177-3AD203B41FA5}">
                      <a16:colId xmlns:a16="http://schemas.microsoft.com/office/drawing/2014/main" val="748745204"/>
                    </a:ext>
                  </a:extLst>
                </a:gridCol>
                <a:gridCol w="740664">
                  <a:extLst>
                    <a:ext uri="{9D8B030D-6E8A-4147-A177-3AD203B41FA5}">
                      <a16:colId xmlns:a16="http://schemas.microsoft.com/office/drawing/2014/main" val="1595996326"/>
                    </a:ext>
                  </a:extLst>
                </a:gridCol>
                <a:gridCol w="1186708">
                  <a:extLst>
                    <a:ext uri="{9D8B030D-6E8A-4147-A177-3AD203B41FA5}">
                      <a16:colId xmlns:a16="http://schemas.microsoft.com/office/drawing/2014/main" val="2112998636"/>
                    </a:ext>
                  </a:extLst>
                </a:gridCol>
                <a:gridCol w="837773">
                  <a:extLst>
                    <a:ext uri="{9D8B030D-6E8A-4147-A177-3AD203B41FA5}">
                      <a16:colId xmlns:a16="http://schemas.microsoft.com/office/drawing/2014/main" val="1589766848"/>
                    </a:ext>
                  </a:extLst>
                </a:gridCol>
                <a:gridCol w="740664">
                  <a:extLst>
                    <a:ext uri="{9D8B030D-6E8A-4147-A177-3AD203B41FA5}">
                      <a16:colId xmlns:a16="http://schemas.microsoft.com/office/drawing/2014/main" val="285892019"/>
                    </a:ext>
                  </a:extLst>
                </a:gridCol>
                <a:gridCol w="1186708">
                  <a:extLst>
                    <a:ext uri="{9D8B030D-6E8A-4147-A177-3AD203B41FA5}">
                      <a16:colId xmlns:a16="http://schemas.microsoft.com/office/drawing/2014/main" val="638826533"/>
                    </a:ext>
                  </a:extLst>
                </a:gridCol>
                <a:gridCol w="1194938">
                  <a:extLst>
                    <a:ext uri="{9D8B030D-6E8A-4147-A177-3AD203B41FA5}">
                      <a16:colId xmlns:a16="http://schemas.microsoft.com/office/drawing/2014/main" val="3165262861"/>
                    </a:ext>
                  </a:extLst>
                </a:gridCol>
              </a:tblGrid>
              <a:tr h="508846">
                <a:tc>
                  <a:txBody>
                    <a:bodyPr/>
                    <a:lstStyle/>
                    <a:p>
                      <a:pPr marL="0" marR="0">
                        <a:lnSpc>
                          <a:spcPct val="107000"/>
                        </a:lnSpc>
                        <a:spcBef>
                          <a:spcPts val="0"/>
                        </a:spcBef>
                        <a:spcAft>
                          <a:spcPts val="0"/>
                        </a:spcAft>
                      </a:pPr>
                      <a:r>
                        <a:rPr lang="en-US" sz="1800">
                          <a:effectLst/>
                        </a:rPr>
                        <a:t> </a:t>
                      </a:r>
                      <a:endParaRPr lang="en-US" sz="2800">
                        <a:effectLst/>
                        <a:latin typeface="Times New Roman" panose="02020603050405020304" pitchFamily="18" charset="0"/>
                        <a:ea typeface="DengXian"/>
                        <a:cs typeface="Times New Roman" panose="02020603050405020304" pitchFamily="18" charset="0"/>
                      </a:endParaRPr>
                    </a:p>
                  </a:txBody>
                  <a:tcPr marL="68580" marR="68580" marT="0" marB="0" anchor="b"/>
                </a:tc>
                <a:tc gridSpan="3">
                  <a:txBody>
                    <a:bodyPr/>
                    <a:lstStyle/>
                    <a:p>
                      <a:pPr marL="0" marR="0" algn="ctr">
                        <a:lnSpc>
                          <a:spcPct val="107000"/>
                        </a:lnSpc>
                        <a:spcBef>
                          <a:spcPts val="0"/>
                        </a:spcBef>
                        <a:spcAft>
                          <a:spcPts val="0"/>
                        </a:spcAft>
                      </a:pPr>
                      <a:r>
                        <a:rPr lang="en-US" sz="1800">
                          <a:effectLst/>
                        </a:rPr>
                        <a:t>PTWIN</a:t>
                      </a:r>
                      <a:endParaRPr lang="en-US" sz="2800">
                        <a:effectLst/>
                        <a:latin typeface="Times New Roman" panose="02020603050405020304" pitchFamily="18" charset="0"/>
                        <a:ea typeface="DengXian"/>
                        <a:cs typeface="Times New Roman" panose="02020603050405020304" pitchFamily="18" charset="0"/>
                      </a:endParaRPr>
                    </a:p>
                  </a:txBody>
                  <a:tcPr marL="68580" marR="68580" marT="0" marB="0" anchor="b"/>
                </a:tc>
                <a:tc hMerge="1">
                  <a:txBody>
                    <a:bodyPr/>
                    <a:lstStyle/>
                    <a:p>
                      <a:endParaRPr lang="en-US"/>
                    </a:p>
                  </a:txBody>
                  <a:tcPr/>
                </a:tc>
                <a:tc hMerge="1">
                  <a:txBody>
                    <a:bodyPr/>
                    <a:lstStyle/>
                    <a:p>
                      <a:endParaRPr lang="en-US"/>
                    </a:p>
                  </a:txBody>
                  <a:tcPr/>
                </a:tc>
                <a:tc gridSpan="3">
                  <a:txBody>
                    <a:bodyPr/>
                    <a:lstStyle/>
                    <a:p>
                      <a:pPr marL="0" marR="0" algn="ctr">
                        <a:lnSpc>
                          <a:spcPct val="107000"/>
                        </a:lnSpc>
                        <a:spcBef>
                          <a:spcPts val="0"/>
                        </a:spcBef>
                        <a:spcAft>
                          <a:spcPts val="0"/>
                        </a:spcAft>
                      </a:pPr>
                      <a:r>
                        <a:rPr lang="en-US" sz="1800">
                          <a:effectLst/>
                        </a:rPr>
                        <a:t>Non-PTWin</a:t>
                      </a:r>
                      <a:endParaRPr lang="en-US" sz="2800">
                        <a:effectLst/>
                        <a:latin typeface="Times New Roman" panose="02020603050405020304" pitchFamily="18" charset="0"/>
                        <a:ea typeface="DengXian"/>
                        <a:cs typeface="Times New Roman" panose="02020603050405020304" pitchFamily="18" charset="0"/>
                      </a:endParaRPr>
                    </a:p>
                  </a:txBody>
                  <a:tcPr marL="68580" marR="68580" marT="0" marB="0" anchor="b"/>
                </a:tc>
                <a:tc hMerge="1">
                  <a:txBody>
                    <a:bodyPr/>
                    <a:lstStyle/>
                    <a:p>
                      <a:endParaRPr lang="en-US"/>
                    </a:p>
                  </a:txBody>
                  <a:tcPr/>
                </a:tc>
                <a:tc hMerge="1">
                  <a:txBody>
                    <a:bodyPr/>
                    <a:lstStyle/>
                    <a:p>
                      <a:endParaRPr lang="en-US"/>
                    </a:p>
                  </a:txBody>
                  <a:tcPr/>
                </a:tc>
                <a:tc>
                  <a:txBody>
                    <a:bodyPr/>
                    <a:lstStyle/>
                    <a:p>
                      <a:pPr marL="0" marR="0">
                        <a:lnSpc>
                          <a:spcPct val="107000"/>
                        </a:lnSpc>
                        <a:spcBef>
                          <a:spcPts val="0"/>
                        </a:spcBef>
                        <a:spcAft>
                          <a:spcPts val="0"/>
                        </a:spcAft>
                      </a:pPr>
                      <a:r>
                        <a:rPr lang="en-US" sz="1800">
                          <a:effectLst/>
                        </a:rPr>
                        <a:t> </a:t>
                      </a:r>
                      <a:endParaRPr lang="en-US" sz="2800">
                        <a:effectLst/>
                        <a:latin typeface="Times New Roman" panose="02020603050405020304" pitchFamily="18" charset="0"/>
                        <a:ea typeface="DengXian"/>
                        <a:cs typeface="Times New Roman" panose="02020603050405020304" pitchFamily="18" charset="0"/>
                      </a:endParaRPr>
                    </a:p>
                  </a:txBody>
                  <a:tcPr marL="68580" marR="68580" marT="0" marB="0" anchor="b"/>
                </a:tc>
                <a:extLst>
                  <a:ext uri="{0D108BD9-81ED-4DB2-BD59-A6C34878D82A}">
                    <a16:rowId xmlns:a16="http://schemas.microsoft.com/office/drawing/2014/main" val="1895724694"/>
                  </a:ext>
                </a:extLst>
              </a:tr>
              <a:tr h="484616">
                <a:tc>
                  <a:txBody>
                    <a:bodyPr/>
                    <a:lstStyle/>
                    <a:p>
                      <a:pPr marL="0" marR="0">
                        <a:lnSpc>
                          <a:spcPct val="107000"/>
                        </a:lnSpc>
                        <a:spcBef>
                          <a:spcPts val="0"/>
                        </a:spcBef>
                        <a:spcAft>
                          <a:spcPts val="0"/>
                        </a:spcAft>
                      </a:pPr>
                      <a:r>
                        <a:rPr lang="en-US" sz="1800">
                          <a:effectLst/>
                        </a:rPr>
                        <a:t> </a:t>
                      </a:r>
                      <a:endParaRPr lang="en-US" sz="2800">
                        <a:effectLst/>
                        <a:latin typeface="Times New Roman" panose="02020603050405020304" pitchFamily="18" charset="0"/>
                        <a:ea typeface="DengXian"/>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800" dirty="0">
                          <a:effectLst/>
                        </a:rPr>
                        <a:t>before</a:t>
                      </a:r>
                      <a:endParaRPr lang="en-US" sz="2800" dirty="0">
                        <a:effectLst/>
                        <a:latin typeface="Times New Roman" panose="02020603050405020304" pitchFamily="18" charset="0"/>
                        <a:ea typeface="DengXian"/>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800">
                          <a:effectLst/>
                        </a:rPr>
                        <a:t>after</a:t>
                      </a:r>
                      <a:endParaRPr lang="en-US" sz="2800">
                        <a:effectLst/>
                        <a:latin typeface="Times New Roman" panose="02020603050405020304" pitchFamily="18" charset="0"/>
                        <a:ea typeface="DengXian"/>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800">
                          <a:effectLst/>
                        </a:rPr>
                        <a:t>Difference</a:t>
                      </a:r>
                      <a:endParaRPr lang="en-US" sz="2800">
                        <a:effectLst/>
                        <a:latin typeface="Times New Roman" panose="02020603050405020304" pitchFamily="18" charset="0"/>
                        <a:ea typeface="DengXian"/>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800">
                          <a:effectLst/>
                        </a:rPr>
                        <a:t>before</a:t>
                      </a:r>
                      <a:endParaRPr lang="en-US" sz="2800">
                        <a:effectLst/>
                        <a:latin typeface="Times New Roman" panose="02020603050405020304" pitchFamily="18" charset="0"/>
                        <a:ea typeface="DengXian"/>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800">
                          <a:effectLst/>
                        </a:rPr>
                        <a:t>after</a:t>
                      </a:r>
                      <a:endParaRPr lang="en-US" sz="2800">
                        <a:effectLst/>
                        <a:latin typeface="Times New Roman" panose="02020603050405020304" pitchFamily="18" charset="0"/>
                        <a:ea typeface="DengXian"/>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800">
                          <a:effectLst/>
                        </a:rPr>
                        <a:t>Difference</a:t>
                      </a:r>
                      <a:endParaRPr lang="en-US" sz="2800">
                        <a:effectLst/>
                        <a:latin typeface="Times New Roman" panose="02020603050405020304" pitchFamily="18" charset="0"/>
                        <a:ea typeface="DengXian"/>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800" dirty="0">
                          <a:effectLst/>
                        </a:rPr>
                        <a:t>Diff-in-Diff</a:t>
                      </a:r>
                      <a:endParaRPr lang="en-US" sz="2800" dirty="0">
                        <a:effectLst/>
                        <a:latin typeface="Times New Roman" panose="02020603050405020304" pitchFamily="18" charset="0"/>
                        <a:ea typeface="DengXian"/>
                        <a:cs typeface="Times New Roman" panose="02020603050405020304" pitchFamily="18" charset="0"/>
                      </a:endParaRPr>
                    </a:p>
                  </a:txBody>
                  <a:tcPr marL="68580" marR="68580" marT="0" marB="0" anchor="b"/>
                </a:tc>
                <a:extLst>
                  <a:ext uri="{0D108BD9-81ED-4DB2-BD59-A6C34878D82A}">
                    <a16:rowId xmlns:a16="http://schemas.microsoft.com/office/drawing/2014/main" val="3861641543"/>
                  </a:ext>
                </a:extLst>
              </a:tr>
              <a:tr h="484616">
                <a:tc>
                  <a:txBody>
                    <a:bodyPr/>
                    <a:lstStyle/>
                    <a:p>
                      <a:pPr marL="0" marR="0">
                        <a:lnSpc>
                          <a:spcPct val="107000"/>
                        </a:lnSpc>
                        <a:spcBef>
                          <a:spcPts val="0"/>
                        </a:spcBef>
                        <a:spcAft>
                          <a:spcPts val="0"/>
                        </a:spcAft>
                      </a:pPr>
                      <a:r>
                        <a:rPr lang="en-US" sz="1800" dirty="0">
                          <a:effectLst/>
                        </a:rPr>
                        <a:t>R-Squared</a:t>
                      </a:r>
                      <a:endParaRPr lang="en-US" sz="2800" dirty="0">
                        <a:effectLst/>
                        <a:latin typeface="Times New Roman" panose="02020603050405020304" pitchFamily="18" charset="0"/>
                        <a:ea typeface="DengXian"/>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0.300</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0.500</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0.200</a:t>
                      </a:r>
                      <a:r>
                        <a:rPr lang="en-US" sz="1600"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0.290</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0.360</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0.070</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0.13</a:t>
                      </a:r>
                      <a:r>
                        <a:rPr lang="en-US" sz="1600" baseline="30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4105704758"/>
                  </a:ext>
                </a:extLst>
              </a:tr>
              <a:tr h="484616">
                <a:tc>
                  <a:txBody>
                    <a:bodyPr/>
                    <a:lstStyle/>
                    <a:p>
                      <a:pPr marL="0" marR="0">
                        <a:lnSpc>
                          <a:spcPct val="107000"/>
                        </a:lnSpc>
                        <a:spcBef>
                          <a:spcPts val="0"/>
                        </a:spcBef>
                        <a:spcAft>
                          <a:spcPts val="0"/>
                        </a:spcAft>
                      </a:pPr>
                      <a:r>
                        <a:rPr lang="en-US" sz="1800" dirty="0">
                          <a:effectLst/>
                        </a:rPr>
                        <a:t>1-ActiveShare</a:t>
                      </a:r>
                      <a:endParaRPr lang="en-US" sz="2800" dirty="0">
                        <a:effectLst/>
                        <a:latin typeface="Times New Roman" panose="02020603050405020304" pitchFamily="18" charset="0"/>
                        <a:ea typeface="DengXian"/>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0.430</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0.464</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0.034</a:t>
                      </a:r>
                      <a:r>
                        <a:rPr lang="en-US" sz="1600"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0.416</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0.436</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0.020</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0.014</a:t>
                      </a:r>
                      <a:r>
                        <a:rPr lang="en-US" sz="1600"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extLst>
                  <a:ext uri="{0D108BD9-81ED-4DB2-BD59-A6C34878D82A}">
                    <a16:rowId xmlns:a16="http://schemas.microsoft.com/office/drawing/2014/main" val="1844733240"/>
                  </a:ext>
                </a:extLst>
              </a:tr>
              <a:tr h="484616">
                <a:tc>
                  <a:txBody>
                    <a:bodyPr/>
                    <a:lstStyle/>
                    <a:p>
                      <a:pPr marL="0" marR="0">
                        <a:lnSpc>
                          <a:spcPct val="107000"/>
                        </a:lnSpc>
                        <a:spcBef>
                          <a:spcPts val="0"/>
                        </a:spcBef>
                        <a:spcAft>
                          <a:spcPts val="0"/>
                        </a:spcAft>
                      </a:pPr>
                      <a:r>
                        <a:rPr lang="en-US" sz="1800" dirty="0">
                          <a:effectLst/>
                        </a:rPr>
                        <a:t>SP500Ratio</a:t>
                      </a:r>
                      <a:endParaRPr lang="en-US" sz="2800" dirty="0">
                        <a:effectLst/>
                        <a:latin typeface="Times New Roman" panose="02020603050405020304" pitchFamily="18" charset="0"/>
                        <a:ea typeface="DengXian"/>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0.266</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0.302</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0.036</a:t>
                      </a:r>
                      <a:r>
                        <a:rPr lang="en-US" sz="1600"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0.346</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0.321</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-0.025</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0.061</a:t>
                      </a:r>
                      <a:r>
                        <a:rPr lang="en-US" sz="1600"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extLst>
                  <a:ext uri="{0D108BD9-81ED-4DB2-BD59-A6C34878D82A}">
                    <a16:rowId xmlns:a16="http://schemas.microsoft.com/office/drawing/2014/main" val="2939263671"/>
                  </a:ext>
                </a:extLst>
              </a:tr>
            </a:tbl>
          </a:graphicData>
        </a:graphic>
      </p:graphicFrame>
      <p:sp>
        <p:nvSpPr>
          <p:cNvPr id="3" name="Rectangle 2"/>
          <p:cNvSpPr/>
          <p:nvPr/>
        </p:nvSpPr>
        <p:spPr>
          <a:xfrm>
            <a:off x="4732361" y="1507518"/>
            <a:ext cx="3969397" cy="24473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8974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 y="364519"/>
            <a:ext cx="9220200" cy="1143000"/>
          </a:xfrm>
        </p:spPr>
        <p:txBody>
          <a:bodyPr>
            <a:noAutofit/>
          </a:bodyPr>
          <a:lstStyle/>
          <a:p>
            <a:r>
              <a:rPr lang="en-US" sz="3200" dirty="0"/>
              <a:t>How does this new investment fare? IV</a:t>
            </a:r>
            <a:endParaRPr lang="en-US" sz="2400" dirty="0"/>
          </a:p>
        </p:txBody>
      </p:sp>
      <p:sp>
        <p:nvSpPr>
          <p:cNvPr id="6" name="Rectangle 5"/>
          <p:cNvSpPr/>
          <p:nvPr/>
        </p:nvSpPr>
        <p:spPr>
          <a:xfrm>
            <a:off x="0" y="0"/>
            <a:ext cx="9144000"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6"/>
          <p:cNvSpPr/>
          <p:nvPr/>
        </p:nvSpPr>
        <p:spPr>
          <a:xfrm>
            <a:off x="0" y="6629400"/>
            <a:ext cx="9144000" cy="228600"/>
          </a:xfrm>
          <a:prstGeom prst="rect">
            <a:avLst/>
          </a:prstGeom>
          <a:solidFill>
            <a:srgbClr val="DABA32"/>
          </a:solidFill>
          <a:ln>
            <a:solidFill>
              <a:srgbClr val="DABA3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63344166"/>
              </p:ext>
            </p:extLst>
          </p:nvPr>
        </p:nvGraphicFramePr>
        <p:xfrm>
          <a:off x="457200" y="1507518"/>
          <a:ext cx="8229599" cy="2447310"/>
        </p:xfrm>
        <a:graphic>
          <a:graphicData uri="http://schemas.openxmlformats.org/drawingml/2006/table">
            <a:tbl>
              <a:tblPr firstRow="1" firstCol="1" bandRow="1">
                <a:tableStyleId>{5C22544A-7EE6-4342-B048-85BDC9FD1C3A}</a:tableStyleId>
              </a:tblPr>
              <a:tblGrid>
                <a:gridCol w="1504371">
                  <a:extLst>
                    <a:ext uri="{9D8B030D-6E8A-4147-A177-3AD203B41FA5}">
                      <a16:colId xmlns:a16="http://schemas.microsoft.com/office/drawing/2014/main" val="3613100783"/>
                    </a:ext>
                  </a:extLst>
                </a:gridCol>
                <a:gridCol w="837773">
                  <a:extLst>
                    <a:ext uri="{9D8B030D-6E8A-4147-A177-3AD203B41FA5}">
                      <a16:colId xmlns:a16="http://schemas.microsoft.com/office/drawing/2014/main" val="748745204"/>
                    </a:ext>
                  </a:extLst>
                </a:gridCol>
                <a:gridCol w="740664">
                  <a:extLst>
                    <a:ext uri="{9D8B030D-6E8A-4147-A177-3AD203B41FA5}">
                      <a16:colId xmlns:a16="http://schemas.microsoft.com/office/drawing/2014/main" val="1595996326"/>
                    </a:ext>
                  </a:extLst>
                </a:gridCol>
                <a:gridCol w="1186708">
                  <a:extLst>
                    <a:ext uri="{9D8B030D-6E8A-4147-A177-3AD203B41FA5}">
                      <a16:colId xmlns:a16="http://schemas.microsoft.com/office/drawing/2014/main" val="2112998636"/>
                    </a:ext>
                  </a:extLst>
                </a:gridCol>
                <a:gridCol w="837773">
                  <a:extLst>
                    <a:ext uri="{9D8B030D-6E8A-4147-A177-3AD203B41FA5}">
                      <a16:colId xmlns:a16="http://schemas.microsoft.com/office/drawing/2014/main" val="1589766848"/>
                    </a:ext>
                  </a:extLst>
                </a:gridCol>
                <a:gridCol w="740664">
                  <a:extLst>
                    <a:ext uri="{9D8B030D-6E8A-4147-A177-3AD203B41FA5}">
                      <a16:colId xmlns:a16="http://schemas.microsoft.com/office/drawing/2014/main" val="285892019"/>
                    </a:ext>
                  </a:extLst>
                </a:gridCol>
                <a:gridCol w="1186708">
                  <a:extLst>
                    <a:ext uri="{9D8B030D-6E8A-4147-A177-3AD203B41FA5}">
                      <a16:colId xmlns:a16="http://schemas.microsoft.com/office/drawing/2014/main" val="638826533"/>
                    </a:ext>
                  </a:extLst>
                </a:gridCol>
                <a:gridCol w="1194938">
                  <a:extLst>
                    <a:ext uri="{9D8B030D-6E8A-4147-A177-3AD203B41FA5}">
                      <a16:colId xmlns:a16="http://schemas.microsoft.com/office/drawing/2014/main" val="3165262861"/>
                    </a:ext>
                  </a:extLst>
                </a:gridCol>
              </a:tblGrid>
              <a:tr h="508846">
                <a:tc rowSpan="2">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200" dirty="0">
                          <a:effectLst/>
                        </a:rPr>
                        <a:t> </a:t>
                      </a:r>
                      <a:r>
                        <a:rPr lang="en-US" sz="1800" dirty="0">
                          <a:effectLst/>
                        </a:rPr>
                        <a:t>Flow</a:t>
                      </a:r>
                      <a:r>
                        <a:rPr lang="en-US" sz="1800" baseline="-25000" dirty="0">
                          <a:effectLst/>
                        </a:rPr>
                        <a:t> t+1, t+12</a:t>
                      </a:r>
                      <a:r>
                        <a:rPr lang="en-US" sz="1800" dirty="0">
                          <a:effectLst/>
                        </a:rPr>
                        <a:t>&gt;</a:t>
                      </a:r>
                      <a:br>
                        <a:rPr lang="en-US" sz="1800" dirty="0">
                          <a:effectLst/>
                        </a:rPr>
                      </a:br>
                      <a:r>
                        <a:rPr lang="en-US" sz="1800" dirty="0">
                          <a:effectLst/>
                        </a:rPr>
                        <a:t>Median</a:t>
                      </a:r>
                      <a:endParaRPr lang="en-US" sz="2000" dirty="0">
                        <a:effectLst/>
                        <a:latin typeface="Times New Roman" panose="02020603050405020304" pitchFamily="18" charset="0"/>
                        <a:ea typeface="SimSun" panose="02010600030101010101" pitchFamily="2" charset="-122"/>
                      </a:endParaRPr>
                    </a:p>
                    <a:p>
                      <a:pPr marL="0" marR="0">
                        <a:lnSpc>
                          <a:spcPct val="107000"/>
                        </a:lnSpc>
                        <a:spcBef>
                          <a:spcPts val="0"/>
                        </a:spcBef>
                        <a:spcAft>
                          <a:spcPts val="0"/>
                        </a:spcAft>
                      </a:pPr>
                      <a:endParaRPr lang="en-US" sz="1200" dirty="0">
                        <a:effectLst/>
                        <a:latin typeface="Times New Roman" panose="02020603050405020304" pitchFamily="18" charset="0"/>
                        <a:ea typeface="DengXian"/>
                        <a:cs typeface="Times New Roman" panose="02020603050405020304" pitchFamily="18" charset="0"/>
                      </a:endParaRPr>
                    </a:p>
                  </a:txBody>
                  <a:tcPr marL="68580" marR="68580" marT="0" marB="0" anchor="b"/>
                </a:tc>
                <a:tc gridSpan="3">
                  <a:txBody>
                    <a:bodyPr/>
                    <a:lstStyle/>
                    <a:p>
                      <a:pPr marL="0" marR="0" algn="ctr">
                        <a:lnSpc>
                          <a:spcPct val="107000"/>
                        </a:lnSpc>
                        <a:spcBef>
                          <a:spcPts val="0"/>
                        </a:spcBef>
                        <a:spcAft>
                          <a:spcPts val="0"/>
                        </a:spcAft>
                      </a:pPr>
                      <a:r>
                        <a:rPr lang="en-US" sz="1800" dirty="0">
                          <a:effectLst/>
                        </a:rPr>
                        <a:t>PTWIN</a:t>
                      </a:r>
                      <a:endParaRPr lang="en-US" sz="2800" dirty="0">
                        <a:effectLst/>
                        <a:latin typeface="Times New Roman" panose="02020603050405020304" pitchFamily="18" charset="0"/>
                        <a:ea typeface="DengXian"/>
                        <a:cs typeface="Times New Roman" panose="02020603050405020304" pitchFamily="18" charset="0"/>
                      </a:endParaRPr>
                    </a:p>
                  </a:txBody>
                  <a:tcPr marL="68580" marR="68580" marT="0" marB="0" anchor="b"/>
                </a:tc>
                <a:tc hMerge="1">
                  <a:txBody>
                    <a:bodyPr/>
                    <a:lstStyle/>
                    <a:p>
                      <a:endParaRPr lang="en-US"/>
                    </a:p>
                  </a:txBody>
                  <a:tcPr/>
                </a:tc>
                <a:tc hMerge="1">
                  <a:txBody>
                    <a:bodyPr/>
                    <a:lstStyle/>
                    <a:p>
                      <a:endParaRPr lang="en-US"/>
                    </a:p>
                  </a:txBody>
                  <a:tcPr/>
                </a:tc>
                <a:tc gridSpan="3">
                  <a:txBody>
                    <a:bodyPr/>
                    <a:lstStyle/>
                    <a:p>
                      <a:pPr marL="0" marR="0" algn="ctr">
                        <a:lnSpc>
                          <a:spcPct val="107000"/>
                        </a:lnSpc>
                        <a:spcBef>
                          <a:spcPts val="0"/>
                        </a:spcBef>
                        <a:spcAft>
                          <a:spcPts val="0"/>
                        </a:spcAft>
                      </a:pPr>
                      <a:r>
                        <a:rPr lang="en-US" sz="1800">
                          <a:effectLst/>
                        </a:rPr>
                        <a:t>Non-PTWin</a:t>
                      </a:r>
                      <a:endParaRPr lang="en-US" sz="2800">
                        <a:effectLst/>
                        <a:latin typeface="Times New Roman" panose="02020603050405020304" pitchFamily="18" charset="0"/>
                        <a:ea typeface="DengXian"/>
                        <a:cs typeface="Times New Roman" panose="02020603050405020304" pitchFamily="18" charset="0"/>
                      </a:endParaRPr>
                    </a:p>
                  </a:txBody>
                  <a:tcPr marL="68580" marR="68580" marT="0" marB="0" anchor="b"/>
                </a:tc>
                <a:tc hMerge="1">
                  <a:txBody>
                    <a:bodyPr/>
                    <a:lstStyle/>
                    <a:p>
                      <a:endParaRPr lang="en-US"/>
                    </a:p>
                  </a:txBody>
                  <a:tcPr/>
                </a:tc>
                <a:tc hMerge="1">
                  <a:txBody>
                    <a:bodyPr/>
                    <a:lstStyle/>
                    <a:p>
                      <a:endParaRPr lang="en-US"/>
                    </a:p>
                  </a:txBody>
                  <a:tcPr/>
                </a:tc>
                <a:tc>
                  <a:txBody>
                    <a:bodyPr/>
                    <a:lstStyle/>
                    <a:p>
                      <a:pPr marL="0" marR="0">
                        <a:lnSpc>
                          <a:spcPct val="107000"/>
                        </a:lnSpc>
                        <a:spcBef>
                          <a:spcPts val="0"/>
                        </a:spcBef>
                        <a:spcAft>
                          <a:spcPts val="0"/>
                        </a:spcAft>
                      </a:pPr>
                      <a:r>
                        <a:rPr lang="en-US" sz="1800">
                          <a:effectLst/>
                        </a:rPr>
                        <a:t> </a:t>
                      </a:r>
                      <a:endParaRPr lang="en-US" sz="2800">
                        <a:effectLst/>
                        <a:latin typeface="Times New Roman" panose="02020603050405020304" pitchFamily="18" charset="0"/>
                        <a:ea typeface="DengXian"/>
                        <a:cs typeface="Times New Roman" panose="02020603050405020304" pitchFamily="18" charset="0"/>
                      </a:endParaRPr>
                    </a:p>
                  </a:txBody>
                  <a:tcPr marL="68580" marR="68580" marT="0" marB="0" anchor="b"/>
                </a:tc>
                <a:extLst>
                  <a:ext uri="{0D108BD9-81ED-4DB2-BD59-A6C34878D82A}">
                    <a16:rowId xmlns:a16="http://schemas.microsoft.com/office/drawing/2014/main" val="1895724694"/>
                  </a:ext>
                </a:extLst>
              </a:tr>
              <a:tr h="484616">
                <a:tc vMerge="1">
                  <a:txBody>
                    <a:bodyPr/>
                    <a:lstStyle/>
                    <a:p>
                      <a:pPr marL="0" marR="0">
                        <a:lnSpc>
                          <a:spcPct val="107000"/>
                        </a:lnSpc>
                        <a:spcBef>
                          <a:spcPts val="0"/>
                        </a:spcBef>
                        <a:spcAft>
                          <a:spcPts val="0"/>
                        </a:spcAft>
                      </a:pPr>
                      <a:endParaRPr lang="en-US" sz="2800" dirty="0">
                        <a:effectLst/>
                        <a:latin typeface="Times New Roman" panose="02020603050405020304" pitchFamily="18" charset="0"/>
                        <a:ea typeface="DengXian"/>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800" dirty="0">
                          <a:effectLst/>
                        </a:rPr>
                        <a:t>before</a:t>
                      </a:r>
                      <a:endParaRPr lang="en-US" sz="2800" dirty="0">
                        <a:effectLst/>
                        <a:latin typeface="Times New Roman" panose="02020603050405020304" pitchFamily="18" charset="0"/>
                        <a:ea typeface="DengXian"/>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800">
                          <a:effectLst/>
                        </a:rPr>
                        <a:t>after</a:t>
                      </a:r>
                      <a:endParaRPr lang="en-US" sz="2800">
                        <a:effectLst/>
                        <a:latin typeface="Times New Roman" panose="02020603050405020304" pitchFamily="18" charset="0"/>
                        <a:ea typeface="DengXian"/>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800">
                          <a:effectLst/>
                        </a:rPr>
                        <a:t>Difference</a:t>
                      </a:r>
                      <a:endParaRPr lang="en-US" sz="2800">
                        <a:effectLst/>
                        <a:latin typeface="Times New Roman" panose="02020603050405020304" pitchFamily="18" charset="0"/>
                        <a:ea typeface="DengXian"/>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800">
                          <a:effectLst/>
                        </a:rPr>
                        <a:t>before</a:t>
                      </a:r>
                      <a:endParaRPr lang="en-US" sz="2800">
                        <a:effectLst/>
                        <a:latin typeface="Times New Roman" panose="02020603050405020304" pitchFamily="18" charset="0"/>
                        <a:ea typeface="DengXian"/>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800">
                          <a:effectLst/>
                        </a:rPr>
                        <a:t>after</a:t>
                      </a:r>
                      <a:endParaRPr lang="en-US" sz="2800">
                        <a:effectLst/>
                        <a:latin typeface="Times New Roman" panose="02020603050405020304" pitchFamily="18" charset="0"/>
                        <a:ea typeface="DengXian"/>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800">
                          <a:effectLst/>
                        </a:rPr>
                        <a:t>Difference</a:t>
                      </a:r>
                      <a:endParaRPr lang="en-US" sz="2800">
                        <a:effectLst/>
                        <a:latin typeface="Times New Roman" panose="02020603050405020304" pitchFamily="18" charset="0"/>
                        <a:ea typeface="DengXian"/>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800" dirty="0">
                          <a:effectLst/>
                        </a:rPr>
                        <a:t>Diff-in-Diff</a:t>
                      </a:r>
                      <a:endParaRPr lang="en-US" sz="2800" dirty="0">
                        <a:effectLst/>
                        <a:latin typeface="Times New Roman" panose="02020603050405020304" pitchFamily="18" charset="0"/>
                        <a:ea typeface="DengXian"/>
                        <a:cs typeface="Times New Roman" panose="02020603050405020304" pitchFamily="18" charset="0"/>
                      </a:endParaRPr>
                    </a:p>
                  </a:txBody>
                  <a:tcPr marL="68580" marR="68580" marT="0" marB="0" anchor="b"/>
                </a:tc>
                <a:extLst>
                  <a:ext uri="{0D108BD9-81ED-4DB2-BD59-A6C34878D82A}">
                    <a16:rowId xmlns:a16="http://schemas.microsoft.com/office/drawing/2014/main" val="3861641543"/>
                  </a:ext>
                </a:extLst>
              </a:tr>
              <a:tr h="484616">
                <a:tc>
                  <a:txBody>
                    <a:bodyPr/>
                    <a:lstStyle/>
                    <a:p>
                      <a:pPr marL="0" marR="0">
                        <a:spcBef>
                          <a:spcPts val="0"/>
                        </a:spcBef>
                        <a:spcAft>
                          <a:spcPts val="0"/>
                        </a:spcAft>
                      </a:pPr>
                      <a:r>
                        <a:rPr lang="en-US" sz="1600" dirty="0">
                          <a:solidFill>
                            <a:schemeClr val="bg1"/>
                          </a:solidFill>
                          <a:effectLst/>
                          <a:latin typeface="Arial" panose="020B0604020202020204" pitchFamily="34" charset="0"/>
                          <a:cs typeface="Arial" panose="020B0604020202020204" pitchFamily="34" charset="0"/>
                        </a:rPr>
                        <a:t>R-squared</a:t>
                      </a:r>
                    </a:p>
                  </a:txBody>
                  <a:tcPr marL="68580" marR="68580" marT="0" marB="0" anchor="b"/>
                </a:tc>
                <a:tc>
                  <a:txBody>
                    <a:bodyPr/>
                    <a:lstStyle/>
                    <a:p>
                      <a:pPr marL="0" marR="0" algn="ctr">
                        <a:spcBef>
                          <a:spcPts val="0"/>
                        </a:spcBef>
                        <a:spcAft>
                          <a:spcPts val="0"/>
                        </a:spcAft>
                      </a:pPr>
                      <a:r>
                        <a:rPr lang="en-US" sz="1600" dirty="0">
                          <a:solidFill>
                            <a:srgbClr val="000000"/>
                          </a:solidFill>
                          <a:effectLst/>
                          <a:latin typeface="Arial" panose="020B0604020202020204" pitchFamily="34" charset="0"/>
                          <a:cs typeface="Arial" panose="020B0604020202020204" pitchFamily="34" charset="0"/>
                        </a:rPr>
                        <a:t>0.279</a:t>
                      </a:r>
                      <a:endParaRPr lang="en-US" sz="1600" dirty="0">
                        <a:effectLst/>
                        <a:latin typeface="Arial" panose="020B0604020202020204" pitchFamily="34" charset="0"/>
                        <a:cs typeface="Arial" panose="020B0604020202020204" pitchFamily="34" charset="0"/>
                      </a:endParaRPr>
                    </a:p>
                  </a:txBody>
                  <a:tcPr marL="68580" marR="68580" marT="0" marB="0" anchor="b"/>
                </a:tc>
                <a:tc>
                  <a:txBody>
                    <a:bodyPr/>
                    <a:lstStyle/>
                    <a:p>
                      <a:pPr marL="0" marR="0" algn="ctr">
                        <a:spcBef>
                          <a:spcPts val="0"/>
                        </a:spcBef>
                        <a:spcAft>
                          <a:spcPts val="0"/>
                        </a:spcAft>
                      </a:pPr>
                      <a:r>
                        <a:rPr lang="en-US" sz="1600" dirty="0">
                          <a:solidFill>
                            <a:srgbClr val="000000"/>
                          </a:solidFill>
                          <a:effectLst/>
                          <a:latin typeface="Arial" panose="020B0604020202020204" pitchFamily="34" charset="0"/>
                          <a:cs typeface="Arial" panose="020B0604020202020204" pitchFamily="34" charset="0"/>
                        </a:rPr>
                        <a:t>0.732</a:t>
                      </a:r>
                      <a:endParaRPr lang="en-US" sz="1600" dirty="0">
                        <a:effectLst/>
                        <a:latin typeface="Arial" panose="020B0604020202020204" pitchFamily="34" charset="0"/>
                        <a:cs typeface="Arial" panose="020B0604020202020204" pitchFamily="34" charset="0"/>
                      </a:endParaRPr>
                    </a:p>
                  </a:txBody>
                  <a:tcPr marL="68580" marR="68580" marT="0" marB="0" anchor="b"/>
                </a:tc>
                <a:tc>
                  <a:txBody>
                    <a:bodyPr/>
                    <a:lstStyle/>
                    <a:p>
                      <a:pPr marL="0" marR="0" algn="ctr">
                        <a:spcBef>
                          <a:spcPts val="0"/>
                        </a:spcBef>
                        <a:spcAft>
                          <a:spcPts val="0"/>
                        </a:spcAft>
                      </a:pPr>
                      <a:r>
                        <a:rPr lang="en-US" sz="1600" dirty="0">
                          <a:solidFill>
                            <a:srgbClr val="000000"/>
                          </a:solidFill>
                          <a:effectLst/>
                          <a:latin typeface="Arial" panose="020B0604020202020204" pitchFamily="34" charset="0"/>
                          <a:cs typeface="Arial" panose="020B0604020202020204" pitchFamily="34" charset="0"/>
                        </a:rPr>
                        <a:t>0.453***</a:t>
                      </a:r>
                      <a:endParaRPr lang="en-US" sz="1600" dirty="0">
                        <a:effectLst/>
                        <a:latin typeface="Arial" panose="020B0604020202020204" pitchFamily="34" charset="0"/>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0.260</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0.384</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0.124</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0.329***</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extLst>
                  <a:ext uri="{0D108BD9-81ED-4DB2-BD59-A6C34878D82A}">
                    <a16:rowId xmlns:a16="http://schemas.microsoft.com/office/drawing/2014/main" val="4105704758"/>
                  </a:ext>
                </a:extLst>
              </a:tr>
              <a:tr h="484616">
                <a:tc>
                  <a:txBody>
                    <a:bodyPr/>
                    <a:lstStyle/>
                    <a:p>
                      <a:pPr marL="0" marR="0">
                        <a:spcBef>
                          <a:spcPts val="0"/>
                        </a:spcBef>
                        <a:spcAft>
                          <a:spcPts val="0"/>
                        </a:spcAft>
                      </a:pPr>
                      <a:r>
                        <a:rPr lang="en-US" sz="1600" dirty="0">
                          <a:solidFill>
                            <a:schemeClr val="bg1"/>
                          </a:solidFill>
                          <a:effectLst/>
                          <a:latin typeface="Arial" panose="020B0604020202020204" pitchFamily="34" charset="0"/>
                          <a:cs typeface="Arial" panose="020B0604020202020204" pitchFamily="34" charset="0"/>
                        </a:rPr>
                        <a:t>1-ActiveShare</a:t>
                      </a:r>
                    </a:p>
                  </a:txBody>
                  <a:tcPr marL="68580" marR="68580" marT="0" marB="0" anchor="b"/>
                </a:tc>
                <a:tc>
                  <a:txBody>
                    <a:bodyPr/>
                    <a:lstStyle/>
                    <a:p>
                      <a:pPr marL="0" marR="0" algn="ctr">
                        <a:spcBef>
                          <a:spcPts val="0"/>
                        </a:spcBef>
                        <a:spcAft>
                          <a:spcPts val="0"/>
                        </a:spcAft>
                      </a:pPr>
                      <a:r>
                        <a:rPr lang="en-US" sz="1600">
                          <a:solidFill>
                            <a:srgbClr val="000000"/>
                          </a:solidFill>
                          <a:effectLst/>
                          <a:latin typeface="Arial" panose="020B0604020202020204" pitchFamily="34" charset="0"/>
                          <a:cs typeface="Arial" panose="020B0604020202020204" pitchFamily="34" charset="0"/>
                        </a:rPr>
                        <a:t>0.417</a:t>
                      </a:r>
                      <a:endParaRPr lang="en-US" sz="1600">
                        <a:effectLst/>
                        <a:latin typeface="Arial" panose="020B0604020202020204" pitchFamily="34" charset="0"/>
                        <a:cs typeface="Arial" panose="020B0604020202020204" pitchFamily="34" charset="0"/>
                      </a:endParaRPr>
                    </a:p>
                  </a:txBody>
                  <a:tcPr marL="68580" marR="68580" marT="0" marB="0" anchor="b"/>
                </a:tc>
                <a:tc>
                  <a:txBody>
                    <a:bodyPr/>
                    <a:lstStyle/>
                    <a:p>
                      <a:pPr marL="0" marR="0" algn="ctr">
                        <a:spcBef>
                          <a:spcPts val="0"/>
                        </a:spcBef>
                        <a:spcAft>
                          <a:spcPts val="0"/>
                        </a:spcAft>
                      </a:pPr>
                      <a:r>
                        <a:rPr lang="en-US" sz="1600" dirty="0">
                          <a:solidFill>
                            <a:srgbClr val="000000"/>
                          </a:solidFill>
                          <a:effectLst/>
                          <a:latin typeface="Arial" panose="020B0604020202020204" pitchFamily="34" charset="0"/>
                          <a:cs typeface="Arial" panose="020B0604020202020204" pitchFamily="34" charset="0"/>
                        </a:rPr>
                        <a:t>0.465</a:t>
                      </a:r>
                      <a:endParaRPr lang="en-US" sz="1600" dirty="0">
                        <a:effectLst/>
                        <a:latin typeface="Arial" panose="020B0604020202020204" pitchFamily="34" charset="0"/>
                        <a:cs typeface="Arial" panose="020B0604020202020204" pitchFamily="34" charset="0"/>
                      </a:endParaRPr>
                    </a:p>
                  </a:txBody>
                  <a:tcPr marL="68580" marR="68580" marT="0" marB="0" anchor="b"/>
                </a:tc>
                <a:tc>
                  <a:txBody>
                    <a:bodyPr/>
                    <a:lstStyle/>
                    <a:p>
                      <a:pPr marL="0" marR="0" algn="ctr">
                        <a:spcBef>
                          <a:spcPts val="0"/>
                        </a:spcBef>
                        <a:spcAft>
                          <a:spcPts val="0"/>
                        </a:spcAft>
                      </a:pPr>
                      <a:r>
                        <a:rPr lang="en-US" sz="1600" dirty="0">
                          <a:solidFill>
                            <a:srgbClr val="000000"/>
                          </a:solidFill>
                          <a:effectLst/>
                          <a:latin typeface="Arial" panose="020B0604020202020204" pitchFamily="34" charset="0"/>
                          <a:cs typeface="Arial" panose="020B0604020202020204" pitchFamily="34" charset="0"/>
                        </a:rPr>
                        <a:t>0.048***</a:t>
                      </a:r>
                      <a:endParaRPr lang="en-US" sz="1600" dirty="0">
                        <a:effectLst/>
                        <a:latin typeface="Arial" panose="020B0604020202020204" pitchFamily="34" charset="0"/>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0.373</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0.363</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-0.01</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0.058***</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extLst>
                  <a:ext uri="{0D108BD9-81ED-4DB2-BD59-A6C34878D82A}">
                    <a16:rowId xmlns:a16="http://schemas.microsoft.com/office/drawing/2014/main" val="1844733240"/>
                  </a:ext>
                </a:extLst>
              </a:tr>
              <a:tr h="484616">
                <a:tc>
                  <a:txBody>
                    <a:bodyPr/>
                    <a:lstStyle/>
                    <a:p>
                      <a:pPr marL="0" marR="0">
                        <a:spcBef>
                          <a:spcPts val="0"/>
                        </a:spcBef>
                        <a:spcAft>
                          <a:spcPts val="0"/>
                        </a:spcAft>
                      </a:pPr>
                      <a:r>
                        <a:rPr lang="en-US" sz="1600" dirty="0">
                          <a:solidFill>
                            <a:schemeClr val="bg1"/>
                          </a:solidFill>
                          <a:effectLst/>
                          <a:latin typeface="Arial" panose="020B0604020202020204" pitchFamily="34" charset="0"/>
                          <a:cs typeface="Arial" panose="020B0604020202020204" pitchFamily="34" charset="0"/>
                        </a:rPr>
                        <a:t>SP500Ratio</a:t>
                      </a:r>
                    </a:p>
                  </a:txBody>
                  <a:tcPr marL="68580" marR="68580" marT="0" marB="0" anchor="b"/>
                </a:tc>
                <a:tc>
                  <a:txBody>
                    <a:bodyPr/>
                    <a:lstStyle/>
                    <a:p>
                      <a:pPr marL="0" marR="0" algn="ctr">
                        <a:spcBef>
                          <a:spcPts val="0"/>
                        </a:spcBef>
                        <a:spcAft>
                          <a:spcPts val="0"/>
                        </a:spcAft>
                      </a:pPr>
                      <a:r>
                        <a:rPr lang="en-US" sz="1600">
                          <a:solidFill>
                            <a:srgbClr val="000000"/>
                          </a:solidFill>
                          <a:effectLst/>
                          <a:latin typeface="Arial" panose="020B0604020202020204" pitchFamily="34" charset="0"/>
                          <a:cs typeface="Arial" panose="020B0604020202020204" pitchFamily="34" charset="0"/>
                        </a:rPr>
                        <a:t>0.281</a:t>
                      </a:r>
                      <a:endParaRPr lang="en-US" sz="1600">
                        <a:effectLst/>
                        <a:latin typeface="Arial" panose="020B0604020202020204" pitchFamily="34" charset="0"/>
                        <a:cs typeface="Arial" panose="020B0604020202020204" pitchFamily="34" charset="0"/>
                      </a:endParaRPr>
                    </a:p>
                  </a:txBody>
                  <a:tcPr marL="68580" marR="68580" marT="0" marB="0" anchor="b"/>
                </a:tc>
                <a:tc>
                  <a:txBody>
                    <a:bodyPr/>
                    <a:lstStyle/>
                    <a:p>
                      <a:pPr marL="0" marR="0" algn="ctr">
                        <a:spcBef>
                          <a:spcPts val="0"/>
                        </a:spcBef>
                        <a:spcAft>
                          <a:spcPts val="0"/>
                        </a:spcAft>
                      </a:pPr>
                      <a:r>
                        <a:rPr lang="en-US" sz="1600">
                          <a:solidFill>
                            <a:srgbClr val="000000"/>
                          </a:solidFill>
                          <a:effectLst/>
                          <a:latin typeface="Arial" panose="020B0604020202020204" pitchFamily="34" charset="0"/>
                          <a:cs typeface="Arial" panose="020B0604020202020204" pitchFamily="34" charset="0"/>
                        </a:rPr>
                        <a:t>0.326</a:t>
                      </a:r>
                      <a:endParaRPr lang="en-US" sz="1600">
                        <a:effectLst/>
                        <a:latin typeface="Arial" panose="020B0604020202020204" pitchFamily="34" charset="0"/>
                        <a:cs typeface="Arial" panose="020B0604020202020204" pitchFamily="34" charset="0"/>
                      </a:endParaRPr>
                    </a:p>
                  </a:txBody>
                  <a:tcPr marL="68580" marR="68580" marT="0" marB="0" anchor="b"/>
                </a:tc>
                <a:tc>
                  <a:txBody>
                    <a:bodyPr/>
                    <a:lstStyle/>
                    <a:p>
                      <a:pPr marL="0" marR="0" algn="ctr">
                        <a:spcBef>
                          <a:spcPts val="0"/>
                        </a:spcBef>
                        <a:spcAft>
                          <a:spcPts val="0"/>
                        </a:spcAft>
                      </a:pPr>
                      <a:r>
                        <a:rPr lang="en-US" sz="1600">
                          <a:solidFill>
                            <a:srgbClr val="000000"/>
                          </a:solidFill>
                          <a:effectLst/>
                          <a:latin typeface="Arial" panose="020B0604020202020204" pitchFamily="34" charset="0"/>
                          <a:cs typeface="Arial" panose="020B0604020202020204" pitchFamily="34" charset="0"/>
                        </a:rPr>
                        <a:t>0.045**</a:t>
                      </a:r>
                      <a:endParaRPr lang="en-US" sz="1600">
                        <a:effectLst/>
                        <a:latin typeface="Arial" panose="020B0604020202020204" pitchFamily="34" charset="0"/>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0.320</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0.306</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-0.014</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0"/>
                        </a:spcAft>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0.059***</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extLst>
                  <a:ext uri="{0D108BD9-81ED-4DB2-BD59-A6C34878D82A}">
                    <a16:rowId xmlns:a16="http://schemas.microsoft.com/office/drawing/2014/main" val="2939263671"/>
                  </a:ext>
                </a:extLst>
              </a:tr>
            </a:tbl>
          </a:graphicData>
        </a:graphic>
      </p:graphicFrame>
      <p:graphicFrame>
        <p:nvGraphicFramePr>
          <p:cNvPr id="9" name="Content Placeholder 3"/>
          <p:cNvGraphicFramePr>
            <a:graphicFrameLocks/>
          </p:cNvGraphicFramePr>
          <p:nvPr>
            <p:extLst>
              <p:ext uri="{D42A27DB-BD31-4B8C-83A1-F6EECF244321}">
                <p14:modId xmlns:p14="http://schemas.microsoft.com/office/powerpoint/2010/main" val="3737665721"/>
              </p:ext>
            </p:extLst>
          </p:nvPr>
        </p:nvGraphicFramePr>
        <p:xfrm>
          <a:off x="457199" y="4076079"/>
          <a:ext cx="8229599" cy="2447310"/>
        </p:xfrm>
        <a:graphic>
          <a:graphicData uri="http://schemas.openxmlformats.org/drawingml/2006/table">
            <a:tbl>
              <a:tblPr firstRow="1" firstCol="1" bandRow="1">
                <a:tableStyleId>{5C22544A-7EE6-4342-B048-85BDC9FD1C3A}</a:tableStyleId>
              </a:tblPr>
              <a:tblGrid>
                <a:gridCol w="1504371">
                  <a:extLst>
                    <a:ext uri="{9D8B030D-6E8A-4147-A177-3AD203B41FA5}">
                      <a16:colId xmlns:a16="http://schemas.microsoft.com/office/drawing/2014/main" val="3613100783"/>
                    </a:ext>
                  </a:extLst>
                </a:gridCol>
                <a:gridCol w="837773">
                  <a:extLst>
                    <a:ext uri="{9D8B030D-6E8A-4147-A177-3AD203B41FA5}">
                      <a16:colId xmlns:a16="http://schemas.microsoft.com/office/drawing/2014/main" val="748745204"/>
                    </a:ext>
                  </a:extLst>
                </a:gridCol>
                <a:gridCol w="740664">
                  <a:extLst>
                    <a:ext uri="{9D8B030D-6E8A-4147-A177-3AD203B41FA5}">
                      <a16:colId xmlns:a16="http://schemas.microsoft.com/office/drawing/2014/main" val="1595996326"/>
                    </a:ext>
                  </a:extLst>
                </a:gridCol>
                <a:gridCol w="1186708">
                  <a:extLst>
                    <a:ext uri="{9D8B030D-6E8A-4147-A177-3AD203B41FA5}">
                      <a16:colId xmlns:a16="http://schemas.microsoft.com/office/drawing/2014/main" val="2112998636"/>
                    </a:ext>
                  </a:extLst>
                </a:gridCol>
                <a:gridCol w="837773">
                  <a:extLst>
                    <a:ext uri="{9D8B030D-6E8A-4147-A177-3AD203B41FA5}">
                      <a16:colId xmlns:a16="http://schemas.microsoft.com/office/drawing/2014/main" val="1589766848"/>
                    </a:ext>
                  </a:extLst>
                </a:gridCol>
                <a:gridCol w="740664">
                  <a:extLst>
                    <a:ext uri="{9D8B030D-6E8A-4147-A177-3AD203B41FA5}">
                      <a16:colId xmlns:a16="http://schemas.microsoft.com/office/drawing/2014/main" val="285892019"/>
                    </a:ext>
                  </a:extLst>
                </a:gridCol>
                <a:gridCol w="1186708">
                  <a:extLst>
                    <a:ext uri="{9D8B030D-6E8A-4147-A177-3AD203B41FA5}">
                      <a16:colId xmlns:a16="http://schemas.microsoft.com/office/drawing/2014/main" val="638826533"/>
                    </a:ext>
                  </a:extLst>
                </a:gridCol>
                <a:gridCol w="1194938">
                  <a:extLst>
                    <a:ext uri="{9D8B030D-6E8A-4147-A177-3AD203B41FA5}">
                      <a16:colId xmlns:a16="http://schemas.microsoft.com/office/drawing/2014/main" val="3165262861"/>
                    </a:ext>
                  </a:extLst>
                </a:gridCol>
              </a:tblGrid>
              <a:tr h="508846">
                <a:tc rowSpan="2">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050" dirty="0">
                          <a:effectLst/>
                        </a:rPr>
                        <a:t> </a:t>
                      </a:r>
                      <a:r>
                        <a:rPr lang="en-US" sz="1800" dirty="0">
                          <a:effectLst/>
                        </a:rPr>
                        <a:t>Flow</a:t>
                      </a:r>
                      <a:r>
                        <a:rPr lang="en-US" sz="1800" baseline="-25000" dirty="0">
                          <a:effectLst/>
                        </a:rPr>
                        <a:t> t+1, t+12</a:t>
                      </a:r>
                      <a:r>
                        <a:rPr lang="en-US" sz="1800" dirty="0">
                          <a:effectLst/>
                        </a:rPr>
                        <a:t>&lt;=</a:t>
                      </a:r>
                      <a:br>
                        <a:rPr lang="en-US" sz="1800" dirty="0">
                          <a:effectLst/>
                        </a:rPr>
                      </a:br>
                      <a:r>
                        <a:rPr lang="en-US" sz="1800" dirty="0">
                          <a:effectLst/>
                        </a:rPr>
                        <a:t>Median</a:t>
                      </a:r>
                      <a:endParaRPr lang="en-US" sz="2000" dirty="0">
                        <a:effectLst/>
                        <a:latin typeface="Times New Roman" panose="02020603050405020304" pitchFamily="18" charset="0"/>
                        <a:ea typeface="SimSun" panose="02010600030101010101" pitchFamily="2" charset="-122"/>
                      </a:endParaRPr>
                    </a:p>
                  </a:txBody>
                  <a:tcPr marL="68580" marR="68580" marT="0" marB="0" anchor="ctr"/>
                </a:tc>
                <a:tc gridSpan="3">
                  <a:txBody>
                    <a:bodyPr/>
                    <a:lstStyle/>
                    <a:p>
                      <a:pPr marL="0" marR="0" algn="ctr">
                        <a:lnSpc>
                          <a:spcPct val="107000"/>
                        </a:lnSpc>
                        <a:spcBef>
                          <a:spcPts val="0"/>
                        </a:spcBef>
                        <a:spcAft>
                          <a:spcPts val="0"/>
                        </a:spcAft>
                      </a:pPr>
                      <a:r>
                        <a:rPr lang="en-US" sz="1800" dirty="0">
                          <a:effectLst/>
                        </a:rPr>
                        <a:t>PTWIN</a:t>
                      </a:r>
                      <a:endParaRPr lang="en-US" sz="2800" dirty="0">
                        <a:effectLst/>
                        <a:latin typeface="Times New Roman" panose="02020603050405020304" pitchFamily="18" charset="0"/>
                        <a:ea typeface="DengXian"/>
                        <a:cs typeface="Times New Roman" panose="02020603050405020304" pitchFamily="18" charset="0"/>
                      </a:endParaRPr>
                    </a:p>
                  </a:txBody>
                  <a:tcPr marL="68580" marR="68580" marT="0" marB="0" anchor="b"/>
                </a:tc>
                <a:tc hMerge="1">
                  <a:txBody>
                    <a:bodyPr/>
                    <a:lstStyle/>
                    <a:p>
                      <a:endParaRPr lang="en-US"/>
                    </a:p>
                  </a:txBody>
                  <a:tcPr/>
                </a:tc>
                <a:tc hMerge="1">
                  <a:txBody>
                    <a:bodyPr/>
                    <a:lstStyle/>
                    <a:p>
                      <a:endParaRPr lang="en-US"/>
                    </a:p>
                  </a:txBody>
                  <a:tcPr/>
                </a:tc>
                <a:tc gridSpan="3">
                  <a:txBody>
                    <a:bodyPr/>
                    <a:lstStyle/>
                    <a:p>
                      <a:pPr marL="0" marR="0" algn="ctr">
                        <a:lnSpc>
                          <a:spcPct val="107000"/>
                        </a:lnSpc>
                        <a:spcBef>
                          <a:spcPts val="0"/>
                        </a:spcBef>
                        <a:spcAft>
                          <a:spcPts val="0"/>
                        </a:spcAft>
                      </a:pPr>
                      <a:r>
                        <a:rPr lang="en-US" sz="1800">
                          <a:effectLst/>
                        </a:rPr>
                        <a:t>Non-PTWin</a:t>
                      </a:r>
                      <a:endParaRPr lang="en-US" sz="2800">
                        <a:effectLst/>
                        <a:latin typeface="Times New Roman" panose="02020603050405020304" pitchFamily="18" charset="0"/>
                        <a:ea typeface="DengXian"/>
                        <a:cs typeface="Times New Roman" panose="02020603050405020304" pitchFamily="18" charset="0"/>
                      </a:endParaRPr>
                    </a:p>
                  </a:txBody>
                  <a:tcPr marL="68580" marR="68580" marT="0" marB="0" anchor="b"/>
                </a:tc>
                <a:tc hMerge="1">
                  <a:txBody>
                    <a:bodyPr/>
                    <a:lstStyle/>
                    <a:p>
                      <a:endParaRPr lang="en-US"/>
                    </a:p>
                  </a:txBody>
                  <a:tcPr/>
                </a:tc>
                <a:tc hMerge="1">
                  <a:txBody>
                    <a:bodyPr/>
                    <a:lstStyle/>
                    <a:p>
                      <a:endParaRPr lang="en-US"/>
                    </a:p>
                  </a:txBody>
                  <a:tcPr/>
                </a:tc>
                <a:tc>
                  <a:txBody>
                    <a:bodyPr/>
                    <a:lstStyle/>
                    <a:p>
                      <a:pPr marL="0" marR="0">
                        <a:lnSpc>
                          <a:spcPct val="107000"/>
                        </a:lnSpc>
                        <a:spcBef>
                          <a:spcPts val="0"/>
                        </a:spcBef>
                        <a:spcAft>
                          <a:spcPts val="0"/>
                        </a:spcAft>
                      </a:pPr>
                      <a:r>
                        <a:rPr lang="en-US" sz="1800">
                          <a:effectLst/>
                        </a:rPr>
                        <a:t> </a:t>
                      </a:r>
                      <a:endParaRPr lang="en-US" sz="2800">
                        <a:effectLst/>
                        <a:latin typeface="Times New Roman" panose="02020603050405020304" pitchFamily="18" charset="0"/>
                        <a:ea typeface="DengXian"/>
                        <a:cs typeface="Times New Roman" panose="02020603050405020304" pitchFamily="18" charset="0"/>
                      </a:endParaRPr>
                    </a:p>
                  </a:txBody>
                  <a:tcPr marL="68580" marR="68580" marT="0" marB="0" anchor="b"/>
                </a:tc>
                <a:extLst>
                  <a:ext uri="{0D108BD9-81ED-4DB2-BD59-A6C34878D82A}">
                    <a16:rowId xmlns:a16="http://schemas.microsoft.com/office/drawing/2014/main" val="1895724694"/>
                  </a:ext>
                </a:extLst>
              </a:tr>
              <a:tr h="484616">
                <a:tc vMerge="1">
                  <a:txBody>
                    <a:bodyPr/>
                    <a:lstStyle/>
                    <a:p>
                      <a:pPr marL="0" marR="0">
                        <a:lnSpc>
                          <a:spcPct val="107000"/>
                        </a:lnSpc>
                        <a:spcBef>
                          <a:spcPts val="0"/>
                        </a:spcBef>
                        <a:spcAft>
                          <a:spcPts val="0"/>
                        </a:spcAft>
                      </a:pPr>
                      <a:endParaRPr lang="en-US" sz="2800" dirty="0">
                        <a:effectLst/>
                        <a:latin typeface="Times New Roman" panose="02020603050405020304" pitchFamily="18" charset="0"/>
                        <a:ea typeface="DengXian"/>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800" dirty="0">
                          <a:effectLst/>
                        </a:rPr>
                        <a:t>before</a:t>
                      </a:r>
                      <a:endParaRPr lang="en-US" sz="2800" dirty="0">
                        <a:effectLst/>
                        <a:latin typeface="Times New Roman" panose="02020603050405020304" pitchFamily="18" charset="0"/>
                        <a:ea typeface="DengXian"/>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800">
                          <a:effectLst/>
                        </a:rPr>
                        <a:t>after</a:t>
                      </a:r>
                      <a:endParaRPr lang="en-US" sz="2800">
                        <a:effectLst/>
                        <a:latin typeface="Times New Roman" panose="02020603050405020304" pitchFamily="18" charset="0"/>
                        <a:ea typeface="DengXian"/>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800">
                          <a:effectLst/>
                        </a:rPr>
                        <a:t>Difference</a:t>
                      </a:r>
                      <a:endParaRPr lang="en-US" sz="2800">
                        <a:effectLst/>
                        <a:latin typeface="Times New Roman" panose="02020603050405020304" pitchFamily="18" charset="0"/>
                        <a:ea typeface="DengXian"/>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800">
                          <a:effectLst/>
                        </a:rPr>
                        <a:t>before</a:t>
                      </a:r>
                      <a:endParaRPr lang="en-US" sz="2800">
                        <a:effectLst/>
                        <a:latin typeface="Times New Roman" panose="02020603050405020304" pitchFamily="18" charset="0"/>
                        <a:ea typeface="DengXian"/>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800" dirty="0">
                          <a:effectLst/>
                        </a:rPr>
                        <a:t>after</a:t>
                      </a:r>
                      <a:endParaRPr lang="en-US" sz="2800" dirty="0">
                        <a:effectLst/>
                        <a:latin typeface="Times New Roman" panose="02020603050405020304" pitchFamily="18" charset="0"/>
                        <a:ea typeface="DengXian"/>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800">
                          <a:effectLst/>
                        </a:rPr>
                        <a:t>Difference</a:t>
                      </a:r>
                      <a:endParaRPr lang="en-US" sz="2800">
                        <a:effectLst/>
                        <a:latin typeface="Times New Roman" panose="02020603050405020304" pitchFamily="18" charset="0"/>
                        <a:ea typeface="DengXian"/>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800" dirty="0">
                          <a:effectLst/>
                        </a:rPr>
                        <a:t>Diff-in-Diff</a:t>
                      </a:r>
                      <a:endParaRPr lang="en-US" sz="2800" dirty="0">
                        <a:effectLst/>
                        <a:latin typeface="Times New Roman" panose="02020603050405020304" pitchFamily="18" charset="0"/>
                        <a:ea typeface="DengXian"/>
                        <a:cs typeface="Times New Roman" panose="02020603050405020304" pitchFamily="18" charset="0"/>
                      </a:endParaRPr>
                    </a:p>
                  </a:txBody>
                  <a:tcPr marL="68580" marR="68580" marT="0" marB="0" anchor="b"/>
                </a:tc>
                <a:extLst>
                  <a:ext uri="{0D108BD9-81ED-4DB2-BD59-A6C34878D82A}">
                    <a16:rowId xmlns:a16="http://schemas.microsoft.com/office/drawing/2014/main" val="3861641543"/>
                  </a:ext>
                </a:extLst>
              </a:tr>
              <a:tr h="484616">
                <a:tc>
                  <a:txBody>
                    <a:bodyPr/>
                    <a:lstStyle/>
                    <a:p>
                      <a:r>
                        <a:rPr lang="en-US" sz="1800" dirty="0">
                          <a:solidFill>
                            <a:schemeClr val="bg1"/>
                          </a:solidFill>
                          <a:effectLst/>
                          <a:latin typeface="Calibri" panose="020F0502020204030204" pitchFamily="34" charset="0"/>
                        </a:rPr>
                        <a:t>R-squared</a:t>
                      </a:r>
                      <a:endParaRPr lang="en-US" sz="3200" dirty="0">
                        <a:solidFill>
                          <a:schemeClr val="bg1"/>
                        </a:solidFill>
                        <a:effectLst/>
                        <a:latin typeface="Roboto"/>
                      </a:endParaRPr>
                    </a:p>
                  </a:txBody>
                  <a:tcPr marL="68580" marR="68580" marT="0" marB="0" anchor="b"/>
                </a:tc>
                <a:tc>
                  <a:txBody>
                    <a:bodyPr/>
                    <a:lstStyle/>
                    <a:p>
                      <a:pPr algn="ctr"/>
                      <a:r>
                        <a:rPr lang="en-US" sz="1800" dirty="0">
                          <a:solidFill>
                            <a:srgbClr val="000000"/>
                          </a:solidFill>
                          <a:effectLst/>
                          <a:latin typeface="Calibri" panose="020F0502020204030204" pitchFamily="34" charset="0"/>
                        </a:rPr>
                        <a:t>0.322</a:t>
                      </a:r>
                      <a:endParaRPr lang="en-US" sz="3200" dirty="0">
                        <a:effectLst/>
                        <a:latin typeface="Roboto"/>
                      </a:endParaRPr>
                    </a:p>
                  </a:txBody>
                  <a:tcPr marL="68580" marR="68580" marT="0" marB="0" anchor="b"/>
                </a:tc>
                <a:tc>
                  <a:txBody>
                    <a:bodyPr/>
                    <a:lstStyle/>
                    <a:p>
                      <a:pPr algn="ctr"/>
                      <a:r>
                        <a:rPr lang="en-US" sz="1800" dirty="0">
                          <a:solidFill>
                            <a:srgbClr val="000000"/>
                          </a:solidFill>
                          <a:effectLst/>
                          <a:latin typeface="Calibri" panose="020F0502020204030204" pitchFamily="34" charset="0"/>
                        </a:rPr>
                        <a:t>0.268</a:t>
                      </a:r>
                      <a:endParaRPr lang="en-US" sz="3200" dirty="0">
                        <a:effectLst/>
                        <a:latin typeface="Roboto"/>
                      </a:endParaRPr>
                    </a:p>
                  </a:txBody>
                  <a:tcPr marL="68580" marR="68580" marT="0" marB="0" anchor="b"/>
                </a:tc>
                <a:tc>
                  <a:txBody>
                    <a:bodyPr/>
                    <a:lstStyle/>
                    <a:p>
                      <a:pPr algn="ctr"/>
                      <a:r>
                        <a:rPr lang="en-US" sz="1800" dirty="0">
                          <a:solidFill>
                            <a:srgbClr val="000000"/>
                          </a:solidFill>
                          <a:effectLst/>
                          <a:latin typeface="Calibri" panose="020F0502020204030204" pitchFamily="34" charset="0"/>
                        </a:rPr>
                        <a:t>-0.054</a:t>
                      </a:r>
                      <a:endParaRPr lang="en-US" sz="3200" dirty="0">
                        <a:effectLst/>
                        <a:latin typeface="Roboto"/>
                      </a:endParaRPr>
                    </a:p>
                  </a:txBody>
                  <a:tcPr marL="68580" marR="68580" marT="0" marB="0" anchor="b"/>
                </a:tc>
                <a:tc>
                  <a:txBody>
                    <a:bodyPr/>
                    <a:lstStyle/>
                    <a:p>
                      <a:pPr algn="ctr"/>
                      <a:r>
                        <a:rPr lang="en-US" sz="1800" dirty="0">
                          <a:solidFill>
                            <a:srgbClr val="000000"/>
                          </a:solidFill>
                          <a:effectLst/>
                          <a:latin typeface="Calibri" panose="020F0502020204030204" pitchFamily="34" charset="0"/>
                        </a:rPr>
                        <a:t>0.321</a:t>
                      </a:r>
                      <a:endParaRPr lang="en-US" sz="3200" dirty="0">
                        <a:effectLst/>
                        <a:latin typeface="Roboto"/>
                      </a:endParaRPr>
                    </a:p>
                  </a:txBody>
                  <a:tcPr marL="68580" marR="68580" marT="0" marB="0" anchor="b"/>
                </a:tc>
                <a:tc>
                  <a:txBody>
                    <a:bodyPr/>
                    <a:lstStyle/>
                    <a:p>
                      <a:pPr algn="ctr"/>
                      <a:r>
                        <a:rPr lang="en-US" sz="1800" dirty="0">
                          <a:solidFill>
                            <a:srgbClr val="000000"/>
                          </a:solidFill>
                          <a:effectLst/>
                          <a:latin typeface="Calibri" panose="020F0502020204030204" pitchFamily="34" charset="0"/>
                        </a:rPr>
                        <a:t>0.336</a:t>
                      </a:r>
                      <a:endParaRPr lang="en-US" sz="3200" dirty="0">
                        <a:effectLst/>
                        <a:latin typeface="Roboto"/>
                      </a:endParaRPr>
                    </a:p>
                  </a:txBody>
                  <a:tcPr marL="68580" marR="68580" marT="0" marB="0" anchor="b"/>
                </a:tc>
                <a:tc>
                  <a:txBody>
                    <a:bodyPr/>
                    <a:lstStyle/>
                    <a:p>
                      <a:pPr algn="ctr"/>
                      <a:r>
                        <a:rPr lang="en-US" sz="1800" dirty="0">
                          <a:solidFill>
                            <a:srgbClr val="000000"/>
                          </a:solidFill>
                          <a:effectLst/>
                          <a:latin typeface="Calibri" panose="020F0502020204030204" pitchFamily="34" charset="0"/>
                        </a:rPr>
                        <a:t>0.015</a:t>
                      </a:r>
                      <a:endParaRPr lang="en-US" sz="3200" dirty="0">
                        <a:effectLst/>
                        <a:latin typeface="Roboto"/>
                      </a:endParaRPr>
                    </a:p>
                  </a:txBody>
                  <a:tcPr marL="68580" marR="68580" marT="0" marB="0" anchor="b"/>
                </a:tc>
                <a:tc>
                  <a:txBody>
                    <a:bodyPr/>
                    <a:lstStyle/>
                    <a:p>
                      <a:pPr algn="ctr"/>
                      <a:r>
                        <a:rPr lang="en-US" sz="1800">
                          <a:solidFill>
                            <a:srgbClr val="000000"/>
                          </a:solidFill>
                          <a:effectLst/>
                          <a:latin typeface="Calibri" panose="020F0502020204030204" pitchFamily="34" charset="0"/>
                        </a:rPr>
                        <a:t>-0.069</a:t>
                      </a:r>
                      <a:endParaRPr lang="en-US" sz="3200">
                        <a:effectLst/>
                        <a:latin typeface="Roboto"/>
                      </a:endParaRPr>
                    </a:p>
                  </a:txBody>
                  <a:tcPr marL="68580" marR="68580" marT="0" marB="0" anchor="b"/>
                </a:tc>
                <a:extLst>
                  <a:ext uri="{0D108BD9-81ED-4DB2-BD59-A6C34878D82A}">
                    <a16:rowId xmlns:a16="http://schemas.microsoft.com/office/drawing/2014/main" val="4105704758"/>
                  </a:ext>
                </a:extLst>
              </a:tr>
              <a:tr h="484616">
                <a:tc>
                  <a:txBody>
                    <a:bodyPr/>
                    <a:lstStyle/>
                    <a:p>
                      <a:r>
                        <a:rPr lang="en-US" sz="1800" dirty="0">
                          <a:solidFill>
                            <a:schemeClr val="bg1"/>
                          </a:solidFill>
                          <a:effectLst/>
                          <a:latin typeface="Calibri" panose="020F0502020204030204" pitchFamily="34" charset="0"/>
                        </a:rPr>
                        <a:t>1-ActiveShare</a:t>
                      </a:r>
                      <a:endParaRPr lang="en-US" sz="3200" dirty="0">
                        <a:solidFill>
                          <a:schemeClr val="bg1"/>
                        </a:solidFill>
                        <a:effectLst/>
                        <a:latin typeface="Roboto"/>
                      </a:endParaRPr>
                    </a:p>
                  </a:txBody>
                  <a:tcPr marL="68580" marR="68580" marT="0" marB="0" anchor="b"/>
                </a:tc>
                <a:tc>
                  <a:txBody>
                    <a:bodyPr/>
                    <a:lstStyle/>
                    <a:p>
                      <a:pPr algn="ctr"/>
                      <a:r>
                        <a:rPr lang="en-US" sz="1800">
                          <a:solidFill>
                            <a:srgbClr val="000000"/>
                          </a:solidFill>
                          <a:effectLst/>
                          <a:latin typeface="Calibri" panose="020F0502020204030204" pitchFamily="34" charset="0"/>
                        </a:rPr>
                        <a:t>0.445</a:t>
                      </a:r>
                      <a:endParaRPr lang="en-US" sz="3200">
                        <a:effectLst/>
                        <a:latin typeface="Roboto"/>
                      </a:endParaRPr>
                    </a:p>
                  </a:txBody>
                  <a:tcPr marL="68580" marR="68580" marT="0" marB="0" anchor="b"/>
                </a:tc>
                <a:tc>
                  <a:txBody>
                    <a:bodyPr/>
                    <a:lstStyle/>
                    <a:p>
                      <a:pPr algn="ctr"/>
                      <a:r>
                        <a:rPr lang="en-US" sz="1800">
                          <a:solidFill>
                            <a:srgbClr val="000000"/>
                          </a:solidFill>
                          <a:effectLst/>
                          <a:latin typeface="Calibri" panose="020F0502020204030204" pitchFamily="34" charset="0"/>
                        </a:rPr>
                        <a:t>0.463</a:t>
                      </a:r>
                      <a:endParaRPr lang="en-US" sz="3200">
                        <a:effectLst/>
                        <a:latin typeface="Roboto"/>
                      </a:endParaRPr>
                    </a:p>
                  </a:txBody>
                  <a:tcPr marL="68580" marR="68580" marT="0" marB="0" anchor="b"/>
                </a:tc>
                <a:tc>
                  <a:txBody>
                    <a:bodyPr/>
                    <a:lstStyle/>
                    <a:p>
                      <a:pPr algn="ctr"/>
                      <a:r>
                        <a:rPr lang="en-US" sz="1800" dirty="0">
                          <a:solidFill>
                            <a:srgbClr val="000000"/>
                          </a:solidFill>
                          <a:effectLst/>
                          <a:latin typeface="Calibri" panose="020F0502020204030204" pitchFamily="34" charset="0"/>
                        </a:rPr>
                        <a:t>0.018</a:t>
                      </a:r>
                      <a:endParaRPr lang="en-US" sz="3200" dirty="0">
                        <a:effectLst/>
                        <a:latin typeface="Roboto"/>
                      </a:endParaRPr>
                    </a:p>
                  </a:txBody>
                  <a:tcPr marL="68580" marR="68580" marT="0" marB="0" anchor="b"/>
                </a:tc>
                <a:tc>
                  <a:txBody>
                    <a:bodyPr/>
                    <a:lstStyle/>
                    <a:p>
                      <a:pPr algn="ctr"/>
                      <a:r>
                        <a:rPr lang="en-US" sz="1800" dirty="0">
                          <a:solidFill>
                            <a:srgbClr val="000000"/>
                          </a:solidFill>
                          <a:effectLst/>
                          <a:latin typeface="Calibri" panose="020F0502020204030204" pitchFamily="34" charset="0"/>
                        </a:rPr>
                        <a:t>0.461</a:t>
                      </a:r>
                      <a:endParaRPr lang="en-US" sz="3200" dirty="0">
                        <a:effectLst/>
                        <a:latin typeface="Roboto"/>
                      </a:endParaRPr>
                    </a:p>
                  </a:txBody>
                  <a:tcPr marL="68580" marR="68580" marT="0" marB="0" anchor="b"/>
                </a:tc>
                <a:tc>
                  <a:txBody>
                    <a:bodyPr/>
                    <a:lstStyle/>
                    <a:p>
                      <a:pPr algn="ctr"/>
                      <a:r>
                        <a:rPr lang="en-US" sz="1800">
                          <a:solidFill>
                            <a:srgbClr val="000000"/>
                          </a:solidFill>
                          <a:effectLst/>
                          <a:latin typeface="Calibri" panose="020F0502020204030204" pitchFamily="34" charset="0"/>
                        </a:rPr>
                        <a:t>0.509</a:t>
                      </a:r>
                      <a:endParaRPr lang="en-US" sz="3200">
                        <a:effectLst/>
                        <a:latin typeface="Roboto"/>
                      </a:endParaRPr>
                    </a:p>
                  </a:txBody>
                  <a:tcPr marL="68580" marR="68580" marT="0" marB="0" anchor="b"/>
                </a:tc>
                <a:tc>
                  <a:txBody>
                    <a:bodyPr/>
                    <a:lstStyle/>
                    <a:p>
                      <a:pPr algn="ctr"/>
                      <a:r>
                        <a:rPr lang="en-US" sz="1800" dirty="0">
                          <a:solidFill>
                            <a:srgbClr val="000000"/>
                          </a:solidFill>
                          <a:effectLst/>
                          <a:latin typeface="Calibri" panose="020F0502020204030204" pitchFamily="34" charset="0"/>
                        </a:rPr>
                        <a:t>0.052</a:t>
                      </a:r>
                      <a:endParaRPr lang="en-US" sz="3200" dirty="0">
                        <a:effectLst/>
                        <a:latin typeface="Roboto"/>
                      </a:endParaRPr>
                    </a:p>
                  </a:txBody>
                  <a:tcPr marL="68580" marR="68580" marT="0" marB="0" anchor="b"/>
                </a:tc>
                <a:tc>
                  <a:txBody>
                    <a:bodyPr/>
                    <a:lstStyle/>
                    <a:p>
                      <a:pPr algn="ctr"/>
                      <a:r>
                        <a:rPr lang="en-US" sz="1800" dirty="0">
                          <a:solidFill>
                            <a:srgbClr val="000000"/>
                          </a:solidFill>
                          <a:effectLst/>
                          <a:latin typeface="Calibri" panose="020F0502020204030204" pitchFamily="34" charset="0"/>
                        </a:rPr>
                        <a:t>-0.034</a:t>
                      </a:r>
                      <a:endParaRPr lang="en-US" sz="3200" dirty="0">
                        <a:effectLst/>
                        <a:latin typeface="Roboto"/>
                      </a:endParaRPr>
                    </a:p>
                  </a:txBody>
                  <a:tcPr marL="68580" marR="68580" marT="0" marB="0" anchor="b"/>
                </a:tc>
                <a:extLst>
                  <a:ext uri="{0D108BD9-81ED-4DB2-BD59-A6C34878D82A}">
                    <a16:rowId xmlns:a16="http://schemas.microsoft.com/office/drawing/2014/main" val="1844733240"/>
                  </a:ext>
                </a:extLst>
              </a:tr>
              <a:tr h="484616">
                <a:tc>
                  <a:txBody>
                    <a:bodyPr/>
                    <a:lstStyle/>
                    <a:p>
                      <a:r>
                        <a:rPr lang="en-US" sz="1800" dirty="0">
                          <a:solidFill>
                            <a:schemeClr val="bg1"/>
                          </a:solidFill>
                          <a:effectLst/>
                          <a:latin typeface="Calibri" panose="020F0502020204030204" pitchFamily="34" charset="0"/>
                        </a:rPr>
                        <a:t>SP500Ratio</a:t>
                      </a:r>
                      <a:endParaRPr lang="en-US" sz="3200" dirty="0">
                        <a:solidFill>
                          <a:schemeClr val="bg1"/>
                        </a:solidFill>
                        <a:effectLst/>
                        <a:latin typeface="Roboto"/>
                      </a:endParaRPr>
                    </a:p>
                  </a:txBody>
                  <a:tcPr marL="68580" marR="68580" marT="0" marB="0" anchor="b"/>
                </a:tc>
                <a:tc>
                  <a:txBody>
                    <a:bodyPr/>
                    <a:lstStyle/>
                    <a:p>
                      <a:pPr algn="ctr"/>
                      <a:r>
                        <a:rPr lang="en-US" sz="1800">
                          <a:solidFill>
                            <a:srgbClr val="000000"/>
                          </a:solidFill>
                          <a:effectLst/>
                          <a:latin typeface="Calibri" panose="020F0502020204030204" pitchFamily="34" charset="0"/>
                        </a:rPr>
                        <a:t>0.251</a:t>
                      </a:r>
                      <a:endParaRPr lang="en-US" sz="3200">
                        <a:effectLst/>
                        <a:latin typeface="Roboto"/>
                      </a:endParaRPr>
                    </a:p>
                  </a:txBody>
                  <a:tcPr marL="68580" marR="68580" marT="0" marB="0" anchor="b"/>
                </a:tc>
                <a:tc>
                  <a:txBody>
                    <a:bodyPr/>
                    <a:lstStyle/>
                    <a:p>
                      <a:pPr algn="ctr"/>
                      <a:r>
                        <a:rPr lang="en-US" sz="1800">
                          <a:solidFill>
                            <a:srgbClr val="000000"/>
                          </a:solidFill>
                          <a:effectLst/>
                          <a:latin typeface="Calibri" panose="020F0502020204030204" pitchFamily="34" charset="0"/>
                        </a:rPr>
                        <a:t>0.278</a:t>
                      </a:r>
                      <a:endParaRPr lang="en-US" sz="3200">
                        <a:effectLst/>
                        <a:latin typeface="Roboto"/>
                      </a:endParaRPr>
                    </a:p>
                  </a:txBody>
                  <a:tcPr marL="68580" marR="68580" marT="0" marB="0" anchor="b"/>
                </a:tc>
                <a:tc>
                  <a:txBody>
                    <a:bodyPr/>
                    <a:lstStyle/>
                    <a:p>
                      <a:pPr algn="ctr"/>
                      <a:r>
                        <a:rPr lang="en-US" sz="1800">
                          <a:solidFill>
                            <a:srgbClr val="000000"/>
                          </a:solidFill>
                          <a:effectLst/>
                          <a:latin typeface="Calibri" panose="020F0502020204030204" pitchFamily="34" charset="0"/>
                        </a:rPr>
                        <a:t>0.027*</a:t>
                      </a:r>
                      <a:endParaRPr lang="en-US" sz="3200">
                        <a:effectLst/>
                        <a:latin typeface="Roboto"/>
                      </a:endParaRPr>
                    </a:p>
                  </a:txBody>
                  <a:tcPr marL="68580" marR="68580" marT="0" marB="0" anchor="b"/>
                </a:tc>
                <a:tc>
                  <a:txBody>
                    <a:bodyPr/>
                    <a:lstStyle/>
                    <a:p>
                      <a:pPr algn="ctr"/>
                      <a:r>
                        <a:rPr lang="en-US" sz="1800">
                          <a:solidFill>
                            <a:srgbClr val="000000"/>
                          </a:solidFill>
                          <a:effectLst/>
                          <a:latin typeface="Calibri" panose="020F0502020204030204" pitchFamily="34" charset="0"/>
                        </a:rPr>
                        <a:t>0.372</a:t>
                      </a:r>
                      <a:endParaRPr lang="en-US" sz="3200">
                        <a:effectLst/>
                        <a:latin typeface="Roboto"/>
                      </a:endParaRPr>
                    </a:p>
                  </a:txBody>
                  <a:tcPr marL="68580" marR="68580" marT="0" marB="0" anchor="b"/>
                </a:tc>
                <a:tc>
                  <a:txBody>
                    <a:bodyPr/>
                    <a:lstStyle/>
                    <a:p>
                      <a:pPr algn="ctr"/>
                      <a:r>
                        <a:rPr lang="en-US" sz="1800" dirty="0">
                          <a:solidFill>
                            <a:srgbClr val="000000"/>
                          </a:solidFill>
                          <a:effectLst/>
                          <a:latin typeface="Calibri" panose="020F0502020204030204" pitchFamily="34" charset="0"/>
                        </a:rPr>
                        <a:t>0.336</a:t>
                      </a:r>
                      <a:endParaRPr lang="en-US" sz="3200" dirty="0">
                        <a:effectLst/>
                        <a:latin typeface="Roboto"/>
                      </a:endParaRPr>
                    </a:p>
                  </a:txBody>
                  <a:tcPr marL="68580" marR="68580" marT="0" marB="0" anchor="b"/>
                </a:tc>
                <a:tc>
                  <a:txBody>
                    <a:bodyPr/>
                    <a:lstStyle/>
                    <a:p>
                      <a:pPr algn="ctr"/>
                      <a:r>
                        <a:rPr lang="en-US" sz="1800" dirty="0">
                          <a:solidFill>
                            <a:srgbClr val="000000"/>
                          </a:solidFill>
                          <a:effectLst/>
                          <a:latin typeface="Calibri" panose="020F0502020204030204" pitchFamily="34" charset="0"/>
                        </a:rPr>
                        <a:t>-0.036**</a:t>
                      </a:r>
                      <a:endParaRPr lang="en-US" sz="3200" dirty="0">
                        <a:effectLst/>
                        <a:latin typeface="Roboto"/>
                      </a:endParaRPr>
                    </a:p>
                  </a:txBody>
                  <a:tcPr marL="68580" marR="68580" marT="0" marB="0" anchor="b"/>
                </a:tc>
                <a:tc>
                  <a:txBody>
                    <a:bodyPr/>
                    <a:lstStyle/>
                    <a:p>
                      <a:pPr algn="ctr"/>
                      <a:r>
                        <a:rPr lang="en-US" sz="1800" dirty="0">
                          <a:solidFill>
                            <a:srgbClr val="000000"/>
                          </a:solidFill>
                          <a:effectLst/>
                          <a:latin typeface="Calibri" panose="020F0502020204030204" pitchFamily="34" charset="0"/>
                        </a:rPr>
                        <a:t>0.063***</a:t>
                      </a:r>
                      <a:endParaRPr lang="en-US" sz="3200" dirty="0">
                        <a:effectLst/>
                        <a:latin typeface="Roboto"/>
                      </a:endParaRPr>
                    </a:p>
                  </a:txBody>
                  <a:tcPr marL="68580" marR="68580" marT="0" marB="0" anchor="b"/>
                </a:tc>
                <a:extLst>
                  <a:ext uri="{0D108BD9-81ED-4DB2-BD59-A6C34878D82A}">
                    <a16:rowId xmlns:a16="http://schemas.microsoft.com/office/drawing/2014/main" val="2939263671"/>
                  </a:ext>
                </a:extLst>
              </a:tr>
            </a:tbl>
          </a:graphicData>
        </a:graphic>
      </p:graphicFrame>
      <p:sp>
        <p:nvSpPr>
          <p:cNvPr id="10" name="Rectangle 9"/>
          <p:cNvSpPr/>
          <p:nvPr/>
        </p:nvSpPr>
        <p:spPr>
          <a:xfrm>
            <a:off x="434137" y="4076079"/>
            <a:ext cx="4267201" cy="2447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DE3D9CE-8D39-40C6-B746-1C0D6DDD765E}"/>
              </a:ext>
            </a:extLst>
          </p:cNvPr>
          <p:cNvSpPr/>
          <p:nvPr/>
        </p:nvSpPr>
        <p:spPr>
          <a:xfrm>
            <a:off x="4703343" y="1386391"/>
            <a:ext cx="4476752" cy="51368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16875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3238"/>
            <a:ext cx="8229600" cy="639762"/>
          </a:xfrm>
        </p:spPr>
        <p:txBody>
          <a:bodyPr>
            <a:noAutofit/>
          </a:bodyPr>
          <a:lstStyle/>
          <a:p>
            <a:r>
              <a:rPr lang="en-US" sz="3200" dirty="0"/>
              <a:t>Some other stories</a:t>
            </a:r>
            <a:endParaRPr lang="en-US" sz="2000" dirty="0"/>
          </a:p>
        </p:txBody>
      </p:sp>
      <p:sp>
        <p:nvSpPr>
          <p:cNvPr id="6" name="Rectangle 5"/>
          <p:cNvSpPr/>
          <p:nvPr/>
        </p:nvSpPr>
        <p:spPr>
          <a:xfrm>
            <a:off x="0" y="0"/>
            <a:ext cx="9144000"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6"/>
          <p:cNvSpPr/>
          <p:nvPr/>
        </p:nvSpPr>
        <p:spPr>
          <a:xfrm>
            <a:off x="0" y="6629400"/>
            <a:ext cx="9144000" cy="228600"/>
          </a:xfrm>
          <a:prstGeom prst="rect">
            <a:avLst/>
          </a:prstGeom>
          <a:solidFill>
            <a:srgbClr val="DABA32"/>
          </a:solidFill>
          <a:ln>
            <a:solidFill>
              <a:srgbClr val="DABA3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Content Placeholder 2"/>
          <p:cNvSpPr>
            <a:spLocks noGrp="1"/>
          </p:cNvSpPr>
          <p:nvPr>
            <p:ph idx="1"/>
          </p:nvPr>
        </p:nvSpPr>
        <p:spPr>
          <a:xfrm>
            <a:off x="311796" y="1017642"/>
            <a:ext cx="8375004" cy="5410200"/>
          </a:xfrm>
        </p:spPr>
        <p:txBody>
          <a:bodyPr>
            <a:noAutofit/>
          </a:bodyPr>
          <a:lstStyle/>
          <a:p>
            <a:r>
              <a:rPr lang="en-US" sz="2800" dirty="0"/>
              <a:t>Distraction</a:t>
            </a:r>
          </a:p>
          <a:p>
            <a:pPr lvl="1"/>
            <a:r>
              <a:rPr lang="en-US" sz="2000" dirty="0"/>
              <a:t>Maybe after winning a tournament, managers get more into poker, neglect other stuff</a:t>
            </a:r>
          </a:p>
          <a:p>
            <a:pPr lvl="1"/>
            <a:r>
              <a:rPr lang="en-US" sz="2000" dirty="0"/>
              <a:t>Issues with this story: Link between underperformance and flows; cross-sectional positive relationship between poker and performance</a:t>
            </a:r>
          </a:p>
          <a:p>
            <a:r>
              <a:rPr lang="en-US" sz="2800" dirty="0"/>
              <a:t>Using poker tournaments as a networking venue to get information / flows</a:t>
            </a:r>
          </a:p>
          <a:p>
            <a:pPr lvl="1"/>
            <a:r>
              <a:rPr lang="en-US" sz="2000" dirty="0"/>
              <a:t>Although consistent with higher x-sectional flows, not consistent with performance decreasing after tournament</a:t>
            </a:r>
          </a:p>
          <a:p>
            <a:pPr lvl="1"/>
            <a:r>
              <a:rPr lang="en-US" sz="2000" dirty="0"/>
              <a:t>The flows part is pretty indistinguishable from our story</a:t>
            </a:r>
          </a:p>
          <a:p>
            <a:r>
              <a:rPr lang="en-US" sz="2800" dirty="0"/>
              <a:t>Poker players more risky managers</a:t>
            </a:r>
          </a:p>
          <a:p>
            <a:pPr lvl="1"/>
            <a:r>
              <a:rPr lang="en-US" sz="2000" dirty="0"/>
              <a:t>No evidence for this in our data – but of course, we’re only seeing the winners</a:t>
            </a:r>
          </a:p>
          <a:p>
            <a:pPr marL="0" indent="0">
              <a:buNone/>
            </a:pPr>
            <a:endParaRPr lang="en-US" sz="2800" dirty="0"/>
          </a:p>
        </p:txBody>
      </p:sp>
    </p:spTree>
    <p:extLst>
      <p:ext uri="{BB962C8B-B14F-4D97-AF65-F5344CB8AC3E}">
        <p14:creationId xmlns:p14="http://schemas.microsoft.com/office/powerpoint/2010/main" val="86014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500"/>
                                        <p:tgtEl>
                                          <p:spTgt spid="9">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fade">
                                      <p:cBhvr>
                                        <p:cTn id="13" dur="500"/>
                                        <p:tgtEl>
                                          <p:spTgt spid="9">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xEl>
                                              <p:pRg st="3" end="3"/>
                                            </p:txEl>
                                          </p:spTgt>
                                        </p:tgtEl>
                                        <p:attrNameLst>
                                          <p:attrName>style.visibility</p:attrName>
                                        </p:attrNameLst>
                                      </p:cBhvr>
                                      <p:to>
                                        <p:strVal val="visible"/>
                                      </p:to>
                                    </p:set>
                                    <p:animEffect transition="in" filter="fade">
                                      <p:cBhvr>
                                        <p:cTn id="18" dur="500"/>
                                        <p:tgtEl>
                                          <p:spTgt spid="9">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animEffect transition="in" filter="fade">
                                      <p:cBhvr>
                                        <p:cTn id="21" dur="500"/>
                                        <p:tgtEl>
                                          <p:spTgt spid="9">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
                                            <p:txEl>
                                              <p:pRg st="5" end="5"/>
                                            </p:txEl>
                                          </p:spTgt>
                                        </p:tgtEl>
                                        <p:attrNameLst>
                                          <p:attrName>style.visibility</p:attrName>
                                        </p:attrNameLst>
                                      </p:cBhvr>
                                      <p:to>
                                        <p:strVal val="visible"/>
                                      </p:to>
                                    </p:set>
                                    <p:animEffect transition="in" filter="fade">
                                      <p:cBhvr>
                                        <p:cTn id="24" dur="500"/>
                                        <p:tgtEl>
                                          <p:spTgt spid="9">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xEl>
                                              <p:pRg st="6" end="6"/>
                                            </p:txEl>
                                          </p:spTgt>
                                        </p:tgtEl>
                                        <p:attrNameLst>
                                          <p:attrName>style.visibility</p:attrName>
                                        </p:attrNameLst>
                                      </p:cBhvr>
                                      <p:to>
                                        <p:strVal val="visible"/>
                                      </p:to>
                                    </p:set>
                                    <p:animEffect transition="in" filter="fade">
                                      <p:cBhvr>
                                        <p:cTn id="29" dur="500"/>
                                        <p:tgtEl>
                                          <p:spTgt spid="9">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9">
                                            <p:txEl>
                                              <p:pRg st="7" end="7"/>
                                            </p:txEl>
                                          </p:spTgt>
                                        </p:tgtEl>
                                        <p:attrNameLst>
                                          <p:attrName>style.visibility</p:attrName>
                                        </p:attrNameLst>
                                      </p:cBhvr>
                                      <p:to>
                                        <p:strVal val="visible"/>
                                      </p:to>
                                    </p:set>
                                    <p:animEffect transition="in" filter="fade">
                                      <p:cBhvr>
                                        <p:cTn id="32"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39762"/>
          </a:xfrm>
        </p:spPr>
        <p:txBody>
          <a:bodyPr>
            <a:noAutofit/>
          </a:bodyPr>
          <a:lstStyle/>
          <a:p>
            <a:r>
              <a:rPr lang="en-US" sz="3200" dirty="0"/>
              <a:t>Conclusions</a:t>
            </a:r>
            <a:endParaRPr lang="en-US" sz="2000" dirty="0"/>
          </a:p>
        </p:txBody>
      </p:sp>
      <p:sp>
        <p:nvSpPr>
          <p:cNvPr id="6" name="Rectangle 5"/>
          <p:cNvSpPr/>
          <p:nvPr/>
        </p:nvSpPr>
        <p:spPr>
          <a:xfrm>
            <a:off x="0" y="0"/>
            <a:ext cx="9144000"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6"/>
          <p:cNvSpPr/>
          <p:nvPr/>
        </p:nvSpPr>
        <p:spPr>
          <a:xfrm>
            <a:off x="0" y="6629400"/>
            <a:ext cx="9144000" cy="228600"/>
          </a:xfrm>
          <a:prstGeom prst="rect">
            <a:avLst/>
          </a:prstGeom>
          <a:solidFill>
            <a:srgbClr val="DABA32"/>
          </a:solidFill>
          <a:ln>
            <a:solidFill>
              <a:srgbClr val="DABA3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Content Placeholder 2"/>
          <p:cNvSpPr>
            <a:spLocks noGrp="1"/>
          </p:cNvSpPr>
          <p:nvPr>
            <p:ph idx="1"/>
          </p:nvPr>
        </p:nvSpPr>
        <p:spPr>
          <a:xfrm>
            <a:off x="311796" y="838200"/>
            <a:ext cx="8832204" cy="5410200"/>
          </a:xfrm>
        </p:spPr>
        <p:txBody>
          <a:bodyPr>
            <a:noAutofit/>
          </a:bodyPr>
          <a:lstStyle/>
          <a:p>
            <a:r>
              <a:rPr lang="en-US" sz="2000" dirty="0"/>
              <a:t>Poker  skills </a:t>
            </a:r>
            <a:r>
              <a:rPr lang="en-US" sz="2000" dirty="0">
                <a:sym typeface="Symbol" panose="05050102010706020507" pitchFamily="18" charset="2"/>
              </a:rPr>
              <a:t>related to</a:t>
            </a:r>
            <a:r>
              <a:rPr lang="en-US" sz="2000" dirty="0"/>
              <a:t> HF mgmt. skill</a:t>
            </a:r>
            <a:br>
              <a:rPr lang="en-US" sz="2000" dirty="0"/>
            </a:br>
            <a:endParaRPr lang="en-US" sz="2000" dirty="0"/>
          </a:p>
          <a:p>
            <a:r>
              <a:rPr lang="en-US" sz="2000" dirty="0"/>
              <a:t>In line with this ….</a:t>
            </a:r>
          </a:p>
          <a:p>
            <a:pPr lvl="1"/>
            <a:r>
              <a:rPr lang="en-US" sz="1800" dirty="0"/>
              <a:t>Investors increase allocations to managers who win poker tournaments</a:t>
            </a:r>
            <a:br>
              <a:rPr lang="en-US" sz="1800" dirty="0"/>
            </a:br>
            <a:endParaRPr lang="en-US" sz="1800" dirty="0"/>
          </a:p>
          <a:p>
            <a:r>
              <a:rPr lang="en-US" sz="2000" dirty="0"/>
              <a:t>However, </a:t>
            </a:r>
          </a:p>
          <a:p>
            <a:pPr lvl="1"/>
            <a:r>
              <a:rPr lang="en-US" sz="1800" dirty="0"/>
              <a:t>The performance of these funds goes down … </a:t>
            </a:r>
          </a:p>
          <a:p>
            <a:pPr lvl="1"/>
            <a:r>
              <a:rPr lang="en-US" sz="1800" dirty="0"/>
              <a:t>And there is increased “passive” investments by the HFs …</a:t>
            </a:r>
          </a:p>
          <a:p>
            <a:pPr lvl="1"/>
            <a:r>
              <a:rPr lang="en-US" sz="1800" dirty="0"/>
              <a:t>and performance decrease + increased passiveness is most pronounced for the funds with the most inflows</a:t>
            </a:r>
            <a:br>
              <a:rPr lang="en-US" sz="1800" dirty="0"/>
            </a:br>
            <a:endParaRPr lang="en-US" sz="1800" dirty="0"/>
          </a:p>
          <a:p>
            <a:r>
              <a:rPr lang="en-US" sz="2000" dirty="0"/>
              <a:t>We interpret this as decreasing returns to scale eroding the alpha signal from poker … to the point where investors would be better off investing in funds with similar performance, without poker wins</a:t>
            </a:r>
            <a:br>
              <a:rPr lang="en-US" sz="2000" dirty="0"/>
            </a:br>
            <a:endParaRPr lang="en-US" sz="2000" dirty="0"/>
          </a:p>
          <a:p>
            <a:r>
              <a:rPr lang="en-US" sz="2000" dirty="0"/>
              <a:t>The one case we find the poker signal to be informative is managers who win tournaments before they start their funds, they perform better over the life of the fund, and start with fewer assets </a:t>
            </a:r>
          </a:p>
          <a:p>
            <a:pPr marL="0" indent="0">
              <a:buNone/>
            </a:pPr>
            <a:endParaRPr lang="en-US" sz="2000" dirty="0"/>
          </a:p>
        </p:txBody>
      </p:sp>
    </p:spTree>
    <p:extLst>
      <p:ext uri="{BB962C8B-B14F-4D97-AF65-F5344CB8AC3E}">
        <p14:creationId xmlns:p14="http://schemas.microsoft.com/office/powerpoint/2010/main" val="1633594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fade">
                                      <p:cBhvr>
                                        <p:cTn id="15" dur="500"/>
                                        <p:tgtEl>
                                          <p:spTgt spid="9">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xEl>
                                              <p:pRg st="3" end="3"/>
                                            </p:txEl>
                                          </p:spTgt>
                                        </p:tgtEl>
                                        <p:attrNameLst>
                                          <p:attrName>style.visibility</p:attrName>
                                        </p:attrNameLst>
                                      </p:cBhvr>
                                      <p:to>
                                        <p:strVal val="visible"/>
                                      </p:to>
                                    </p:set>
                                    <p:animEffect transition="in" filter="fade">
                                      <p:cBhvr>
                                        <p:cTn id="20" dur="500"/>
                                        <p:tgtEl>
                                          <p:spTgt spid="9">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animEffect transition="in" filter="fade">
                                      <p:cBhvr>
                                        <p:cTn id="23" dur="500"/>
                                        <p:tgtEl>
                                          <p:spTgt spid="9">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xEl>
                                              <p:pRg st="5" end="5"/>
                                            </p:txEl>
                                          </p:spTgt>
                                        </p:tgtEl>
                                        <p:attrNameLst>
                                          <p:attrName>style.visibility</p:attrName>
                                        </p:attrNameLst>
                                      </p:cBhvr>
                                      <p:to>
                                        <p:strVal val="visible"/>
                                      </p:to>
                                    </p:set>
                                    <p:animEffect transition="in" filter="fade">
                                      <p:cBhvr>
                                        <p:cTn id="26" dur="500"/>
                                        <p:tgtEl>
                                          <p:spTgt spid="9">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9">
                                            <p:txEl>
                                              <p:pRg st="6" end="6"/>
                                            </p:txEl>
                                          </p:spTgt>
                                        </p:tgtEl>
                                        <p:attrNameLst>
                                          <p:attrName>style.visibility</p:attrName>
                                        </p:attrNameLst>
                                      </p:cBhvr>
                                      <p:to>
                                        <p:strVal val="visible"/>
                                      </p:to>
                                    </p:set>
                                    <p:animEffect transition="in" filter="fade">
                                      <p:cBhvr>
                                        <p:cTn id="29" dur="500"/>
                                        <p:tgtEl>
                                          <p:spTgt spid="9">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9">
                                            <p:txEl>
                                              <p:pRg st="7" end="7"/>
                                            </p:txEl>
                                          </p:spTgt>
                                        </p:tgtEl>
                                        <p:attrNameLst>
                                          <p:attrName>style.visibility</p:attrName>
                                        </p:attrNameLst>
                                      </p:cBhvr>
                                      <p:to>
                                        <p:strVal val="visible"/>
                                      </p:to>
                                    </p:set>
                                    <p:animEffect transition="in" filter="fade">
                                      <p:cBhvr>
                                        <p:cTn id="34" dur="500"/>
                                        <p:tgtEl>
                                          <p:spTgt spid="9">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9">
                                            <p:txEl>
                                              <p:pRg st="8" end="8"/>
                                            </p:txEl>
                                          </p:spTgt>
                                        </p:tgtEl>
                                        <p:attrNameLst>
                                          <p:attrName>style.visibility</p:attrName>
                                        </p:attrNameLst>
                                      </p:cBhvr>
                                      <p:to>
                                        <p:strVal val="visible"/>
                                      </p:to>
                                    </p:set>
                                    <p:animEffect transition="in" filter="fade">
                                      <p:cBhvr>
                                        <p:cTn id="39" dur="5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3238"/>
            <a:ext cx="8229600" cy="639762"/>
          </a:xfrm>
        </p:spPr>
        <p:txBody>
          <a:bodyPr>
            <a:noAutofit/>
          </a:bodyPr>
          <a:lstStyle/>
          <a:p>
            <a:r>
              <a:rPr lang="en-US" sz="3200" dirty="0"/>
              <a:t>Why poker?</a:t>
            </a:r>
            <a:endParaRPr lang="en-US" sz="2000" dirty="0"/>
          </a:p>
        </p:txBody>
      </p:sp>
      <p:sp>
        <p:nvSpPr>
          <p:cNvPr id="6" name="Rectangle 5"/>
          <p:cNvSpPr/>
          <p:nvPr/>
        </p:nvSpPr>
        <p:spPr>
          <a:xfrm>
            <a:off x="0" y="0"/>
            <a:ext cx="9144000"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6"/>
          <p:cNvSpPr/>
          <p:nvPr/>
        </p:nvSpPr>
        <p:spPr>
          <a:xfrm>
            <a:off x="0" y="6629400"/>
            <a:ext cx="9144000" cy="228600"/>
          </a:xfrm>
          <a:prstGeom prst="rect">
            <a:avLst/>
          </a:prstGeom>
          <a:solidFill>
            <a:srgbClr val="DABA32"/>
          </a:solidFill>
          <a:ln>
            <a:solidFill>
              <a:srgbClr val="DABA3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52400" y="5450165"/>
            <a:ext cx="8839200" cy="2017436"/>
          </a:xfrm>
        </p:spPr>
        <p:txBody>
          <a:bodyPr>
            <a:normAutofit/>
          </a:bodyPr>
          <a:lstStyle/>
          <a:p>
            <a:pPr marL="0" indent="0">
              <a:buNone/>
            </a:pPr>
            <a:r>
              <a:rPr lang="en-US" sz="1400" dirty="0"/>
              <a:t>"Investing has a lot of the same features as poker. Poker is a game of incomplete information. In chess, I know where all the pieces are located. In theory, I could calculate all I need to know about chess. With poker, there's still randomness. Bridge lives between poker and chess. In bridge, all the cards are dealt out in the beginning. While you don't know where they are, you can make educated guesses.“ – Kevin </a:t>
            </a:r>
            <a:r>
              <a:rPr lang="en-US" sz="1400" dirty="0" err="1"/>
              <a:t>Zollman</a:t>
            </a:r>
            <a:r>
              <a:rPr lang="en-US" sz="1400" dirty="0"/>
              <a:t> (Game Theory Professor at CMU)</a:t>
            </a:r>
          </a:p>
        </p:txBody>
      </p:sp>
      <p:pic>
        <p:nvPicPr>
          <p:cNvPr id="4" name="Picture 3"/>
          <p:cNvPicPr>
            <a:picLocks noChangeAspect="1"/>
          </p:cNvPicPr>
          <p:nvPr/>
        </p:nvPicPr>
        <p:blipFill>
          <a:blip r:embed="rId3"/>
          <a:stretch>
            <a:fillRect/>
          </a:stretch>
        </p:blipFill>
        <p:spPr>
          <a:xfrm>
            <a:off x="838200" y="1256368"/>
            <a:ext cx="7467600" cy="4080429"/>
          </a:xfrm>
          <a:prstGeom prst="rect">
            <a:avLst/>
          </a:prstGeom>
        </p:spPr>
      </p:pic>
    </p:spTree>
    <p:extLst>
      <p:ext uri="{BB962C8B-B14F-4D97-AF65-F5344CB8AC3E}">
        <p14:creationId xmlns:p14="http://schemas.microsoft.com/office/powerpoint/2010/main" val="3806195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9372600" cy="1143000"/>
          </a:xfrm>
        </p:spPr>
        <p:txBody>
          <a:bodyPr>
            <a:normAutofit fontScale="90000"/>
          </a:bodyPr>
          <a:lstStyle/>
          <a:p>
            <a:r>
              <a:rPr lang="en-US" dirty="0"/>
              <a:t>In contrast, poker is perceived to be correlated with productivity in investing</a:t>
            </a:r>
          </a:p>
        </p:txBody>
      </p:sp>
      <p:sp>
        <p:nvSpPr>
          <p:cNvPr id="3" name="Content Placeholder 2"/>
          <p:cNvSpPr>
            <a:spLocks noGrp="1"/>
          </p:cNvSpPr>
          <p:nvPr>
            <p:ph idx="1"/>
          </p:nvPr>
        </p:nvSpPr>
        <p:spPr>
          <a:xfrm>
            <a:off x="112958" y="1676401"/>
            <a:ext cx="3492039" cy="5181600"/>
          </a:xfrm>
        </p:spPr>
        <p:txBody>
          <a:bodyPr>
            <a:normAutofit fontScale="92500"/>
          </a:bodyPr>
          <a:lstStyle/>
          <a:p>
            <a:r>
              <a:rPr lang="en-US" sz="2400" dirty="0"/>
              <a:t>“Investing in a poker game and investing in stocks, at least the way I do it, is a very similar skillset. ” – D. Einhorn</a:t>
            </a:r>
          </a:p>
          <a:p>
            <a:r>
              <a:rPr lang="en-US" sz="2400" dirty="0"/>
              <a:t>“The stock market reminds me of a stud poker game.”- Peter Lynch</a:t>
            </a:r>
          </a:p>
          <a:p>
            <a:r>
              <a:rPr lang="en-US" sz="2400" dirty="0"/>
              <a:t>Poker players getting into HF space</a:t>
            </a:r>
          </a:p>
          <a:p>
            <a:r>
              <a:rPr lang="en-US" sz="2400" dirty="0"/>
              <a:t>HF managers having success in poker</a:t>
            </a:r>
          </a:p>
          <a:p>
            <a:r>
              <a:rPr lang="en-US" sz="2400" dirty="0"/>
              <a:t>Training for traders using poker</a:t>
            </a:r>
          </a:p>
          <a:p>
            <a:endParaRPr lang="en-US" sz="2400" dirty="0"/>
          </a:p>
          <a:p>
            <a:endParaRPr lang="en-US" sz="2400" dirty="0"/>
          </a:p>
        </p:txBody>
      </p:sp>
      <p:sp>
        <p:nvSpPr>
          <p:cNvPr id="6" name="Rectangle 5"/>
          <p:cNvSpPr/>
          <p:nvPr/>
        </p:nvSpPr>
        <p:spPr>
          <a:xfrm>
            <a:off x="0" y="0"/>
            <a:ext cx="9144000"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6"/>
          <p:cNvSpPr/>
          <p:nvPr/>
        </p:nvSpPr>
        <p:spPr>
          <a:xfrm>
            <a:off x="0" y="6629400"/>
            <a:ext cx="9144000" cy="228600"/>
          </a:xfrm>
          <a:prstGeom prst="rect">
            <a:avLst/>
          </a:prstGeom>
          <a:solidFill>
            <a:srgbClr val="DABA32"/>
          </a:solidFill>
          <a:ln>
            <a:solidFill>
              <a:srgbClr val="DABA3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3620660" y="1417638"/>
            <a:ext cx="5294740" cy="4814887"/>
          </a:xfrm>
          <a:prstGeom prst="rect">
            <a:avLst/>
          </a:prstGeom>
        </p:spPr>
      </p:pic>
      <p:pic>
        <p:nvPicPr>
          <p:cNvPr id="8" name="Picture 7"/>
          <p:cNvPicPr>
            <a:picLocks noChangeAspect="1"/>
          </p:cNvPicPr>
          <p:nvPr/>
        </p:nvPicPr>
        <p:blipFill>
          <a:blip r:embed="rId4"/>
          <a:stretch>
            <a:fillRect/>
          </a:stretch>
        </p:blipFill>
        <p:spPr>
          <a:xfrm>
            <a:off x="3729789" y="1344739"/>
            <a:ext cx="5398548" cy="5284661"/>
          </a:xfrm>
          <a:prstGeom prst="rect">
            <a:avLst/>
          </a:prstGeom>
        </p:spPr>
      </p:pic>
      <p:pic>
        <p:nvPicPr>
          <p:cNvPr id="11" name="Picture 10"/>
          <p:cNvPicPr>
            <a:picLocks noChangeAspect="1"/>
          </p:cNvPicPr>
          <p:nvPr/>
        </p:nvPicPr>
        <p:blipFill>
          <a:blip r:embed="rId5"/>
          <a:stretch>
            <a:fillRect/>
          </a:stretch>
        </p:blipFill>
        <p:spPr>
          <a:xfrm>
            <a:off x="3486730" y="4577149"/>
            <a:ext cx="5562600" cy="2146521"/>
          </a:xfrm>
          <a:prstGeom prst="rect">
            <a:avLst/>
          </a:prstGeom>
        </p:spPr>
      </p:pic>
    </p:spTree>
    <p:extLst>
      <p:ext uri="{BB962C8B-B14F-4D97-AF65-F5344CB8AC3E}">
        <p14:creationId xmlns:p14="http://schemas.microsoft.com/office/powerpoint/2010/main" val="954589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5"/>
                                        </p:tgtEl>
                                      </p:cBhvr>
                                    </p:animEffect>
                                    <p:set>
                                      <p:cBhvr>
                                        <p:cTn id="27" dur="1" fill="hold">
                                          <p:stCondLst>
                                            <p:cond delay="499"/>
                                          </p:stCondLst>
                                        </p:cTn>
                                        <p:tgtEl>
                                          <p:spTgt spid="5"/>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8"/>
                                        </p:tgtEl>
                                      </p:cBhvr>
                                    </p:animEffect>
                                    <p:set>
                                      <p:cBhvr>
                                        <p:cTn id="42" dur="1" fill="hold">
                                          <p:stCondLst>
                                            <p:cond delay="499"/>
                                          </p:stCondLst>
                                        </p:cTn>
                                        <p:tgtEl>
                                          <p:spTgt spid="8"/>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fade">
                                      <p:cBhvr>
                                        <p:cTn id="47" dur="500"/>
                                        <p:tgtEl>
                                          <p:spTgt spid="3">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in Our Study</a:t>
            </a:r>
          </a:p>
        </p:txBody>
      </p:sp>
      <p:sp>
        <p:nvSpPr>
          <p:cNvPr id="3" name="Content Placeholder 2"/>
          <p:cNvSpPr>
            <a:spLocks noGrp="1"/>
          </p:cNvSpPr>
          <p:nvPr>
            <p:ph idx="1"/>
          </p:nvPr>
        </p:nvSpPr>
        <p:spPr>
          <a:xfrm>
            <a:off x="464197" y="1371601"/>
            <a:ext cx="8229600" cy="2179638"/>
          </a:xfrm>
        </p:spPr>
        <p:txBody>
          <a:bodyPr>
            <a:noAutofit/>
          </a:bodyPr>
          <a:lstStyle/>
          <a:p>
            <a:r>
              <a:rPr lang="en-US" sz="2500" dirty="0"/>
              <a:t>Resolve this tension: </a:t>
            </a:r>
          </a:p>
          <a:p>
            <a:pPr lvl="1"/>
            <a:r>
              <a:rPr lang="en-US" sz="2100" dirty="0"/>
              <a:t>Is there actually a link between poker skill and hedge fund management skill?</a:t>
            </a:r>
          </a:p>
          <a:p>
            <a:pPr lvl="1"/>
            <a:r>
              <a:rPr lang="en-US" sz="2100" dirty="0"/>
              <a:t>Is poker yet another distracting personal pursuit?</a:t>
            </a:r>
          </a:p>
          <a:p>
            <a:pPr lvl="1"/>
            <a:r>
              <a:rPr lang="en-US" sz="2100" dirty="0"/>
              <a:t>Or perhaps do poker players take excessive risk at in their funds?</a:t>
            </a:r>
          </a:p>
          <a:p>
            <a:r>
              <a:rPr lang="en-US" sz="2500" dirty="0"/>
              <a:t>If there is any relationship between poker and fund </a:t>
            </a:r>
            <a:r>
              <a:rPr lang="en-US" sz="2500" dirty="0" err="1"/>
              <a:t>mgmt</a:t>
            </a:r>
            <a:r>
              <a:rPr lang="en-US" sz="2500" dirty="0"/>
              <a:t>, how do investors respond to demonstrated evidence of poker playing/skill from their hedge fund managers?</a:t>
            </a:r>
          </a:p>
          <a:p>
            <a:pPr lvl="2"/>
            <a:endParaRPr lang="en-US" sz="2500" dirty="0"/>
          </a:p>
          <a:p>
            <a:pPr marL="0" indent="0">
              <a:buNone/>
            </a:pPr>
            <a:endParaRPr lang="en-US" sz="2500" dirty="0"/>
          </a:p>
        </p:txBody>
      </p:sp>
      <p:sp>
        <p:nvSpPr>
          <p:cNvPr id="6" name="Rectangle 5"/>
          <p:cNvSpPr/>
          <p:nvPr/>
        </p:nvSpPr>
        <p:spPr>
          <a:xfrm>
            <a:off x="0" y="0"/>
            <a:ext cx="9144000"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6"/>
          <p:cNvSpPr/>
          <p:nvPr/>
        </p:nvSpPr>
        <p:spPr>
          <a:xfrm>
            <a:off x="0" y="6629400"/>
            <a:ext cx="9144000" cy="228600"/>
          </a:xfrm>
          <a:prstGeom prst="rect">
            <a:avLst/>
          </a:prstGeom>
          <a:solidFill>
            <a:srgbClr val="DABA32"/>
          </a:solidFill>
          <a:ln>
            <a:solidFill>
              <a:srgbClr val="DABA3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Title 1"/>
          <p:cNvSpPr txBox="1">
            <a:spLocks/>
          </p:cNvSpPr>
          <p:nvPr/>
        </p:nvSpPr>
        <p:spPr>
          <a:xfrm>
            <a:off x="464197" y="4114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And why do we care? </a:t>
            </a:r>
          </a:p>
        </p:txBody>
      </p:sp>
      <p:sp>
        <p:nvSpPr>
          <p:cNvPr id="12" name="Content Placeholder 2"/>
          <p:cNvSpPr txBox="1">
            <a:spLocks/>
          </p:cNvSpPr>
          <p:nvPr/>
        </p:nvSpPr>
        <p:spPr>
          <a:xfrm>
            <a:off x="464197" y="4952999"/>
            <a:ext cx="8229600" cy="148389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500" dirty="0"/>
              <a:t>Clear expectations in industry given the anecdotal evidence</a:t>
            </a:r>
          </a:p>
          <a:p>
            <a:pPr lvl="1"/>
            <a:r>
              <a:rPr lang="en-US" sz="2100" dirty="0"/>
              <a:t>Are these expectations borne out by the data? </a:t>
            </a:r>
          </a:p>
          <a:p>
            <a:r>
              <a:rPr lang="en-US" sz="2500" dirty="0"/>
              <a:t>Are asset allocators accurately using signals </a:t>
            </a:r>
          </a:p>
          <a:p>
            <a:pPr lvl="2"/>
            <a:endParaRPr lang="en-US" sz="2500" dirty="0"/>
          </a:p>
          <a:p>
            <a:pPr marL="0" indent="0">
              <a:buFont typeface="Arial" panose="020B0604020202020204" pitchFamily="34" charset="0"/>
              <a:buNone/>
            </a:pPr>
            <a:endParaRPr lang="en-US" sz="2500" dirty="0"/>
          </a:p>
        </p:txBody>
      </p:sp>
    </p:spTree>
    <p:extLst>
      <p:ext uri="{BB962C8B-B14F-4D97-AF65-F5344CB8AC3E}">
        <p14:creationId xmlns:p14="http://schemas.microsoft.com/office/powerpoint/2010/main" val="2771514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0"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Tie-in with literature </a:t>
            </a:r>
            <a:br>
              <a:rPr lang="en-US" dirty="0"/>
            </a:br>
            <a:endParaRPr lang="en-US" dirty="0"/>
          </a:p>
        </p:txBody>
      </p:sp>
      <p:sp>
        <p:nvSpPr>
          <p:cNvPr id="3" name="Content Placeholder 2"/>
          <p:cNvSpPr>
            <a:spLocks noGrp="1"/>
          </p:cNvSpPr>
          <p:nvPr>
            <p:ph idx="1"/>
          </p:nvPr>
        </p:nvSpPr>
        <p:spPr>
          <a:xfrm>
            <a:off x="464197" y="1066800"/>
            <a:ext cx="8375004" cy="5410200"/>
          </a:xfrm>
        </p:spPr>
        <p:txBody>
          <a:bodyPr>
            <a:noAutofit/>
          </a:bodyPr>
          <a:lstStyle/>
          <a:p>
            <a:r>
              <a:rPr lang="en-US" sz="2800" dirty="0"/>
              <a:t>Links between personal and professional life</a:t>
            </a:r>
          </a:p>
          <a:p>
            <a:pPr lvl="1"/>
            <a:r>
              <a:rPr lang="en-US" sz="1800" dirty="0"/>
              <a:t>Distractions </a:t>
            </a:r>
          </a:p>
          <a:p>
            <a:pPr lvl="2"/>
            <a:r>
              <a:rPr lang="en-US" sz="1400" dirty="0"/>
              <a:t>Golf  (Biggerstaff, Cicero, and Puckett, 2017, MS)</a:t>
            </a:r>
          </a:p>
          <a:p>
            <a:pPr lvl="2"/>
            <a:r>
              <a:rPr lang="en-US" sz="1400" dirty="0"/>
              <a:t>Accolades (</a:t>
            </a:r>
            <a:r>
              <a:rPr lang="en-US" sz="1400" dirty="0" err="1"/>
              <a:t>Malmendier</a:t>
            </a:r>
            <a:r>
              <a:rPr lang="en-US" sz="1400" dirty="0"/>
              <a:t> and Tate, 2009, QJE)</a:t>
            </a:r>
          </a:p>
          <a:p>
            <a:pPr lvl="2"/>
            <a:r>
              <a:rPr lang="en-US" sz="1400" dirty="0"/>
              <a:t>Marriage/Divorce (Lu, Ray, Teo, 2016, JFE)</a:t>
            </a:r>
          </a:p>
          <a:p>
            <a:pPr lvl="1"/>
            <a:r>
              <a:rPr lang="en-US" sz="1800" dirty="0"/>
              <a:t>Risk preferences </a:t>
            </a:r>
          </a:p>
          <a:p>
            <a:pPr lvl="2"/>
            <a:r>
              <a:rPr lang="en-US" sz="1400" dirty="0"/>
              <a:t>Mortgages (</a:t>
            </a:r>
            <a:r>
              <a:rPr lang="en-US" sz="1400" dirty="0" err="1"/>
              <a:t>Cronqvist</a:t>
            </a:r>
            <a:r>
              <a:rPr lang="en-US" sz="1400" dirty="0"/>
              <a:t>, </a:t>
            </a:r>
            <a:r>
              <a:rPr lang="en-US" sz="1400" dirty="0" err="1"/>
              <a:t>Makhija</a:t>
            </a:r>
            <a:r>
              <a:rPr lang="en-US" sz="1400" dirty="0"/>
              <a:t>, </a:t>
            </a:r>
            <a:r>
              <a:rPr lang="en-US" sz="1400" dirty="0" err="1"/>
              <a:t>Yonker</a:t>
            </a:r>
            <a:r>
              <a:rPr lang="en-US" sz="1400" dirty="0"/>
              <a:t>, 2012 JFE; Pool, </a:t>
            </a:r>
            <a:r>
              <a:rPr lang="en-US" sz="1400" dirty="0" err="1"/>
              <a:t>Stoffman</a:t>
            </a:r>
            <a:r>
              <a:rPr lang="en-US" sz="1400" dirty="0"/>
              <a:t>, </a:t>
            </a:r>
            <a:r>
              <a:rPr lang="en-US" sz="1400" dirty="0" err="1"/>
              <a:t>Yonker</a:t>
            </a:r>
            <a:r>
              <a:rPr lang="en-US" sz="1400" dirty="0"/>
              <a:t>, Zhang, RFS)</a:t>
            </a:r>
          </a:p>
          <a:p>
            <a:pPr lvl="2"/>
            <a:r>
              <a:rPr lang="en-US" sz="1400" dirty="0"/>
              <a:t>Cars (Brown, Lu, Ray, Teo, 2018, JF)</a:t>
            </a:r>
            <a:br>
              <a:rPr lang="en-US" sz="1400" dirty="0"/>
            </a:br>
            <a:r>
              <a:rPr lang="en-US" sz="1800" dirty="0"/>
              <a:t>	</a:t>
            </a:r>
          </a:p>
          <a:p>
            <a:r>
              <a:rPr lang="en-US" sz="2400" dirty="0"/>
              <a:t>Alternative signals for skill </a:t>
            </a:r>
          </a:p>
          <a:p>
            <a:pPr lvl="1"/>
            <a:r>
              <a:rPr lang="en-US" sz="1800" dirty="0"/>
              <a:t>Performance in other funds (Choi, </a:t>
            </a:r>
            <a:r>
              <a:rPr lang="en-US" sz="1800" dirty="0" err="1"/>
              <a:t>Kahraman</a:t>
            </a:r>
            <a:r>
              <a:rPr lang="en-US" sz="1800" dirty="0"/>
              <a:t>, and Mukherjee, 2016 JF)</a:t>
            </a:r>
          </a:p>
          <a:p>
            <a:pPr lvl="1"/>
            <a:r>
              <a:rPr lang="en-US" sz="1800" dirty="0"/>
              <a:t>Educational background/IQ (Chevalier and Ellison, 1999 JF; Chaudhuri et al, 2019 </a:t>
            </a:r>
            <a:r>
              <a:rPr lang="en-US" sz="1800" dirty="0" err="1"/>
              <a:t>Mgmt</a:t>
            </a:r>
            <a:r>
              <a:rPr lang="en-US" sz="1800" dirty="0"/>
              <a:t> Sci Forthcoming, </a:t>
            </a:r>
            <a:r>
              <a:rPr lang="en-US" sz="1800" dirty="0" err="1"/>
              <a:t>Grinblatt</a:t>
            </a:r>
            <a:r>
              <a:rPr lang="en-US" sz="1800" dirty="0"/>
              <a:t>, </a:t>
            </a:r>
            <a:r>
              <a:rPr lang="en-US" sz="1800" dirty="0" err="1"/>
              <a:t>Keloharju</a:t>
            </a:r>
            <a:r>
              <a:rPr lang="en-US" sz="1800" dirty="0"/>
              <a:t>, &amp; </a:t>
            </a:r>
            <a:r>
              <a:rPr lang="en-US" sz="1800" dirty="0" err="1"/>
              <a:t>Linnainmaa</a:t>
            </a:r>
            <a:r>
              <a:rPr lang="en-US" sz="1800" dirty="0"/>
              <a:t>, 2012 JFE )</a:t>
            </a:r>
          </a:p>
          <a:p>
            <a:pPr lvl="1"/>
            <a:r>
              <a:rPr lang="en-US" sz="1800" dirty="0"/>
              <a:t>Personal real estate performance (Cheng, Raina, </a:t>
            </a:r>
            <a:r>
              <a:rPr lang="en-US" sz="1800" dirty="0" err="1"/>
              <a:t>Xiong</a:t>
            </a:r>
            <a:r>
              <a:rPr lang="en-US" sz="1800" dirty="0"/>
              <a:t>, 2014 AER)</a:t>
            </a:r>
            <a:br>
              <a:rPr lang="en-US" sz="1800" dirty="0"/>
            </a:br>
            <a:endParaRPr lang="en-US" sz="1800" dirty="0"/>
          </a:p>
          <a:p>
            <a:endParaRPr lang="en-US" sz="1400" dirty="0"/>
          </a:p>
          <a:p>
            <a:r>
              <a:rPr lang="en-US" sz="2400" dirty="0"/>
              <a:t>Capital allocation/formation literature</a:t>
            </a:r>
            <a:endParaRPr lang="en-US" sz="2800" dirty="0"/>
          </a:p>
          <a:p>
            <a:pPr marL="0" indent="0">
              <a:buNone/>
            </a:pPr>
            <a:endParaRPr lang="en-US" sz="2800" dirty="0"/>
          </a:p>
        </p:txBody>
      </p:sp>
      <p:sp>
        <p:nvSpPr>
          <p:cNvPr id="6" name="Rectangle 5"/>
          <p:cNvSpPr/>
          <p:nvPr/>
        </p:nvSpPr>
        <p:spPr>
          <a:xfrm>
            <a:off x="0" y="0"/>
            <a:ext cx="9144000"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6"/>
          <p:cNvSpPr/>
          <p:nvPr/>
        </p:nvSpPr>
        <p:spPr>
          <a:xfrm>
            <a:off x="0" y="6629400"/>
            <a:ext cx="9144000" cy="228600"/>
          </a:xfrm>
          <a:prstGeom prst="rect">
            <a:avLst/>
          </a:prstGeom>
          <a:solidFill>
            <a:srgbClr val="DABA32"/>
          </a:solidFill>
          <a:ln>
            <a:solidFill>
              <a:srgbClr val="DABA3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3604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500"/>
                                        <p:tgtEl>
                                          <p:spTgt spid="3">
                                            <p:txEl>
                                              <p:pRg st="9" end="9"/>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fade">
                                      <p:cBhvr>
                                        <p:cTn id="39" dur="500"/>
                                        <p:tgtEl>
                                          <p:spTgt spid="3">
                                            <p:txEl>
                                              <p:pRg st="10" end="10"/>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fade">
                                      <p:cBhvr>
                                        <p:cTn id="42" dur="500"/>
                                        <p:tgtEl>
                                          <p:spTgt spid="3">
                                            <p:txEl>
                                              <p:pRg st="11" end="1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13" end="13"/>
                                            </p:txEl>
                                          </p:spTgt>
                                        </p:tgtEl>
                                        <p:attrNameLst>
                                          <p:attrName>style.visibility</p:attrName>
                                        </p:attrNameLst>
                                      </p:cBhvr>
                                      <p:to>
                                        <p:strVal val="visible"/>
                                      </p:to>
                                    </p:set>
                                    <p:animEffect transition="in" filter="fade">
                                      <p:cBhvr>
                                        <p:cTn id="47"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a:t>
            </a:r>
          </a:p>
        </p:txBody>
      </p:sp>
      <p:sp>
        <p:nvSpPr>
          <p:cNvPr id="3" name="Content Placeholder 2"/>
          <p:cNvSpPr>
            <a:spLocks noGrp="1"/>
          </p:cNvSpPr>
          <p:nvPr>
            <p:ph idx="1"/>
          </p:nvPr>
        </p:nvSpPr>
        <p:spPr>
          <a:xfrm>
            <a:off x="464197" y="1371600"/>
            <a:ext cx="8229600" cy="4525963"/>
          </a:xfrm>
        </p:spPr>
        <p:txBody>
          <a:bodyPr>
            <a:normAutofit/>
          </a:bodyPr>
          <a:lstStyle/>
          <a:p>
            <a:r>
              <a:rPr lang="en-US" sz="2200" dirty="0"/>
              <a:t>TASS Commercial HF dataset</a:t>
            </a:r>
          </a:p>
          <a:p>
            <a:r>
              <a:rPr lang="en-US" sz="2200" dirty="0"/>
              <a:t>Hendon Mob Tournament Database</a:t>
            </a:r>
          </a:p>
          <a:p>
            <a:r>
              <a:rPr lang="en-US" sz="2200" dirty="0"/>
              <a:t>13F quarterly holding data</a:t>
            </a:r>
          </a:p>
          <a:p>
            <a:endParaRPr lang="en-US" sz="2200" dirty="0"/>
          </a:p>
          <a:p>
            <a:pPr marL="0" indent="0">
              <a:buNone/>
            </a:pPr>
            <a:endParaRPr lang="en-US" sz="2400" dirty="0"/>
          </a:p>
        </p:txBody>
      </p:sp>
      <p:sp>
        <p:nvSpPr>
          <p:cNvPr id="6" name="Rectangle 5"/>
          <p:cNvSpPr/>
          <p:nvPr/>
        </p:nvSpPr>
        <p:spPr>
          <a:xfrm>
            <a:off x="0" y="0"/>
            <a:ext cx="9144000"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6"/>
          <p:cNvSpPr/>
          <p:nvPr/>
        </p:nvSpPr>
        <p:spPr>
          <a:xfrm>
            <a:off x="0" y="6629400"/>
            <a:ext cx="9144000" cy="228600"/>
          </a:xfrm>
          <a:prstGeom prst="rect">
            <a:avLst/>
          </a:prstGeom>
          <a:solidFill>
            <a:srgbClr val="DABA32"/>
          </a:solidFill>
          <a:ln>
            <a:solidFill>
              <a:srgbClr val="DABA3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3B9ED77-AC2B-4119-8BC8-DDC8EECDF71F}"/>
              </a:ext>
            </a:extLst>
          </p:cNvPr>
          <p:cNvPicPr>
            <a:picLocks noChangeAspect="1"/>
          </p:cNvPicPr>
          <p:nvPr/>
        </p:nvPicPr>
        <p:blipFill>
          <a:blip r:embed="rId3"/>
          <a:stretch>
            <a:fillRect/>
          </a:stretch>
        </p:blipFill>
        <p:spPr>
          <a:xfrm>
            <a:off x="76200" y="2554941"/>
            <a:ext cx="5627077" cy="4303059"/>
          </a:xfrm>
          <a:prstGeom prst="rect">
            <a:avLst/>
          </a:prstGeom>
        </p:spPr>
      </p:pic>
      <p:pic>
        <p:nvPicPr>
          <p:cNvPr id="5" name="Picture 4">
            <a:extLst>
              <a:ext uri="{FF2B5EF4-FFF2-40B4-BE49-F238E27FC236}">
                <a16:creationId xmlns:a16="http://schemas.microsoft.com/office/drawing/2014/main" id="{4B4E6952-FD65-4B22-9761-4DC3768BBF98}"/>
              </a:ext>
            </a:extLst>
          </p:cNvPr>
          <p:cNvPicPr>
            <a:picLocks noChangeAspect="1"/>
          </p:cNvPicPr>
          <p:nvPr/>
        </p:nvPicPr>
        <p:blipFill>
          <a:blip r:embed="rId4"/>
          <a:stretch>
            <a:fillRect/>
          </a:stretch>
        </p:blipFill>
        <p:spPr>
          <a:xfrm>
            <a:off x="76200" y="3008546"/>
            <a:ext cx="9144000" cy="1470865"/>
          </a:xfrm>
          <a:prstGeom prst="rect">
            <a:avLst/>
          </a:prstGeom>
        </p:spPr>
      </p:pic>
      <p:pic>
        <p:nvPicPr>
          <p:cNvPr id="8" name="Picture 7">
            <a:extLst>
              <a:ext uri="{FF2B5EF4-FFF2-40B4-BE49-F238E27FC236}">
                <a16:creationId xmlns:a16="http://schemas.microsoft.com/office/drawing/2014/main" id="{CD847AC4-AFBF-4894-8905-26D00D5BD2F4}"/>
              </a:ext>
            </a:extLst>
          </p:cNvPr>
          <p:cNvPicPr>
            <a:picLocks noChangeAspect="1"/>
          </p:cNvPicPr>
          <p:nvPr/>
        </p:nvPicPr>
        <p:blipFill>
          <a:blip r:embed="rId5"/>
          <a:stretch>
            <a:fillRect/>
          </a:stretch>
        </p:blipFill>
        <p:spPr>
          <a:xfrm>
            <a:off x="3472525" y="2554940"/>
            <a:ext cx="5412795" cy="4303059"/>
          </a:xfrm>
          <a:prstGeom prst="rect">
            <a:avLst/>
          </a:prstGeom>
        </p:spPr>
      </p:pic>
      <p:pic>
        <p:nvPicPr>
          <p:cNvPr id="9" name="Picture 8">
            <a:extLst>
              <a:ext uri="{FF2B5EF4-FFF2-40B4-BE49-F238E27FC236}">
                <a16:creationId xmlns:a16="http://schemas.microsoft.com/office/drawing/2014/main" id="{1CE2F855-5187-40CE-BFA8-783A00D4CC0F}"/>
              </a:ext>
            </a:extLst>
          </p:cNvPr>
          <p:cNvPicPr>
            <a:picLocks noChangeAspect="1"/>
          </p:cNvPicPr>
          <p:nvPr/>
        </p:nvPicPr>
        <p:blipFill>
          <a:blip r:embed="rId6"/>
          <a:stretch>
            <a:fillRect/>
          </a:stretch>
        </p:blipFill>
        <p:spPr>
          <a:xfrm>
            <a:off x="76200" y="3802682"/>
            <a:ext cx="9144000" cy="3055318"/>
          </a:xfrm>
          <a:prstGeom prst="rect">
            <a:avLst/>
          </a:prstGeom>
        </p:spPr>
      </p:pic>
    </p:spTree>
    <p:extLst>
      <p:ext uri="{BB962C8B-B14F-4D97-AF65-F5344CB8AC3E}">
        <p14:creationId xmlns:p14="http://schemas.microsoft.com/office/powerpoint/2010/main" val="150711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noAutofit/>
          </a:bodyPr>
          <a:lstStyle/>
          <a:p>
            <a:r>
              <a:rPr lang="en-US" sz="3200" dirty="0"/>
              <a:t>How does a poker tournament work?</a:t>
            </a:r>
            <a:endParaRPr lang="en-US" sz="2400" dirty="0"/>
          </a:p>
        </p:txBody>
      </p:sp>
      <p:sp>
        <p:nvSpPr>
          <p:cNvPr id="6" name="Rectangle 5"/>
          <p:cNvSpPr/>
          <p:nvPr/>
        </p:nvSpPr>
        <p:spPr>
          <a:xfrm>
            <a:off x="0" y="0"/>
            <a:ext cx="9144000"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6"/>
          <p:cNvSpPr/>
          <p:nvPr/>
        </p:nvSpPr>
        <p:spPr>
          <a:xfrm>
            <a:off x="0" y="6629400"/>
            <a:ext cx="9144000" cy="228600"/>
          </a:xfrm>
          <a:prstGeom prst="rect">
            <a:avLst/>
          </a:prstGeom>
          <a:solidFill>
            <a:srgbClr val="DABA32"/>
          </a:solidFill>
          <a:ln>
            <a:solidFill>
              <a:srgbClr val="DABA3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Content Placeholder 2"/>
          <p:cNvSpPr>
            <a:spLocks noGrp="1"/>
          </p:cNvSpPr>
          <p:nvPr>
            <p:ph idx="1"/>
          </p:nvPr>
        </p:nvSpPr>
        <p:spPr>
          <a:xfrm>
            <a:off x="453188" y="1752600"/>
            <a:ext cx="8233612" cy="4648200"/>
          </a:xfrm>
        </p:spPr>
        <p:txBody>
          <a:bodyPr>
            <a:normAutofit fontScale="92500" lnSpcReduction="10000"/>
          </a:bodyPr>
          <a:lstStyle/>
          <a:p>
            <a:r>
              <a:rPr lang="en-US" sz="2200" dirty="0"/>
              <a:t>Players pay a buy-in (typically expressed as $XX+$YY)</a:t>
            </a:r>
          </a:p>
          <a:p>
            <a:pPr lvl="1"/>
            <a:r>
              <a:rPr lang="en-US" sz="1800" dirty="0"/>
              <a:t>Where $XX goes towards prize pool and</a:t>
            </a:r>
          </a:p>
          <a:p>
            <a:pPr lvl="1"/>
            <a:r>
              <a:rPr lang="en-US" sz="1800" dirty="0"/>
              <a:t>$YY goes to the “house”</a:t>
            </a:r>
          </a:p>
          <a:p>
            <a:pPr lvl="1"/>
            <a:r>
              <a:rPr lang="en-US" sz="1800" dirty="0"/>
              <a:t>An example of a buy-in might be $100+$15</a:t>
            </a:r>
          </a:p>
          <a:p>
            <a:pPr lvl="1"/>
            <a:r>
              <a:rPr lang="en-US" sz="1800" dirty="0"/>
              <a:t>If 50 people enter such a tournament, $5,000 goes to prize pool and $750 goes to the house</a:t>
            </a:r>
          </a:p>
          <a:p>
            <a:pPr lvl="1"/>
            <a:endParaRPr lang="en-US" sz="1800" dirty="0"/>
          </a:p>
          <a:p>
            <a:r>
              <a:rPr lang="en-US" sz="2200" dirty="0"/>
              <a:t>They are given chips and play poker, with increasing blinds and antes forcing the action, until only one player remains – the order in which they go out determines placing (so last player left is 1</a:t>
            </a:r>
            <a:r>
              <a:rPr lang="en-US" sz="2200" baseline="30000" dirty="0"/>
              <a:t>st</a:t>
            </a:r>
            <a:r>
              <a:rPr lang="en-US" sz="2200" dirty="0"/>
              <a:t>, 2</a:t>
            </a:r>
            <a:r>
              <a:rPr lang="en-US" sz="2200" baseline="30000" dirty="0"/>
              <a:t>nd</a:t>
            </a:r>
            <a:r>
              <a:rPr lang="en-US" sz="2200" dirty="0"/>
              <a:t> last player left is 2</a:t>
            </a:r>
            <a:r>
              <a:rPr lang="en-US" sz="2200" baseline="30000" dirty="0"/>
              <a:t>nd</a:t>
            </a:r>
            <a:r>
              <a:rPr lang="en-US" sz="2200" dirty="0"/>
              <a:t>, etc.) </a:t>
            </a:r>
          </a:p>
          <a:p>
            <a:endParaRPr lang="en-US" sz="2200" dirty="0"/>
          </a:p>
          <a:p>
            <a:r>
              <a:rPr lang="en-US" sz="2200" dirty="0"/>
              <a:t>Payouts go to roughly top 10% of finishers with lions share going to top finishers. We only observe data on the players who get a payout (or “cash”) in a tournament</a:t>
            </a:r>
          </a:p>
          <a:p>
            <a:endParaRPr lang="en-US" sz="2200" dirty="0"/>
          </a:p>
          <a:p>
            <a:endParaRPr lang="en-US" sz="2200" dirty="0"/>
          </a:p>
          <a:p>
            <a:pPr marL="0" indent="0">
              <a:buNone/>
            </a:pPr>
            <a:endParaRPr lang="en-US" sz="2400" dirty="0"/>
          </a:p>
        </p:txBody>
      </p:sp>
    </p:spTree>
    <p:extLst>
      <p:ext uri="{BB962C8B-B14F-4D97-AF65-F5344CB8AC3E}">
        <p14:creationId xmlns:p14="http://schemas.microsoft.com/office/powerpoint/2010/main" val="3524275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500"/>
                                        <p:tgtEl>
                                          <p:spTgt spid="8">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fade">
                                      <p:cBhvr>
                                        <p:cTn id="13" dur="500"/>
                                        <p:tgtEl>
                                          <p:spTgt spid="8">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xEl>
                                              <p:pRg st="3" end="3"/>
                                            </p:txEl>
                                          </p:spTgt>
                                        </p:tgtEl>
                                        <p:attrNameLst>
                                          <p:attrName>style.visibility</p:attrName>
                                        </p:attrNameLst>
                                      </p:cBhvr>
                                      <p:to>
                                        <p:strVal val="visible"/>
                                      </p:to>
                                    </p:set>
                                    <p:animEffect transition="in" filter="fade">
                                      <p:cBhvr>
                                        <p:cTn id="16" dur="500"/>
                                        <p:tgtEl>
                                          <p:spTgt spid="8">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Effect transition="in" filter="fade">
                                      <p:cBhvr>
                                        <p:cTn id="19" dur="500"/>
                                        <p:tgtEl>
                                          <p:spTgt spid="8">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xEl>
                                              <p:pRg st="6" end="6"/>
                                            </p:txEl>
                                          </p:spTgt>
                                        </p:tgtEl>
                                        <p:attrNameLst>
                                          <p:attrName>style.visibility</p:attrName>
                                        </p:attrNameLst>
                                      </p:cBhvr>
                                      <p:to>
                                        <p:strVal val="visible"/>
                                      </p:to>
                                    </p:set>
                                    <p:animEffect transition="in" filter="fade">
                                      <p:cBhvr>
                                        <p:cTn id="24" dur="500"/>
                                        <p:tgtEl>
                                          <p:spTgt spid="8">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txEl>
                                              <p:pRg st="8" end="8"/>
                                            </p:txEl>
                                          </p:spTgt>
                                        </p:tgtEl>
                                        <p:attrNameLst>
                                          <p:attrName>style.visibility</p:attrName>
                                        </p:attrNameLst>
                                      </p:cBhvr>
                                      <p:to>
                                        <p:strVal val="visible"/>
                                      </p:to>
                                    </p:set>
                                    <p:animEffect transition="in" filter="fade">
                                      <p:cBhvr>
                                        <p:cTn id="29"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Summary Statistics</a:t>
            </a:r>
            <a:br>
              <a:rPr lang="en-US" dirty="0"/>
            </a:br>
            <a:endParaRPr lang="en-US" sz="3600" dirty="0"/>
          </a:p>
        </p:txBody>
      </p:sp>
      <p:sp>
        <p:nvSpPr>
          <p:cNvPr id="6" name="Rectangle 5"/>
          <p:cNvSpPr/>
          <p:nvPr/>
        </p:nvSpPr>
        <p:spPr>
          <a:xfrm>
            <a:off x="0" y="0"/>
            <a:ext cx="9144000"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6"/>
          <p:cNvSpPr/>
          <p:nvPr/>
        </p:nvSpPr>
        <p:spPr>
          <a:xfrm>
            <a:off x="0" y="6629400"/>
            <a:ext cx="9144000" cy="228600"/>
          </a:xfrm>
          <a:prstGeom prst="rect">
            <a:avLst/>
          </a:prstGeom>
          <a:solidFill>
            <a:srgbClr val="DABA32"/>
          </a:solidFill>
          <a:ln>
            <a:solidFill>
              <a:srgbClr val="DABA3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aphicFrame>
        <p:nvGraphicFramePr>
          <p:cNvPr id="4" name="Table 3"/>
          <p:cNvGraphicFramePr>
            <a:graphicFrameLocks noGrp="1"/>
          </p:cNvGraphicFramePr>
          <p:nvPr>
            <p:extLst>
              <p:ext uri="{D42A27DB-BD31-4B8C-83A1-F6EECF244321}">
                <p14:modId xmlns:p14="http://schemas.microsoft.com/office/powerpoint/2010/main" val="1585994390"/>
              </p:ext>
            </p:extLst>
          </p:nvPr>
        </p:nvGraphicFramePr>
        <p:xfrm>
          <a:off x="-1" y="1066802"/>
          <a:ext cx="9144002" cy="5791197"/>
        </p:xfrm>
        <a:graphic>
          <a:graphicData uri="http://schemas.openxmlformats.org/drawingml/2006/table">
            <a:tbl>
              <a:tblPr firstRow="1" firstCol="1" bandRow="1">
                <a:tableStyleId>{5C22544A-7EE6-4342-B048-85BDC9FD1C3A}</a:tableStyleId>
              </a:tblPr>
              <a:tblGrid>
                <a:gridCol w="3858263">
                  <a:extLst>
                    <a:ext uri="{9D8B030D-6E8A-4147-A177-3AD203B41FA5}">
                      <a16:colId xmlns:a16="http://schemas.microsoft.com/office/drawing/2014/main" val="2061196948"/>
                    </a:ext>
                  </a:extLst>
                </a:gridCol>
                <a:gridCol w="2267330">
                  <a:extLst>
                    <a:ext uri="{9D8B030D-6E8A-4147-A177-3AD203B41FA5}">
                      <a16:colId xmlns:a16="http://schemas.microsoft.com/office/drawing/2014/main" val="2927834823"/>
                    </a:ext>
                  </a:extLst>
                </a:gridCol>
                <a:gridCol w="1420428">
                  <a:extLst>
                    <a:ext uri="{9D8B030D-6E8A-4147-A177-3AD203B41FA5}">
                      <a16:colId xmlns:a16="http://schemas.microsoft.com/office/drawing/2014/main" val="1205289573"/>
                    </a:ext>
                  </a:extLst>
                </a:gridCol>
                <a:gridCol w="1597981">
                  <a:extLst>
                    <a:ext uri="{9D8B030D-6E8A-4147-A177-3AD203B41FA5}">
                      <a16:colId xmlns:a16="http://schemas.microsoft.com/office/drawing/2014/main" val="1791369874"/>
                    </a:ext>
                  </a:extLst>
                </a:gridCol>
              </a:tblGrid>
              <a:tr h="354162">
                <a:tc>
                  <a:txBody>
                    <a:bodyPr/>
                    <a:lstStyle/>
                    <a:p>
                      <a:pPr>
                        <a:lnSpc>
                          <a:spcPct val="107000"/>
                        </a:lnSpc>
                      </a:pPr>
                      <a:r>
                        <a:rPr lang="en-US" sz="1400" dirty="0">
                          <a:effectLst/>
                          <a:latin typeface="Times New Roman" panose="02020603050405020304" pitchFamily="18" charset="0"/>
                        </a:rPr>
                        <a:t> </a:t>
                      </a:r>
                    </a:p>
                  </a:txBody>
                  <a:tcPr marL="23318" marR="23318" marT="0" marB="0" anchor="b"/>
                </a:tc>
                <a:tc>
                  <a:txBody>
                    <a:bodyPr/>
                    <a:lstStyle/>
                    <a:p>
                      <a:pPr marL="0" marR="0" algn="ctr">
                        <a:lnSpc>
                          <a:spcPct val="115000"/>
                        </a:lnSpc>
                        <a:spcBef>
                          <a:spcPts val="0"/>
                        </a:spcBef>
                        <a:spcAft>
                          <a:spcPts val="1000"/>
                        </a:spcAft>
                      </a:pPr>
                      <a:r>
                        <a:rPr lang="en-US" sz="2000" dirty="0">
                          <a:effectLst/>
                        </a:rPr>
                        <a:t>No poker win</a:t>
                      </a:r>
                      <a:endParaRPr lang="en-US" sz="2000" dirty="0">
                        <a:effectLst/>
                        <a:latin typeface="Times New Roman" panose="02020603050405020304" pitchFamily="18" charset="0"/>
                        <a:ea typeface="SimSun" panose="02010600030101010101" pitchFamily="2" charset="-122"/>
                      </a:endParaRPr>
                    </a:p>
                  </a:txBody>
                  <a:tcPr marL="23318" marR="23318" marT="0" marB="0" anchor="ctr"/>
                </a:tc>
                <a:tc>
                  <a:txBody>
                    <a:bodyPr/>
                    <a:lstStyle/>
                    <a:p>
                      <a:pPr marL="0" marR="0" algn="ctr">
                        <a:lnSpc>
                          <a:spcPct val="115000"/>
                        </a:lnSpc>
                        <a:spcBef>
                          <a:spcPts val="0"/>
                        </a:spcBef>
                        <a:spcAft>
                          <a:spcPts val="1000"/>
                        </a:spcAft>
                      </a:pPr>
                      <a:r>
                        <a:rPr lang="en-US" sz="2000" dirty="0">
                          <a:effectLst/>
                        </a:rPr>
                        <a:t>Poker Win(s)</a:t>
                      </a:r>
                      <a:endParaRPr lang="en-US" sz="2000" dirty="0">
                        <a:effectLst/>
                        <a:latin typeface="Times New Roman" panose="02020603050405020304" pitchFamily="18" charset="0"/>
                        <a:ea typeface="SimSun" panose="02010600030101010101" pitchFamily="2" charset="-122"/>
                      </a:endParaRPr>
                    </a:p>
                  </a:txBody>
                  <a:tcPr marL="23318" marR="23318" marT="0" marB="0" anchor="ctr"/>
                </a:tc>
                <a:tc>
                  <a:txBody>
                    <a:bodyPr/>
                    <a:lstStyle/>
                    <a:p>
                      <a:pPr marL="0" marR="0" algn="ctr">
                        <a:lnSpc>
                          <a:spcPct val="115000"/>
                        </a:lnSpc>
                        <a:spcBef>
                          <a:spcPts val="0"/>
                        </a:spcBef>
                        <a:spcAft>
                          <a:spcPts val="1000"/>
                        </a:spcAft>
                      </a:pPr>
                      <a:r>
                        <a:rPr lang="en-US" sz="2000" dirty="0">
                          <a:effectLst/>
                        </a:rPr>
                        <a:t>Difference</a:t>
                      </a:r>
                      <a:endParaRPr lang="en-US" sz="2000" dirty="0">
                        <a:effectLst/>
                        <a:latin typeface="Times New Roman" panose="02020603050405020304" pitchFamily="18" charset="0"/>
                        <a:ea typeface="SimSun" panose="02010600030101010101" pitchFamily="2" charset="-122"/>
                      </a:endParaRPr>
                    </a:p>
                  </a:txBody>
                  <a:tcPr marL="23318" marR="23318" marT="0" marB="0" anchor="ctr"/>
                </a:tc>
                <a:extLst>
                  <a:ext uri="{0D108BD9-81ED-4DB2-BD59-A6C34878D82A}">
                    <a16:rowId xmlns:a16="http://schemas.microsoft.com/office/drawing/2014/main" val="3513699934"/>
                  </a:ext>
                </a:extLst>
              </a:tr>
              <a:tr h="352611">
                <a:tc>
                  <a:txBody>
                    <a:bodyPr/>
                    <a:lstStyle/>
                    <a:p>
                      <a:pPr marL="0" marR="0">
                        <a:lnSpc>
                          <a:spcPct val="115000"/>
                        </a:lnSpc>
                        <a:spcBef>
                          <a:spcPts val="0"/>
                        </a:spcBef>
                        <a:spcAft>
                          <a:spcPts val="1000"/>
                        </a:spcAft>
                      </a:pPr>
                      <a:r>
                        <a:rPr lang="en-US" sz="2000" dirty="0">
                          <a:effectLst/>
                        </a:rPr>
                        <a:t>N</a:t>
                      </a:r>
                      <a:endParaRPr lang="en-US" sz="2000" dirty="0">
                        <a:effectLst/>
                        <a:latin typeface="Times New Roman" panose="02020603050405020304" pitchFamily="18" charset="0"/>
                        <a:ea typeface="SimSun" panose="02010600030101010101" pitchFamily="2" charset="-122"/>
                      </a:endParaRPr>
                    </a:p>
                  </a:txBody>
                  <a:tcPr marL="23318" marR="23318" marT="0" marB="0" anchor="b"/>
                </a:tc>
                <a:tc>
                  <a:txBody>
                    <a:bodyPr/>
                    <a:lstStyle/>
                    <a:p>
                      <a:pPr marL="0" marR="0" algn="ctr">
                        <a:lnSpc>
                          <a:spcPct val="115000"/>
                        </a:lnSpc>
                        <a:spcBef>
                          <a:spcPts val="0"/>
                        </a:spcBef>
                        <a:spcAft>
                          <a:spcPts val="1000"/>
                        </a:spcAft>
                      </a:pPr>
                      <a:r>
                        <a:rPr lang="en-US" sz="2000" dirty="0">
                          <a:effectLst/>
                        </a:rPr>
                        <a:t>3017</a:t>
                      </a:r>
                      <a:endParaRPr lang="en-US" sz="2000" dirty="0">
                        <a:effectLst/>
                        <a:latin typeface="Times New Roman" panose="02020603050405020304" pitchFamily="18" charset="0"/>
                        <a:ea typeface="SimSun" panose="02010600030101010101" pitchFamily="2" charset="-122"/>
                      </a:endParaRPr>
                    </a:p>
                  </a:txBody>
                  <a:tcPr marL="23318" marR="23318" marT="0" marB="0" anchor="b"/>
                </a:tc>
                <a:tc>
                  <a:txBody>
                    <a:bodyPr/>
                    <a:lstStyle/>
                    <a:p>
                      <a:pPr marL="0" marR="0" algn="ctr">
                        <a:lnSpc>
                          <a:spcPct val="115000"/>
                        </a:lnSpc>
                        <a:spcBef>
                          <a:spcPts val="0"/>
                        </a:spcBef>
                        <a:spcAft>
                          <a:spcPts val="1000"/>
                        </a:spcAft>
                      </a:pPr>
                      <a:r>
                        <a:rPr lang="en-US" sz="2000" dirty="0">
                          <a:effectLst/>
                        </a:rPr>
                        <a:t>220</a:t>
                      </a:r>
                      <a:endParaRPr lang="en-US" sz="2000" dirty="0">
                        <a:effectLst/>
                        <a:latin typeface="Times New Roman" panose="02020603050405020304" pitchFamily="18" charset="0"/>
                        <a:ea typeface="SimSun" panose="02010600030101010101" pitchFamily="2" charset="-122"/>
                      </a:endParaRPr>
                    </a:p>
                  </a:txBody>
                  <a:tcPr marL="23318" marR="23318" marT="0" marB="0" anchor="b"/>
                </a:tc>
                <a:tc>
                  <a:txBody>
                    <a:bodyPr/>
                    <a:lstStyle/>
                    <a:p>
                      <a:pPr>
                        <a:lnSpc>
                          <a:spcPct val="107000"/>
                        </a:lnSpc>
                      </a:pPr>
                      <a:endParaRPr lang="en-US" sz="1400">
                        <a:effectLst/>
                        <a:latin typeface="Times New Roman" panose="02020603050405020304" pitchFamily="18" charset="0"/>
                      </a:endParaRPr>
                    </a:p>
                  </a:txBody>
                  <a:tcPr marL="23318" marR="23318" marT="0" marB="0" anchor="b"/>
                </a:tc>
                <a:extLst>
                  <a:ext uri="{0D108BD9-81ED-4DB2-BD59-A6C34878D82A}">
                    <a16:rowId xmlns:a16="http://schemas.microsoft.com/office/drawing/2014/main" val="2914977561"/>
                  </a:ext>
                </a:extLst>
              </a:tr>
              <a:tr h="352611">
                <a:tc>
                  <a:txBody>
                    <a:bodyPr/>
                    <a:lstStyle/>
                    <a:p>
                      <a:pPr marL="0" marR="0">
                        <a:lnSpc>
                          <a:spcPct val="115000"/>
                        </a:lnSpc>
                        <a:spcBef>
                          <a:spcPts val="0"/>
                        </a:spcBef>
                        <a:spcAft>
                          <a:spcPts val="1000"/>
                        </a:spcAft>
                      </a:pPr>
                      <a:r>
                        <a:rPr lang="en-US" sz="2000" dirty="0">
                          <a:effectLst/>
                        </a:rPr>
                        <a:t>Management Fee (%)</a:t>
                      </a:r>
                      <a:endParaRPr lang="en-US" sz="2000" dirty="0">
                        <a:effectLst/>
                        <a:latin typeface="Times New Roman" panose="02020603050405020304" pitchFamily="18" charset="0"/>
                        <a:ea typeface="SimSun" panose="02010600030101010101" pitchFamily="2" charset="-122"/>
                      </a:endParaRPr>
                    </a:p>
                  </a:txBody>
                  <a:tcPr marL="23318" marR="23318" marT="0" marB="0" anchor="b"/>
                </a:tc>
                <a:tc>
                  <a:txBody>
                    <a:bodyPr/>
                    <a:lstStyle/>
                    <a:p>
                      <a:pPr marL="0" marR="0" algn="ctr">
                        <a:lnSpc>
                          <a:spcPct val="115000"/>
                        </a:lnSpc>
                        <a:spcBef>
                          <a:spcPts val="0"/>
                        </a:spcBef>
                        <a:spcAft>
                          <a:spcPts val="1000"/>
                        </a:spcAft>
                      </a:pPr>
                      <a:r>
                        <a:rPr lang="en-US" sz="2000">
                          <a:effectLst/>
                        </a:rPr>
                        <a:t>1.43</a:t>
                      </a:r>
                      <a:endParaRPr lang="en-US" sz="2000">
                        <a:effectLst/>
                        <a:latin typeface="Times New Roman" panose="02020603050405020304" pitchFamily="18" charset="0"/>
                        <a:ea typeface="SimSun" panose="02010600030101010101" pitchFamily="2" charset="-122"/>
                      </a:endParaRPr>
                    </a:p>
                  </a:txBody>
                  <a:tcPr marL="23318" marR="23318" marT="0" marB="0" anchor="b"/>
                </a:tc>
                <a:tc>
                  <a:txBody>
                    <a:bodyPr/>
                    <a:lstStyle/>
                    <a:p>
                      <a:pPr marL="0" marR="0" algn="ctr">
                        <a:lnSpc>
                          <a:spcPct val="115000"/>
                        </a:lnSpc>
                        <a:spcBef>
                          <a:spcPts val="0"/>
                        </a:spcBef>
                        <a:spcAft>
                          <a:spcPts val="1000"/>
                        </a:spcAft>
                      </a:pPr>
                      <a:r>
                        <a:rPr lang="en-US" sz="2000">
                          <a:effectLst/>
                        </a:rPr>
                        <a:t>1.44</a:t>
                      </a:r>
                      <a:endParaRPr lang="en-US" sz="2000">
                        <a:effectLst/>
                        <a:latin typeface="Times New Roman" panose="02020603050405020304" pitchFamily="18" charset="0"/>
                        <a:ea typeface="SimSun" panose="02010600030101010101" pitchFamily="2" charset="-122"/>
                      </a:endParaRPr>
                    </a:p>
                  </a:txBody>
                  <a:tcPr marL="23318" marR="23318" marT="0" marB="0" anchor="b"/>
                </a:tc>
                <a:tc>
                  <a:txBody>
                    <a:bodyPr/>
                    <a:lstStyle/>
                    <a:p>
                      <a:pPr marL="0" marR="0" algn="ctr">
                        <a:lnSpc>
                          <a:spcPct val="115000"/>
                        </a:lnSpc>
                        <a:spcBef>
                          <a:spcPts val="0"/>
                        </a:spcBef>
                        <a:spcAft>
                          <a:spcPts val="1000"/>
                        </a:spcAft>
                      </a:pPr>
                      <a:r>
                        <a:rPr lang="en-US" sz="2000" dirty="0">
                          <a:effectLst/>
                        </a:rPr>
                        <a:t>0.01</a:t>
                      </a:r>
                      <a:endParaRPr lang="en-US" sz="2000" dirty="0">
                        <a:effectLst/>
                        <a:latin typeface="Times New Roman" panose="02020603050405020304" pitchFamily="18" charset="0"/>
                        <a:ea typeface="SimSun" panose="02010600030101010101" pitchFamily="2" charset="-122"/>
                      </a:endParaRPr>
                    </a:p>
                  </a:txBody>
                  <a:tcPr marL="23318" marR="23318" marT="0" marB="0" anchor="b"/>
                </a:tc>
                <a:extLst>
                  <a:ext uri="{0D108BD9-81ED-4DB2-BD59-A6C34878D82A}">
                    <a16:rowId xmlns:a16="http://schemas.microsoft.com/office/drawing/2014/main" val="2106685722"/>
                  </a:ext>
                </a:extLst>
              </a:tr>
              <a:tr h="354162">
                <a:tc>
                  <a:txBody>
                    <a:bodyPr/>
                    <a:lstStyle/>
                    <a:p>
                      <a:pPr marL="0" marR="0">
                        <a:lnSpc>
                          <a:spcPct val="115000"/>
                        </a:lnSpc>
                        <a:spcBef>
                          <a:spcPts val="0"/>
                        </a:spcBef>
                        <a:spcAft>
                          <a:spcPts val="1000"/>
                        </a:spcAft>
                      </a:pPr>
                      <a:r>
                        <a:rPr lang="en-US" sz="2000" dirty="0">
                          <a:effectLst/>
                        </a:rPr>
                        <a:t>Incentive Fee (%)</a:t>
                      </a:r>
                      <a:endParaRPr lang="en-US" sz="2000" dirty="0">
                        <a:effectLst/>
                        <a:latin typeface="Times New Roman" panose="02020603050405020304" pitchFamily="18" charset="0"/>
                        <a:ea typeface="SimSun" panose="02010600030101010101" pitchFamily="2" charset="-122"/>
                      </a:endParaRPr>
                    </a:p>
                  </a:txBody>
                  <a:tcPr marL="23318" marR="23318" marT="0" marB="0" anchor="b"/>
                </a:tc>
                <a:tc>
                  <a:txBody>
                    <a:bodyPr/>
                    <a:lstStyle/>
                    <a:p>
                      <a:pPr marL="0" marR="0" algn="ctr">
                        <a:lnSpc>
                          <a:spcPct val="115000"/>
                        </a:lnSpc>
                        <a:spcBef>
                          <a:spcPts val="0"/>
                        </a:spcBef>
                        <a:spcAft>
                          <a:spcPts val="1000"/>
                        </a:spcAft>
                      </a:pPr>
                      <a:r>
                        <a:rPr lang="en-US" sz="2000">
                          <a:effectLst/>
                        </a:rPr>
                        <a:t>14.70</a:t>
                      </a:r>
                      <a:endParaRPr lang="en-US" sz="2000">
                        <a:effectLst/>
                        <a:latin typeface="Times New Roman" panose="02020603050405020304" pitchFamily="18" charset="0"/>
                        <a:ea typeface="SimSun" panose="02010600030101010101" pitchFamily="2" charset="-122"/>
                      </a:endParaRPr>
                    </a:p>
                  </a:txBody>
                  <a:tcPr marL="23318" marR="23318" marT="0" marB="0" anchor="b"/>
                </a:tc>
                <a:tc>
                  <a:txBody>
                    <a:bodyPr/>
                    <a:lstStyle/>
                    <a:p>
                      <a:pPr marL="0" marR="0" algn="ctr">
                        <a:lnSpc>
                          <a:spcPct val="115000"/>
                        </a:lnSpc>
                        <a:spcBef>
                          <a:spcPts val="0"/>
                        </a:spcBef>
                        <a:spcAft>
                          <a:spcPts val="1000"/>
                        </a:spcAft>
                      </a:pPr>
                      <a:r>
                        <a:rPr lang="en-US" sz="2000">
                          <a:effectLst/>
                        </a:rPr>
                        <a:t>14.33</a:t>
                      </a:r>
                      <a:endParaRPr lang="en-US" sz="2000">
                        <a:effectLst/>
                        <a:latin typeface="Times New Roman" panose="02020603050405020304" pitchFamily="18" charset="0"/>
                        <a:ea typeface="SimSun" panose="02010600030101010101" pitchFamily="2" charset="-122"/>
                      </a:endParaRPr>
                    </a:p>
                  </a:txBody>
                  <a:tcPr marL="23318" marR="23318" marT="0" marB="0" anchor="b"/>
                </a:tc>
                <a:tc>
                  <a:txBody>
                    <a:bodyPr/>
                    <a:lstStyle/>
                    <a:p>
                      <a:pPr marL="0" marR="0" algn="ctr">
                        <a:lnSpc>
                          <a:spcPct val="115000"/>
                        </a:lnSpc>
                        <a:spcBef>
                          <a:spcPts val="0"/>
                        </a:spcBef>
                        <a:spcAft>
                          <a:spcPts val="1000"/>
                        </a:spcAft>
                      </a:pPr>
                      <a:r>
                        <a:rPr lang="en-US" sz="2000" dirty="0">
                          <a:effectLst/>
                        </a:rPr>
                        <a:t>-0.37</a:t>
                      </a:r>
                      <a:endParaRPr lang="en-US" sz="2000" dirty="0">
                        <a:effectLst/>
                        <a:latin typeface="Times New Roman" panose="02020603050405020304" pitchFamily="18" charset="0"/>
                        <a:ea typeface="SimSun" panose="02010600030101010101" pitchFamily="2" charset="-122"/>
                      </a:endParaRPr>
                    </a:p>
                  </a:txBody>
                  <a:tcPr marL="23318" marR="23318" marT="0" marB="0" anchor="b"/>
                </a:tc>
                <a:extLst>
                  <a:ext uri="{0D108BD9-81ED-4DB2-BD59-A6C34878D82A}">
                    <a16:rowId xmlns:a16="http://schemas.microsoft.com/office/drawing/2014/main" val="2472508433"/>
                  </a:ext>
                </a:extLst>
              </a:tr>
              <a:tr h="352611">
                <a:tc>
                  <a:txBody>
                    <a:bodyPr/>
                    <a:lstStyle/>
                    <a:p>
                      <a:pPr marL="0" marR="0">
                        <a:lnSpc>
                          <a:spcPct val="115000"/>
                        </a:lnSpc>
                        <a:spcBef>
                          <a:spcPts val="0"/>
                        </a:spcBef>
                        <a:spcAft>
                          <a:spcPts val="1000"/>
                        </a:spcAft>
                      </a:pPr>
                      <a:r>
                        <a:rPr lang="en-US" sz="2000" dirty="0">
                          <a:effectLst/>
                        </a:rPr>
                        <a:t>High Water Mark</a:t>
                      </a:r>
                      <a:endParaRPr lang="en-US" sz="2000" dirty="0">
                        <a:effectLst/>
                        <a:latin typeface="Times New Roman" panose="02020603050405020304" pitchFamily="18" charset="0"/>
                        <a:ea typeface="SimSun" panose="02010600030101010101" pitchFamily="2" charset="-122"/>
                      </a:endParaRPr>
                    </a:p>
                  </a:txBody>
                  <a:tcPr marL="23318" marR="23318" marT="0" marB="0" anchor="b"/>
                </a:tc>
                <a:tc>
                  <a:txBody>
                    <a:bodyPr/>
                    <a:lstStyle/>
                    <a:p>
                      <a:pPr marL="0" marR="0" algn="ctr">
                        <a:lnSpc>
                          <a:spcPct val="115000"/>
                        </a:lnSpc>
                        <a:spcBef>
                          <a:spcPts val="0"/>
                        </a:spcBef>
                        <a:spcAft>
                          <a:spcPts val="1000"/>
                        </a:spcAft>
                      </a:pPr>
                      <a:r>
                        <a:rPr lang="en-US" sz="2000">
                          <a:effectLst/>
                        </a:rPr>
                        <a:t>0.65</a:t>
                      </a:r>
                      <a:endParaRPr lang="en-US" sz="2000">
                        <a:effectLst/>
                        <a:latin typeface="Times New Roman" panose="02020603050405020304" pitchFamily="18" charset="0"/>
                        <a:ea typeface="SimSun" panose="02010600030101010101" pitchFamily="2" charset="-122"/>
                      </a:endParaRPr>
                    </a:p>
                  </a:txBody>
                  <a:tcPr marL="23318" marR="23318" marT="0" marB="0" anchor="b"/>
                </a:tc>
                <a:tc>
                  <a:txBody>
                    <a:bodyPr/>
                    <a:lstStyle/>
                    <a:p>
                      <a:pPr marL="0" marR="0" algn="ctr">
                        <a:lnSpc>
                          <a:spcPct val="115000"/>
                        </a:lnSpc>
                        <a:spcBef>
                          <a:spcPts val="0"/>
                        </a:spcBef>
                        <a:spcAft>
                          <a:spcPts val="1000"/>
                        </a:spcAft>
                      </a:pPr>
                      <a:r>
                        <a:rPr lang="en-US" sz="2000" dirty="0">
                          <a:effectLst/>
                        </a:rPr>
                        <a:t>0.63</a:t>
                      </a:r>
                      <a:endParaRPr lang="en-US" sz="2000" dirty="0">
                        <a:effectLst/>
                        <a:latin typeface="Times New Roman" panose="02020603050405020304" pitchFamily="18" charset="0"/>
                        <a:ea typeface="SimSun" panose="02010600030101010101" pitchFamily="2" charset="-122"/>
                      </a:endParaRPr>
                    </a:p>
                  </a:txBody>
                  <a:tcPr marL="23318" marR="23318" marT="0" marB="0" anchor="b"/>
                </a:tc>
                <a:tc>
                  <a:txBody>
                    <a:bodyPr/>
                    <a:lstStyle/>
                    <a:p>
                      <a:pPr marL="0" marR="0" algn="ctr">
                        <a:lnSpc>
                          <a:spcPct val="115000"/>
                        </a:lnSpc>
                        <a:spcBef>
                          <a:spcPts val="0"/>
                        </a:spcBef>
                        <a:spcAft>
                          <a:spcPts val="1000"/>
                        </a:spcAft>
                      </a:pPr>
                      <a:r>
                        <a:rPr lang="en-US" sz="2000" dirty="0">
                          <a:effectLst/>
                        </a:rPr>
                        <a:t>-0.02</a:t>
                      </a:r>
                      <a:endParaRPr lang="en-US" sz="2000" dirty="0">
                        <a:effectLst/>
                        <a:latin typeface="Times New Roman" panose="02020603050405020304" pitchFamily="18" charset="0"/>
                        <a:ea typeface="SimSun" panose="02010600030101010101" pitchFamily="2" charset="-122"/>
                      </a:endParaRPr>
                    </a:p>
                  </a:txBody>
                  <a:tcPr marL="23318" marR="23318" marT="0" marB="0" anchor="b"/>
                </a:tc>
                <a:extLst>
                  <a:ext uri="{0D108BD9-81ED-4DB2-BD59-A6C34878D82A}">
                    <a16:rowId xmlns:a16="http://schemas.microsoft.com/office/drawing/2014/main" val="2411675845"/>
                  </a:ext>
                </a:extLst>
              </a:tr>
              <a:tr h="352611">
                <a:tc>
                  <a:txBody>
                    <a:bodyPr/>
                    <a:lstStyle/>
                    <a:p>
                      <a:pPr marL="0" marR="0">
                        <a:lnSpc>
                          <a:spcPct val="115000"/>
                        </a:lnSpc>
                        <a:spcBef>
                          <a:spcPts val="0"/>
                        </a:spcBef>
                        <a:spcAft>
                          <a:spcPts val="1000"/>
                        </a:spcAft>
                      </a:pPr>
                      <a:r>
                        <a:rPr lang="en-US" sz="2000" dirty="0">
                          <a:effectLst/>
                        </a:rPr>
                        <a:t>Proportion with Lockups</a:t>
                      </a:r>
                      <a:endParaRPr lang="en-US" sz="2000" dirty="0">
                        <a:effectLst/>
                        <a:latin typeface="Times New Roman" panose="02020603050405020304" pitchFamily="18" charset="0"/>
                        <a:ea typeface="SimSun" panose="02010600030101010101" pitchFamily="2" charset="-122"/>
                      </a:endParaRPr>
                    </a:p>
                  </a:txBody>
                  <a:tcPr marL="23318" marR="23318" marT="0" marB="0" anchor="b"/>
                </a:tc>
                <a:tc>
                  <a:txBody>
                    <a:bodyPr/>
                    <a:lstStyle/>
                    <a:p>
                      <a:pPr marL="0" marR="0" algn="ctr">
                        <a:lnSpc>
                          <a:spcPct val="115000"/>
                        </a:lnSpc>
                        <a:spcBef>
                          <a:spcPts val="0"/>
                        </a:spcBef>
                        <a:spcAft>
                          <a:spcPts val="1000"/>
                        </a:spcAft>
                      </a:pPr>
                      <a:r>
                        <a:rPr lang="en-US" sz="2000">
                          <a:effectLst/>
                        </a:rPr>
                        <a:t>0.30</a:t>
                      </a:r>
                      <a:endParaRPr lang="en-US" sz="2000">
                        <a:effectLst/>
                        <a:latin typeface="Times New Roman" panose="02020603050405020304" pitchFamily="18" charset="0"/>
                        <a:ea typeface="SimSun" panose="02010600030101010101" pitchFamily="2" charset="-122"/>
                      </a:endParaRPr>
                    </a:p>
                  </a:txBody>
                  <a:tcPr marL="23318" marR="23318" marT="0" marB="0" anchor="b"/>
                </a:tc>
                <a:tc>
                  <a:txBody>
                    <a:bodyPr/>
                    <a:lstStyle/>
                    <a:p>
                      <a:pPr marL="0" marR="0" algn="ctr">
                        <a:lnSpc>
                          <a:spcPct val="115000"/>
                        </a:lnSpc>
                        <a:spcBef>
                          <a:spcPts val="0"/>
                        </a:spcBef>
                        <a:spcAft>
                          <a:spcPts val="1000"/>
                        </a:spcAft>
                      </a:pPr>
                      <a:r>
                        <a:rPr lang="en-US" sz="2000" dirty="0">
                          <a:effectLst/>
                        </a:rPr>
                        <a:t>0.14</a:t>
                      </a:r>
                      <a:endParaRPr lang="en-US" sz="2000" dirty="0">
                        <a:effectLst/>
                        <a:latin typeface="Times New Roman" panose="02020603050405020304" pitchFamily="18" charset="0"/>
                        <a:ea typeface="SimSun" panose="02010600030101010101" pitchFamily="2" charset="-122"/>
                      </a:endParaRPr>
                    </a:p>
                  </a:txBody>
                  <a:tcPr marL="23318" marR="23318" marT="0" marB="0" anchor="b"/>
                </a:tc>
                <a:tc>
                  <a:txBody>
                    <a:bodyPr/>
                    <a:lstStyle/>
                    <a:p>
                      <a:pPr marL="0" marR="0" algn="ctr">
                        <a:lnSpc>
                          <a:spcPct val="115000"/>
                        </a:lnSpc>
                        <a:spcBef>
                          <a:spcPts val="0"/>
                        </a:spcBef>
                        <a:spcAft>
                          <a:spcPts val="1000"/>
                        </a:spcAft>
                      </a:pPr>
                      <a:r>
                        <a:rPr lang="en-US" sz="2000" dirty="0">
                          <a:effectLst/>
                        </a:rPr>
                        <a:t>-0.16</a:t>
                      </a:r>
                      <a:endParaRPr lang="en-US" sz="2000" dirty="0">
                        <a:effectLst/>
                        <a:latin typeface="Times New Roman" panose="02020603050405020304" pitchFamily="18" charset="0"/>
                        <a:ea typeface="SimSun" panose="02010600030101010101" pitchFamily="2" charset="-122"/>
                      </a:endParaRPr>
                    </a:p>
                  </a:txBody>
                  <a:tcPr marL="23318" marR="23318" marT="0" marB="0" anchor="b"/>
                </a:tc>
                <a:extLst>
                  <a:ext uri="{0D108BD9-81ED-4DB2-BD59-A6C34878D82A}">
                    <a16:rowId xmlns:a16="http://schemas.microsoft.com/office/drawing/2014/main" val="2927920855"/>
                  </a:ext>
                </a:extLst>
              </a:tr>
              <a:tr h="424995">
                <a:tc>
                  <a:txBody>
                    <a:bodyPr/>
                    <a:lstStyle/>
                    <a:p>
                      <a:pPr marL="0" marR="0">
                        <a:lnSpc>
                          <a:spcPct val="115000"/>
                        </a:lnSpc>
                        <a:spcBef>
                          <a:spcPts val="0"/>
                        </a:spcBef>
                        <a:spcAft>
                          <a:spcPts val="1000"/>
                        </a:spcAft>
                      </a:pPr>
                      <a:r>
                        <a:rPr lang="en-US" sz="2000" dirty="0">
                          <a:effectLst/>
                        </a:rPr>
                        <a:t>Mean Lockups (days)</a:t>
                      </a:r>
                      <a:endParaRPr lang="en-US" sz="2000" dirty="0">
                        <a:effectLst/>
                        <a:latin typeface="Times New Roman" panose="02020603050405020304" pitchFamily="18" charset="0"/>
                        <a:ea typeface="SimSun" panose="02010600030101010101" pitchFamily="2" charset="-122"/>
                      </a:endParaRPr>
                    </a:p>
                  </a:txBody>
                  <a:tcPr marL="23318" marR="23318" marT="0" marB="0" anchor="b"/>
                </a:tc>
                <a:tc>
                  <a:txBody>
                    <a:bodyPr/>
                    <a:lstStyle/>
                    <a:p>
                      <a:pPr marL="0" marR="0" algn="ctr">
                        <a:lnSpc>
                          <a:spcPct val="115000"/>
                        </a:lnSpc>
                        <a:spcBef>
                          <a:spcPts val="0"/>
                        </a:spcBef>
                        <a:spcAft>
                          <a:spcPts val="1000"/>
                        </a:spcAft>
                      </a:pPr>
                      <a:r>
                        <a:rPr lang="en-US" sz="2000" dirty="0">
                          <a:effectLst/>
                        </a:rPr>
                        <a:t>262.96</a:t>
                      </a:r>
                      <a:endParaRPr lang="en-US" sz="2000" dirty="0">
                        <a:effectLst/>
                        <a:latin typeface="Times New Roman" panose="02020603050405020304" pitchFamily="18" charset="0"/>
                        <a:ea typeface="SimSun" panose="02010600030101010101" pitchFamily="2" charset="-122"/>
                      </a:endParaRPr>
                    </a:p>
                  </a:txBody>
                  <a:tcPr marL="23318" marR="23318" marT="0" marB="0" anchor="b"/>
                </a:tc>
                <a:tc>
                  <a:txBody>
                    <a:bodyPr/>
                    <a:lstStyle/>
                    <a:p>
                      <a:pPr marL="0" marR="0" algn="ctr">
                        <a:lnSpc>
                          <a:spcPct val="115000"/>
                        </a:lnSpc>
                        <a:spcBef>
                          <a:spcPts val="0"/>
                        </a:spcBef>
                        <a:spcAft>
                          <a:spcPts val="1000"/>
                        </a:spcAft>
                      </a:pPr>
                      <a:r>
                        <a:rPr lang="en-US" sz="2000" dirty="0">
                          <a:effectLst/>
                        </a:rPr>
                        <a:t>301.31</a:t>
                      </a:r>
                      <a:endParaRPr lang="en-US" sz="2000" dirty="0">
                        <a:effectLst/>
                        <a:latin typeface="Times New Roman" panose="02020603050405020304" pitchFamily="18" charset="0"/>
                        <a:ea typeface="SimSun" panose="02010600030101010101" pitchFamily="2" charset="-122"/>
                      </a:endParaRPr>
                    </a:p>
                  </a:txBody>
                  <a:tcPr marL="23318" marR="23318" marT="0" marB="0" anchor="b"/>
                </a:tc>
                <a:tc>
                  <a:txBody>
                    <a:bodyPr/>
                    <a:lstStyle/>
                    <a:p>
                      <a:pPr marL="0" marR="0" algn="ctr">
                        <a:lnSpc>
                          <a:spcPct val="115000"/>
                        </a:lnSpc>
                        <a:spcBef>
                          <a:spcPts val="0"/>
                        </a:spcBef>
                        <a:spcAft>
                          <a:spcPts val="1000"/>
                        </a:spcAft>
                      </a:pPr>
                      <a:r>
                        <a:rPr lang="en-US" sz="2000" dirty="0">
                          <a:effectLst/>
                        </a:rPr>
                        <a:t>38.35</a:t>
                      </a:r>
                      <a:endParaRPr lang="en-US" sz="2000" dirty="0">
                        <a:effectLst/>
                        <a:latin typeface="Times New Roman" panose="02020603050405020304" pitchFamily="18" charset="0"/>
                        <a:ea typeface="SimSun" panose="02010600030101010101" pitchFamily="2" charset="-122"/>
                      </a:endParaRPr>
                    </a:p>
                  </a:txBody>
                  <a:tcPr marL="23318" marR="23318" marT="0" marB="0" anchor="b"/>
                </a:tc>
                <a:extLst>
                  <a:ext uri="{0D108BD9-81ED-4DB2-BD59-A6C34878D82A}">
                    <a16:rowId xmlns:a16="http://schemas.microsoft.com/office/drawing/2014/main" val="1052230980"/>
                  </a:ext>
                </a:extLst>
              </a:tr>
              <a:tr h="354162">
                <a:tc>
                  <a:txBody>
                    <a:bodyPr/>
                    <a:lstStyle/>
                    <a:p>
                      <a:pPr marL="0" marR="0">
                        <a:lnSpc>
                          <a:spcPct val="115000"/>
                        </a:lnSpc>
                        <a:spcBef>
                          <a:spcPts val="0"/>
                        </a:spcBef>
                        <a:spcAft>
                          <a:spcPts val="1000"/>
                        </a:spcAft>
                      </a:pPr>
                      <a:r>
                        <a:rPr lang="en-US" sz="2000" dirty="0">
                          <a:effectLst/>
                        </a:rPr>
                        <a:t>Redemption Period (days)</a:t>
                      </a:r>
                      <a:endParaRPr lang="en-US" sz="2000" dirty="0">
                        <a:effectLst/>
                        <a:latin typeface="Times New Roman" panose="02020603050405020304" pitchFamily="18" charset="0"/>
                        <a:ea typeface="SimSun" panose="02010600030101010101" pitchFamily="2" charset="-122"/>
                      </a:endParaRPr>
                    </a:p>
                  </a:txBody>
                  <a:tcPr marL="23318" marR="23318" marT="0" marB="0" anchor="b"/>
                </a:tc>
                <a:tc>
                  <a:txBody>
                    <a:bodyPr/>
                    <a:lstStyle/>
                    <a:p>
                      <a:pPr marL="0" marR="0" algn="ctr">
                        <a:lnSpc>
                          <a:spcPct val="115000"/>
                        </a:lnSpc>
                        <a:spcBef>
                          <a:spcPts val="0"/>
                        </a:spcBef>
                        <a:spcAft>
                          <a:spcPts val="1000"/>
                        </a:spcAft>
                      </a:pPr>
                      <a:r>
                        <a:rPr lang="en-US" sz="2000" dirty="0">
                          <a:effectLst/>
                        </a:rPr>
                        <a:t>50.36</a:t>
                      </a:r>
                      <a:endParaRPr lang="en-US" sz="2000" dirty="0">
                        <a:effectLst/>
                        <a:latin typeface="Times New Roman" panose="02020603050405020304" pitchFamily="18" charset="0"/>
                        <a:ea typeface="SimSun" panose="02010600030101010101" pitchFamily="2" charset="-122"/>
                      </a:endParaRPr>
                    </a:p>
                  </a:txBody>
                  <a:tcPr marL="23318" marR="23318" marT="0" marB="0" anchor="b"/>
                </a:tc>
                <a:tc>
                  <a:txBody>
                    <a:bodyPr/>
                    <a:lstStyle/>
                    <a:p>
                      <a:pPr marL="0" marR="0" algn="ctr">
                        <a:lnSpc>
                          <a:spcPct val="115000"/>
                        </a:lnSpc>
                        <a:spcBef>
                          <a:spcPts val="0"/>
                        </a:spcBef>
                        <a:spcAft>
                          <a:spcPts val="1000"/>
                        </a:spcAft>
                      </a:pPr>
                      <a:r>
                        <a:rPr lang="en-US" sz="2000">
                          <a:effectLst/>
                        </a:rPr>
                        <a:t>44.75</a:t>
                      </a:r>
                      <a:endParaRPr lang="en-US" sz="2000">
                        <a:effectLst/>
                        <a:latin typeface="Times New Roman" panose="02020603050405020304" pitchFamily="18" charset="0"/>
                        <a:ea typeface="SimSun" panose="02010600030101010101" pitchFamily="2" charset="-122"/>
                      </a:endParaRPr>
                    </a:p>
                  </a:txBody>
                  <a:tcPr marL="23318" marR="23318" marT="0" marB="0" anchor="b"/>
                </a:tc>
                <a:tc>
                  <a:txBody>
                    <a:bodyPr/>
                    <a:lstStyle/>
                    <a:p>
                      <a:pPr marL="0" marR="0" algn="ctr">
                        <a:lnSpc>
                          <a:spcPct val="115000"/>
                        </a:lnSpc>
                        <a:spcBef>
                          <a:spcPts val="0"/>
                        </a:spcBef>
                        <a:spcAft>
                          <a:spcPts val="1000"/>
                        </a:spcAft>
                      </a:pPr>
                      <a:r>
                        <a:rPr lang="en-US" sz="2000" dirty="0">
                          <a:effectLst/>
                        </a:rPr>
                        <a:t>-5.61</a:t>
                      </a:r>
                      <a:endParaRPr lang="en-US" sz="2000" dirty="0">
                        <a:effectLst/>
                        <a:latin typeface="Times New Roman" panose="02020603050405020304" pitchFamily="18" charset="0"/>
                        <a:ea typeface="SimSun" panose="02010600030101010101" pitchFamily="2" charset="-122"/>
                      </a:endParaRPr>
                    </a:p>
                  </a:txBody>
                  <a:tcPr marL="23318" marR="23318" marT="0" marB="0" anchor="b"/>
                </a:tc>
                <a:extLst>
                  <a:ext uri="{0D108BD9-81ED-4DB2-BD59-A6C34878D82A}">
                    <a16:rowId xmlns:a16="http://schemas.microsoft.com/office/drawing/2014/main" val="1257406676"/>
                  </a:ext>
                </a:extLst>
              </a:tr>
              <a:tr h="352611">
                <a:tc>
                  <a:txBody>
                    <a:bodyPr/>
                    <a:lstStyle/>
                    <a:p>
                      <a:pPr marL="0" marR="0">
                        <a:lnSpc>
                          <a:spcPct val="115000"/>
                        </a:lnSpc>
                        <a:spcBef>
                          <a:spcPts val="0"/>
                        </a:spcBef>
                        <a:spcAft>
                          <a:spcPts val="1000"/>
                        </a:spcAft>
                      </a:pPr>
                      <a:r>
                        <a:rPr lang="en-US" sz="2000" dirty="0">
                          <a:effectLst/>
                        </a:rPr>
                        <a:t>Fund Age(years)</a:t>
                      </a:r>
                      <a:endParaRPr lang="en-US" sz="2000" dirty="0">
                        <a:effectLst/>
                        <a:latin typeface="Times New Roman" panose="02020603050405020304" pitchFamily="18" charset="0"/>
                        <a:ea typeface="SimSun" panose="02010600030101010101" pitchFamily="2" charset="-122"/>
                      </a:endParaRPr>
                    </a:p>
                  </a:txBody>
                  <a:tcPr marL="23318" marR="23318" marT="0" marB="0" anchor="b"/>
                </a:tc>
                <a:tc>
                  <a:txBody>
                    <a:bodyPr/>
                    <a:lstStyle/>
                    <a:p>
                      <a:pPr marL="0" marR="0" algn="ctr">
                        <a:lnSpc>
                          <a:spcPct val="115000"/>
                        </a:lnSpc>
                        <a:spcBef>
                          <a:spcPts val="0"/>
                        </a:spcBef>
                        <a:spcAft>
                          <a:spcPts val="1000"/>
                        </a:spcAft>
                      </a:pPr>
                      <a:r>
                        <a:rPr lang="en-US" sz="2000">
                          <a:effectLst/>
                        </a:rPr>
                        <a:t>3.02</a:t>
                      </a:r>
                      <a:endParaRPr lang="en-US" sz="2000">
                        <a:effectLst/>
                        <a:latin typeface="Times New Roman" panose="02020603050405020304" pitchFamily="18" charset="0"/>
                        <a:ea typeface="SimSun" panose="02010600030101010101" pitchFamily="2" charset="-122"/>
                      </a:endParaRPr>
                    </a:p>
                  </a:txBody>
                  <a:tcPr marL="23318" marR="23318" marT="0" marB="0" anchor="b"/>
                </a:tc>
                <a:tc>
                  <a:txBody>
                    <a:bodyPr/>
                    <a:lstStyle/>
                    <a:p>
                      <a:pPr marL="0" marR="0" algn="ctr">
                        <a:lnSpc>
                          <a:spcPct val="115000"/>
                        </a:lnSpc>
                        <a:spcBef>
                          <a:spcPts val="0"/>
                        </a:spcBef>
                        <a:spcAft>
                          <a:spcPts val="1000"/>
                        </a:spcAft>
                      </a:pPr>
                      <a:r>
                        <a:rPr lang="en-US" sz="2000">
                          <a:effectLst/>
                        </a:rPr>
                        <a:t>3.72</a:t>
                      </a:r>
                      <a:endParaRPr lang="en-US" sz="2000">
                        <a:effectLst/>
                        <a:latin typeface="Times New Roman" panose="02020603050405020304" pitchFamily="18" charset="0"/>
                        <a:ea typeface="SimSun" panose="02010600030101010101" pitchFamily="2" charset="-122"/>
                      </a:endParaRPr>
                    </a:p>
                  </a:txBody>
                  <a:tcPr marL="23318" marR="23318" marT="0" marB="0" anchor="b"/>
                </a:tc>
                <a:tc>
                  <a:txBody>
                    <a:bodyPr/>
                    <a:lstStyle/>
                    <a:p>
                      <a:pPr marL="0" marR="0" algn="ctr">
                        <a:lnSpc>
                          <a:spcPct val="115000"/>
                        </a:lnSpc>
                        <a:spcBef>
                          <a:spcPts val="0"/>
                        </a:spcBef>
                        <a:spcAft>
                          <a:spcPts val="1000"/>
                        </a:spcAft>
                      </a:pPr>
                      <a:r>
                        <a:rPr lang="en-US" sz="2000" dirty="0">
                          <a:effectLst/>
                        </a:rPr>
                        <a:t>0.70</a:t>
                      </a:r>
                      <a:r>
                        <a:rPr lang="en-US" sz="2000" baseline="30000" dirty="0">
                          <a:effectLst/>
                        </a:rPr>
                        <a:t>***</a:t>
                      </a:r>
                      <a:endParaRPr lang="en-US" sz="2000" dirty="0">
                        <a:effectLst/>
                        <a:latin typeface="Times New Roman" panose="02020603050405020304" pitchFamily="18" charset="0"/>
                        <a:ea typeface="SimSun" panose="02010600030101010101" pitchFamily="2" charset="-122"/>
                      </a:endParaRPr>
                    </a:p>
                  </a:txBody>
                  <a:tcPr marL="23318" marR="23318" marT="0" marB="0" anchor="b"/>
                </a:tc>
                <a:extLst>
                  <a:ext uri="{0D108BD9-81ED-4DB2-BD59-A6C34878D82A}">
                    <a16:rowId xmlns:a16="http://schemas.microsoft.com/office/drawing/2014/main" val="1313735973"/>
                  </a:ext>
                </a:extLst>
              </a:tr>
              <a:tr h="352611">
                <a:tc>
                  <a:txBody>
                    <a:bodyPr/>
                    <a:lstStyle/>
                    <a:p>
                      <a:pPr marL="0" marR="0">
                        <a:lnSpc>
                          <a:spcPct val="115000"/>
                        </a:lnSpc>
                        <a:spcBef>
                          <a:spcPts val="0"/>
                        </a:spcBef>
                        <a:spcAft>
                          <a:spcPts val="1000"/>
                        </a:spcAft>
                      </a:pPr>
                      <a:r>
                        <a:rPr lang="en-US" sz="2000" dirty="0">
                          <a:effectLst/>
                        </a:rPr>
                        <a:t>Time series data</a:t>
                      </a:r>
                      <a:endParaRPr lang="en-US" sz="2000" dirty="0">
                        <a:effectLst/>
                        <a:latin typeface="Times New Roman" panose="02020603050405020304" pitchFamily="18" charset="0"/>
                        <a:ea typeface="SimSun" panose="02010600030101010101" pitchFamily="2" charset="-122"/>
                      </a:endParaRPr>
                    </a:p>
                  </a:txBody>
                  <a:tcPr marL="23318" marR="23318" marT="0" marB="0" anchor="b"/>
                </a:tc>
                <a:tc>
                  <a:txBody>
                    <a:bodyPr/>
                    <a:lstStyle/>
                    <a:p>
                      <a:pPr>
                        <a:lnSpc>
                          <a:spcPct val="107000"/>
                        </a:lnSpc>
                      </a:pPr>
                      <a:endParaRPr lang="en-US" sz="2000" dirty="0">
                        <a:effectLst/>
                        <a:latin typeface="Times New Roman" panose="02020603050405020304" pitchFamily="18" charset="0"/>
                      </a:endParaRPr>
                    </a:p>
                  </a:txBody>
                  <a:tcPr marL="23318" marR="23318" marT="0" marB="0" anchor="b"/>
                </a:tc>
                <a:tc>
                  <a:txBody>
                    <a:bodyPr/>
                    <a:lstStyle/>
                    <a:p>
                      <a:pPr>
                        <a:lnSpc>
                          <a:spcPct val="107000"/>
                        </a:lnSpc>
                      </a:pPr>
                      <a:endParaRPr lang="en-US" sz="2000">
                        <a:effectLst/>
                        <a:latin typeface="Times New Roman" panose="02020603050405020304" pitchFamily="18" charset="0"/>
                      </a:endParaRPr>
                    </a:p>
                  </a:txBody>
                  <a:tcPr marL="23318" marR="23318" marT="0" marB="0" anchor="b"/>
                </a:tc>
                <a:tc>
                  <a:txBody>
                    <a:bodyPr/>
                    <a:lstStyle/>
                    <a:p>
                      <a:pPr>
                        <a:lnSpc>
                          <a:spcPct val="107000"/>
                        </a:lnSpc>
                      </a:pPr>
                      <a:endParaRPr lang="en-US" sz="2000">
                        <a:effectLst/>
                        <a:latin typeface="Times New Roman" panose="02020603050405020304" pitchFamily="18" charset="0"/>
                      </a:endParaRPr>
                    </a:p>
                  </a:txBody>
                  <a:tcPr marL="23318" marR="23318" marT="0" marB="0" anchor="b"/>
                </a:tc>
                <a:extLst>
                  <a:ext uri="{0D108BD9-81ED-4DB2-BD59-A6C34878D82A}">
                    <a16:rowId xmlns:a16="http://schemas.microsoft.com/office/drawing/2014/main" val="1976380304"/>
                  </a:ext>
                </a:extLst>
              </a:tr>
              <a:tr h="352611">
                <a:tc>
                  <a:txBody>
                    <a:bodyPr/>
                    <a:lstStyle/>
                    <a:p>
                      <a:pPr marL="0" marR="0">
                        <a:lnSpc>
                          <a:spcPct val="115000"/>
                        </a:lnSpc>
                        <a:spcBef>
                          <a:spcPts val="0"/>
                        </a:spcBef>
                        <a:spcAft>
                          <a:spcPts val="1000"/>
                        </a:spcAft>
                      </a:pPr>
                      <a:r>
                        <a:rPr lang="en-US" sz="2000">
                          <a:effectLst/>
                        </a:rPr>
                        <a:t>Raw return (%)</a:t>
                      </a:r>
                      <a:endParaRPr lang="en-US" sz="2000">
                        <a:effectLst/>
                        <a:latin typeface="Times New Roman" panose="02020603050405020304" pitchFamily="18" charset="0"/>
                        <a:ea typeface="SimSun" panose="02010600030101010101" pitchFamily="2" charset="-122"/>
                      </a:endParaRPr>
                    </a:p>
                  </a:txBody>
                  <a:tcPr marL="23318" marR="23318" marT="0" marB="0" anchor="b"/>
                </a:tc>
                <a:tc>
                  <a:txBody>
                    <a:bodyPr/>
                    <a:lstStyle/>
                    <a:p>
                      <a:pPr marL="0" marR="0" algn="ctr">
                        <a:lnSpc>
                          <a:spcPct val="115000"/>
                        </a:lnSpc>
                        <a:spcBef>
                          <a:spcPts val="0"/>
                        </a:spcBef>
                        <a:spcAft>
                          <a:spcPts val="1000"/>
                        </a:spcAft>
                      </a:pPr>
                      <a:r>
                        <a:rPr lang="en-US" sz="2000" dirty="0">
                          <a:effectLst/>
                        </a:rPr>
                        <a:t>0.58</a:t>
                      </a:r>
                      <a:endParaRPr lang="en-US" sz="2000" dirty="0">
                        <a:effectLst/>
                        <a:latin typeface="Times New Roman" panose="02020603050405020304" pitchFamily="18" charset="0"/>
                        <a:ea typeface="SimSun" panose="02010600030101010101" pitchFamily="2" charset="-122"/>
                      </a:endParaRPr>
                    </a:p>
                  </a:txBody>
                  <a:tcPr marL="23318" marR="23318" marT="0" marB="0" anchor="b"/>
                </a:tc>
                <a:tc>
                  <a:txBody>
                    <a:bodyPr/>
                    <a:lstStyle/>
                    <a:p>
                      <a:pPr marL="0" marR="0" algn="ctr">
                        <a:lnSpc>
                          <a:spcPct val="115000"/>
                        </a:lnSpc>
                        <a:spcBef>
                          <a:spcPts val="0"/>
                        </a:spcBef>
                        <a:spcAft>
                          <a:spcPts val="1000"/>
                        </a:spcAft>
                      </a:pPr>
                      <a:r>
                        <a:rPr lang="en-US" sz="2000">
                          <a:effectLst/>
                        </a:rPr>
                        <a:t>0.67</a:t>
                      </a:r>
                      <a:endParaRPr lang="en-US" sz="2000">
                        <a:effectLst/>
                        <a:latin typeface="Times New Roman" panose="02020603050405020304" pitchFamily="18" charset="0"/>
                        <a:ea typeface="SimSun" panose="02010600030101010101" pitchFamily="2" charset="-122"/>
                      </a:endParaRPr>
                    </a:p>
                  </a:txBody>
                  <a:tcPr marL="23318" marR="23318" marT="0" marB="0" anchor="b"/>
                </a:tc>
                <a:tc>
                  <a:txBody>
                    <a:bodyPr/>
                    <a:lstStyle/>
                    <a:p>
                      <a:pPr marL="0" marR="0" algn="ctr">
                        <a:lnSpc>
                          <a:spcPct val="115000"/>
                        </a:lnSpc>
                        <a:spcBef>
                          <a:spcPts val="0"/>
                        </a:spcBef>
                        <a:spcAft>
                          <a:spcPts val="1000"/>
                        </a:spcAft>
                      </a:pPr>
                      <a:r>
                        <a:rPr lang="en-US" sz="2000" dirty="0">
                          <a:effectLst/>
                        </a:rPr>
                        <a:t>0.09</a:t>
                      </a:r>
                      <a:r>
                        <a:rPr lang="en-US" sz="2000" baseline="30000" dirty="0">
                          <a:effectLst/>
                        </a:rPr>
                        <a:t>***</a:t>
                      </a:r>
                      <a:endParaRPr lang="en-US" sz="2000" dirty="0">
                        <a:effectLst/>
                        <a:latin typeface="Times New Roman" panose="02020603050405020304" pitchFamily="18" charset="0"/>
                        <a:ea typeface="SimSun" panose="02010600030101010101" pitchFamily="2" charset="-122"/>
                      </a:endParaRPr>
                    </a:p>
                  </a:txBody>
                  <a:tcPr marL="23318" marR="23318" marT="0" marB="0" anchor="b"/>
                </a:tc>
                <a:extLst>
                  <a:ext uri="{0D108BD9-81ED-4DB2-BD59-A6C34878D82A}">
                    <a16:rowId xmlns:a16="http://schemas.microsoft.com/office/drawing/2014/main" val="2193085230"/>
                  </a:ext>
                </a:extLst>
              </a:tr>
              <a:tr h="352611">
                <a:tc>
                  <a:txBody>
                    <a:bodyPr/>
                    <a:lstStyle/>
                    <a:p>
                      <a:pPr marL="0" marR="0">
                        <a:lnSpc>
                          <a:spcPct val="115000"/>
                        </a:lnSpc>
                        <a:spcBef>
                          <a:spcPts val="0"/>
                        </a:spcBef>
                        <a:spcAft>
                          <a:spcPts val="1000"/>
                        </a:spcAft>
                      </a:pPr>
                      <a:r>
                        <a:rPr lang="en-US" sz="2000" dirty="0">
                          <a:effectLst/>
                        </a:rPr>
                        <a:t>Alpha (%)</a:t>
                      </a:r>
                      <a:endParaRPr lang="en-US" sz="2000" dirty="0">
                        <a:effectLst/>
                        <a:latin typeface="Times New Roman" panose="02020603050405020304" pitchFamily="18" charset="0"/>
                        <a:ea typeface="SimSun" panose="02010600030101010101" pitchFamily="2" charset="-122"/>
                      </a:endParaRPr>
                    </a:p>
                  </a:txBody>
                  <a:tcPr marL="23318" marR="23318" marT="0" marB="0" anchor="b"/>
                </a:tc>
                <a:tc>
                  <a:txBody>
                    <a:bodyPr/>
                    <a:lstStyle/>
                    <a:p>
                      <a:pPr marL="0" marR="0" algn="ctr">
                        <a:lnSpc>
                          <a:spcPct val="115000"/>
                        </a:lnSpc>
                        <a:spcBef>
                          <a:spcPts val="0"/>
                        </a:spcBef>
                        <a:spcAft>
                          <a:spcPts val="1000"/>
                        </a:spcAft>
                      </a:pPr>
                      <a:r>
                        <a:rPr lang="en-US" sz="2000" dirty="0">
                          <a:effectLst/>
                        </a:rPr>
                        <a:t>0.23</a:t>
                      </a:r>
                      <a:endParaRPr lang="en-US" sz="2000" dirty="0">
                        <a:effectLst/>
                        <a:latin typeface="Times New Roman" panose="02020603050405020304" pitchFamily="18" charset="0"/>
                        <a:ea typeface="SimSun" panose="02010600030101010101" pitchFamily="2" charset="-122"/>
                      </a:endParaRPr>
                    </a:p>
                  </a:txBody>
                  <a:tcPr marL="23318" marR="23318" marT="0" marB="0" anchor="b"/>
                </a:tc>
                <a:tc>
                  <a:txBody>
                    <a:bodyPr/>
                    <a:lstStyle/>
                    <a:p>
                      <a:pPr marL="0" marR="0" algn="ctr">
                        <a:lnSpc>
                          <a:spcPct val="115000"/>
                        </a:lnSpc>
                        <a:spcBef>
                          <a:spcPts val="0"/>
                        </a:spcBef>
                        <a:spcAft>
                          <a:spcPts val="1000"/>
                        </a:spcAft>
                      </a:pPr>
                      <a:r>
                        <a:rPr lang="en-US" sz="2000" dirty="0">
                          <a:effectLst/>
                        </a:rPr>
                        <a:t>0.34</a:t>
                      </a:r>
                      <a:endParaRPr lang="en-US" sz="2000" dirty="0">
                        <a:effectLst/>
                        <a:latin typeface="Times New Roman" panose="02020603050405020304" pitchFamily="18" charset="0"/>
                        <a:ea typeface="SimSun" panose="02010600030101010101" pitchFamily="2" charset="-122"/>
                      </a:endParaRPr>
                    </a:p>
                  </a:txBody>
                  <a:tcPr marL="23318" marR="23318" marT="0" marB="0" anchor="b"/>
                </a:tc>
                <a:tc>
                  <a:txBody>
                    <a:bodyPr/>
                    <a:lstStyle/>
                    <a:p>
                      <a:pPr marL="0" marR="0" algn="ctr">
                        <a:lnSpc>
                          <a:spcPct val="115000"/>
                        </a:lnSpc>
                        <a:spcBef>
                          <a:spcPts val="0"/>
                        </a:spcBef>
                        <a:spcAft>
                          <a:spcPts val="1000"/>
                        </a:spcAft>
                      </a:pPr>
                      <a:r>
                        <a:rPr lang="en-US" sz="2000">
                          <a:effectLst/>
                        </a:rPr>
                        <a:t>0.11</a:t>
                      </a:r>
                      <a:r>
                        <a:rPr lang="en-US" sz="2000" baseline="30000">
                          <a:effectLst/>
                        </a:rPr>
                        <a:t>***</a:t>
                      </a:r>
                      <a:endParaRPr lang="en-US" sz="2000">
                        <a:effectLst/>
                        <a:latin typeface="Times New Roman" panose="02020603050405020304" pitchFamily="18" charset="0"/>
                        <a:ea typeface="SimSun" panose="02010600030101010101" pitchFamily="2" charset="-122"/>
                      </a:endParaRPr>
                    </a:p>
                  </a:txBody>
                  <a:tcPr marL="23318" marR="23318" marT="0" marB="0" anchor="b"/>
                </a:tc>
                <a:extLst>
                  <a:ext uri="{0D108BD9-81ED-4DB2-BD59-A6C34878D82A}">
                    <a16:rowId xmlns:a16="http://schemas.microsoft.com/office/drawing/2014/main" val="3410112457"/>
                  </a:ext>
                </a:extLst>
              </a:tr>
              <a:tr h="352611">
                <a:tc>
                  <a:txBody>
                    <a:bodyPr/>
                    <a:lstStyle/>
                    <a:p>
                      <a:pPr marL="0" marR="0">
                        <a:lnSpc>
                          <a:spcPct val="115000"/>
                        </a:lnSpc>
                        <a:spcBef>
                          <a:spcPts val="0"/>
                        </a:spcBef>
                        <a:spcAft>
                          <a:spcPts val="1000"/>
                        </a:spcAft>
                      </a:pPr>
                      <a:r>
                        <a:rPr lang="en-US" sz="2000">
                          <a:effectLst/>
                        </a:rPr>
                        <a:t>Flow (%)</a:t>
                      </a:r>
                      <a:endParaRPr lang="en-US" sz="2000">
                        <a:effectLst/>
                        <a:latin typeface="Times New Roman" panose="02020603050405020304" pitchFamily="18" charset="0"/>
                        <a:ea typeface="SimSun" panose="02010600030101010101" pitchFamily="2" charset="-122"/>
                      </a:endParaRPr>
                    </a:p>
                  </a:txBody>
                  <a:tcPr marL="23318" marR="23318" marT="0" marB="0" anchor="b"/>
                </a:tc>
                <a:tc>
                  <a:txBody>
                    <a:bodyPr/>
                    <a:lstStyle/>
                    <a:p>
                      <a:pPr marL="0" marR="0" algn="ctr">
                        <a:lnSpc>
                          <a:spcPct val="115000"/>
                        </a:lnSpc>
                        <a:spcBef>
                          <a:spcPts val="0"/>
                        </a:spcBef>
                        <a:spcAft>
                          <a:spcPts val="1000"/>
                        </a:spcAft>
                      </a:pPr>
                      <a:r>
                        <a:rPr lang="en-US" sz="2000">
                          <a:effectLst/>
                        </a:rPr>
                        <a:t>1.34</a:t>
                      </a:r>
                      <a:endParaRPr lang="en-US" sz="2000">
                        <a:effectLst/>
                        <a:latin typeface="Times New Roman" panose="02020603050405020304" pitchFamily="18" charset="0"/>
                        <a:ea typeface="SimSun" panose="02010600030101010101" pitchFamily="2" charset="-122"/>
                      </a:endParaRPr>
                    </a:p>
                  </a:txBody>
                  <a:tcPr marL="23318" marR="23318" marT="0" marB="0" anchor="b"/>
                </a:tc>
                <a:tc>
                  <a:txBody>
                    <a:bodyPr/>
                    <a:lstStyle/>
                    <a:p>
                      <a:pPr marL="0" marR="0" algn="ctr">
                        <a:lnSpc>
                          <a:spcPct val="115000"/>
                        </a:lnSpc>
                        <a:spcBef>
                          <a:spcPts val="0"/>
                        </a:spcBef>
                        <a:spcAft>
                          <a:spcPts val="1000"/>
                        </a:spcAft>
                      </a:pPr>
                      <a:r>
                        <a:rPr lang="en-US" sz="2000" dirty="0">
                          <a:effectLst/>
                        </a:rPr>
                        <a:t>1.57</a:t>
                      </a:r>
                      <a:endParaRPr lang="en-US" sz="2000" dirty="0">
                        <a:effectLst/>
                        <a:latin typeface="Times New Roman" panose="02020603050405020304" pitchFamily="18" charset="0"/>
                        <a:ea typeface="SimSun" panose="02010600030101010101" pitchFamily="2" charset="-122"/>
                      </a:endParaRPr>
                    </a:p>
                  </a:txBody>
                  <a:tcPr marL="23318" marR="23318" marT="0" marB="0" anchor="b"/>
                </a:tc>
                <a:tc>
                  <a:txBody>
                    <a:bodyPr/>
                    <a:lstStyle/>
                    <a:p>
                      <a:pPr marL="0" marR="0" algn="ctr">
                        <a:lnSpc>
                          <a:spcPct val="115000"/>
                        </a:lnSpc>
                        <a:spcBef>
                          <a:spcPts val="0"/>
                        </a:spcBef>
                        <a:spcAft>
                          <a:spcPts val="1000"/>
                        </a:spcAft>
                      </a:pPr>
                      <a:r>
                        <a:rPr lang="en-US" sz="2000" dirty="0">
                          <a:effectLst/>
                        </a:rPr>
                        <a:t>0.23</a:t>
                      </a:r>
                      <a:r>
                        <a:rPr lang="en-US" sz="2000" baseline="30000" dirty="0">
                          <a:effectLst/>
                        </a:rPr>
                        <a:t>*</a:t>
                      </a:r>
                      <a:endParaRPr lang="en-US" sz="2000" dirty="0">
                        <a:effectLst/>
                        <a:latin typeface="Times New Roman" panose="02020603050405020304" pitchFamily="18" charset="0"/>
                        <a:ea typeface="SimSun" panose="02010600030101010101" pitchFamily="2" charset="-122"/>
                      </a:endParaRPr>
                    </a:p>
                  </a:txBody>
                  <a:tcPr marL="23318" marR="23318" marT="0" marB="0" anchor="b"/>
                </a:tc>
                <a:extLst>
                  <a:ext uri="{0D108BD9-81ED-4DB2-BD59-A6C34878D82A}">
                    <a16:rowId xmlns:a16="http://schemas.microsoft.com/office/drawing/2014/main" val="2797663752"/>
                  </a:ext>
                </a:extLst>
              </a:tr>
              <a:tr h="352611">
                <a:tc>
                  <a:txBody>
                    <a:bodyPr/>
                    <a:lstStyle/>
                    <a:p>
                      <a:pPr marL="0" marR="0">
                        <a:lnSpc>
                          <a:spcPct val="115000"/>
                        </a:lnSpc>
                        <a:spcBef>
                          <a:spcPts val="0"/>
                        </a:spcBef>
                        <a:spcAft>
                          <a:spcPts val="1000"/>
                        </a:spcAft>
                      </a:pPr>
                      <a:r>
                        <a:rPr lang="en-US" sz="2000" dirty="0">
                          <a:effectLst/>
                        </a:rPr>
                        <a:t>Total Risk (%)</a:t>
                      </a:r>
                      <a:endParaRPr lang="en-US" sz="2000" dirty="0">
                        <a:effectLst/>
                        <a:latin typeface="Times New Roman" panose="02020603050405020304" pitchFamily="18" charset="0"/>
                        <a:ea typeface="SimSun" panose="02010600030101010101" pitchFamily="2" charset="-122"/>
                      </a:endParaRPr>
                    </a:p>
                  </a:txBody>
                  <a:tcPr marL="23318" marR="23318" marT="0" marB="0" anchor="b"/>
                </a:tc>
                <a:tc>
                  <a:txBody>
                    <a:bodyPr/>
                    <a:lstStyle/>
                    <a:p>
                      <a:pPr marL="0" marR="0" algn="ctr">
                        <a:lnSpc>
                          <a:spcPct val="115000"/>
                        </a:lnSpc>
                        <a:spcBef>
                          <a:spcPts val="0"/>
                        </a:spcBef>
                        <a:spcAft>
                          <a:spcPts val="1000"/>
                        </a:spcAft>
                      </a:pPr>
                      <a:r>
                        <a:rPr lang="en-US" sz="2000">
                          <a:effectLst/>
                        </a:rPr>
                        <a:t>3.20</a:t>
                      </a:r>
                      <a:endParaRPr lang="en-US" sz="2000">
                        <a:effectLst/>
                        <a:latin typeface="Times New Roman" panose="02020603050405020304" pitchFamily="18" charset="0"/>
                        <a:ea typeface="SimSun" panose="02010600030101010101" pitchFamily="2" charset="-122"/>
                      </a:endParaRPr>
                    </a:p>
                  </a:txBody>
                  <a:tcPr marL="23318" marR="23318" marT="0" marB="0" anchor="b"/>
                </a:tc>
                <a:tc>
                  <a:txBody>
                    <a:bodyPr/>
                    <a:lstStyle/>
                    <a:p>
                      <a:pPr marL="0" marR="0" algn="ctr">
                        <a:lnSpc>
                          <a:spcPct val="115000"/>
                        </a:lnSpc>
                        <a:spcBef>
                          <a:spcPts val="0"/>
                        </a:spcBef>
                        <a:spcAft>
                          <a:spcPts val="1000"/>
                        </a:spcAft>
                      </a:pPr>
                      <a:r>
                        <a:rPr lang="en-US" sz="2000" dirty="0">
                          <a:effectLst/>
                        </a:rPr>
                        <a:t>3.06</a:t>
                      </a:r>
                      <a:endParaRPr lang="en-US" sz="2000" dirty="0">
                        <a:effectLst/>
                        <a:latin typeface="Times New Roman" panose="02020603050405020304" pitchFamily="18" charset="0"/>
                        <a:ea typeface="SimSun" panose="02010600030101010101" pitchFamily="2" charset="-122"/>
                      </a:endParaRPr>
                    </a:p>
                  </a:txBody>
                  <a:tcPr marL="23318" marR="23318" marT="0" marB="0" anchor="b"/>
                </a:tc>
                <a:tc>
                  <a:txBody>
                    <a:bodyPr/>
                    <a:lstStyle/>
                    <a:p>
                      <a:pPr marL="0" marR="0" algn="ctr">
                        <a:lnSpc>
                          <a:spcPct val="115000"/>
                        </a:lnSpc>
                        <a:spcBef>
                          <a:spcPts val="0"/>
                        </a:spcBef>
                        <a:spcAft>
                          <a:spcPts val="1000"/>
                        </a:spcAft>
                      </a:pPr>
                      <a:r>
                        <a:rPr lang="en-US" sz="2000" dirty="0">
                          <a:effectLst/>
                        </a:rPr>
                        <a:t>-0.14</a:t>
                      </a:r>
                      <a:endParaRPr lang="en-US" sz="2000" dirty="0">
                        <a:effectLst/>
                        <a:latin typeface="Times New Roman" panose="02020603050405020304" pitchFamily="18" charset="0"/>
                        <a:ea typeface="SimSun" panose="02010600030101010101" pitchFamily="2" charset="-122"/>
                      </a:endParaRPr>
                    </a:p>
                  </a:txBody>
                  <a:tcPr marL="23318" marR="23318" marT="0" marB="0" anchor="b"/>
                </a:tc>
                <a:extLst>
                  <a:ext uri="{0D108BD9-81ED-4DB2-BD59-A6C34878D82A}">
                    <a16:rowId xmlns:a16="http://schemas.microsoft.com/office/drawing/2014/main" val="3489905318"/>
                  </a:ext>
                </a:extLst>
              </a:tr>
              <a:tr h="352611">
                <a:tc>
                  <a:txBody>
                    <a:bodyPr/>
                    <a:lstStyle/>
                    <a:p>
                      <a:pPr marL="0" marR="0">
                        <a:lnSpc>
                          <a:spcPct val="115000"/>
                        </a:lnSpc>
                        <a:spcBef>
                          <a:spcPts val="0"/>
                        </a:spcBef>
                        <a:spcAft>
                          <a:spcPts val="1000"/>
                        </a:spcAft>
                      </a:pPr>
                      <a:r>
                        <a:rPr lang="en-US" sz="2000">
                          <a:effectLst/>
                        </a:rPr>
                        <a:t>Idiosyncratic Risk (%)</a:t>
                      </a:r>
                      <a:endParaRPr lang="en-US" sz="2000">
                        <a:effectLst/>
                        <a:latin typeface="Times New Roman" panose="02020603050405020304" pitchFamily="18" charset="0"/>
                        <a:ea typeface="SimSun" panose="02010600030101010101" pitchFamily="2" charset="-122"/>
                      </a:endParaRPr>
                    </a:p>
                  </a:txBody>
                  <a:tcPr marL="23318" marR="23318" marT="0" marB="0" anchor="b"/>
                </a:tc>
                <a:tc>
                  <a:txBody>
                    <a:bodyPr/>
                    <a:lstStyle/>
                    <a:p>
                      <a:pPr marL="0" marR="0" algn="ctr">
                        <a:lnSpc>
                          <a:spcPct val="115000"/>
                        </a:lnSpc>
                        <a:spcBef>
                          <a:spcPts val="0"/>
                        </a:spcBef>
                        <a:spcAft>
                          <a:spcPts val="1000"/>
                        </a:spcAft>
                      </a:pPr>
                      <a:r>
                        <a:rPr lang="en-US" sz="2000">
                          <a:effectLst/>
                        </a:rPr>
                        <a:t>2.21</a:t>
                      </a:r>
                      <a:endParaRPr lang="en-US" sz="2000">
                        <a:effectLst/>
                        <a:latin typeface="Times New Roman" panose="02020603050405020304" pitchFamily="18" charset="0"/>
                        <a:ea typeface="SimSun" panose="02010600030101010101" pitchFamily="2" charset="-122"/>
                      </a:endParaRPr>
                    </a:p>
                  </a:txBody>
                  <a:tcPr marL="23318" marR="23318" marT="0" marB="0" anchor="b"/>
                </a:tc>
                <a:tc>
                  <a:txBody>
                    <a:bodyPr/>
                    <a:lstStyle/>
                    <a:p>
                      <a:pPr marL="0" marR="0" algn="ctr">
                        <a:lnSpc>
                          <a:spcPct val="115000"/>
                        </a:lnSpc>
                        <a:spcBef>
                          <a:spcPts val="0"/>
                        </a:spcBef>
                        <a:spcAft>
                          <a:spcPts val="1000"/>
                        </a:spcAft>
                      </a:pPr>
                      <a:r>
                        <a:rPr lang="en-US" sz="2000">
                          <a:effectLst/>
                        </a:rPr>
                        <a:t>2.06</a:t>
                      </a:r>
                      <a:endParaRPr lang="en-US" sz="2000">
                        <a:effectLst/>
                        <a:latin typeface="Times New Roman" panose="02020603050405020304" pitchFamily="18" charset="0"/>
                        <a:ea typeface="SimSun" panose="02010600030101010101" pitchFamily="2" charset="-122"/>
                      </a:endParaRPr>
                    </a:p>
                  </a:txBody>
                  <a:tcPr marL="23318" marR="23318" marT="0" marB="0" anchor="b"/>
                </a:tc>
                <a:tc>
                  <a:txBody>
                    <a:bodyPr/>
                    <a:lstStyle/>
                    <a:p>
                      <a:pPr marL="0" marR="0" algn="ctr">
                        <a:lnSpc>
                          <a:spcPct val="115000"/>
                        </a:lnSpc>
                        <a:spcBef>
                          <a:spcPts val="0"/>
                        </a:spcBef>
                        <a:spcAft>
                          <a:spcPts val="1000"/>
                        </a:spcAft>
                      </a:pPr>
                      <a:r>
                        <a:rPr lang="en-US" sz="2000" dirty="0">
                          <a:effectLst/>
                        </a:rPr>
                        <a:t>-0.15</a:t>
                      </a:r>
                      <a:endParaRPr lang="en-US" sz="2000" dirty="0">
                        <a:effectLst/>
                        <a:latin typeface="Times New Roman" panose="02020603050405020304" pitchFamily="18" charset="0"/>
                        <a:ea typeface="SimSun" panose="02010600030101010101" pitchFamily="2" charset="-122"/>
                      </a:endParaRPr>
                    </a:p>
                  </a:txBody>
                  <a:tcPr marL="23318" marR="23318" marT="0" marB="0" anchor="b"/>
                </a:tc>
                <a:extLst>
                  <a:ext uri="{0D108BD9-81ED-4DB2-BD59-A6C34878D82A}">
                    <a16:rowId xmlns:a16="http://schemas.microsoft.com/office/drawing/2014/main" val="2032388807"/>
                  </a:ext>
                </a:extLst>
              </a:tr>
              <a:tr h="424995">
                <a:tc>
                  <a:txBody>
                    <a:bodyPr/>
                    <a:lstStyle/>
                    <a:p>
                      <a:pPr marL="0" marR="0">
                        <a:lnSpc>
                          <a:spcPct val="115000"/>
                        </a:lnSpc>
                        <a:spcBef>
                          <a:spcPts val="0"/>
                        </a:spcBef>
                        <a:spcAft>
                          <a:spcPts val="1000"/>
                        </a:spcAft>
                      </a:pPr>
                      <a:r>
                        <a:rPr lang="en-US" sz="2000">
                          <a:effectLst/>
                        </a:rPr>
                        <a:t>Mean Assets (MM$)</a:t>
                      </a:r>
                      <a:endParaRPr lang="en-US" sz="2000">
                        <a:effectLst/>
                        <a:latin typeface="Times New Roman" panose="02020603050405020304" pitchFamily="18" charset="0"/>
                        <a:ea typeface="SimSun" panose="02010600030101010101" pitchFamily="2" charset="-122"/>
                      </a:endParaRPr>
                    </a:p>
                  </a:txBody>
                  <a:tcPr marL="23318" marR="23318" marT="0" marB="0" anchor="b"/>
                </a:tc>
                <a:tc>
                  <a:txBody>
                    <a:bodyPr/>
                    <a:lstStyle/>
                    <a:p>
                      <a:pPr marL="0" marR="0" algn="ctr">
                        <a:lnSpc>
                          <a:spcPct val="115000"/>
                        </a:lnSpc>
                        <a:spcBef>
                          <a:spcPts val="0"/>
                        </a:spcBef>
                        <a:spcAft>
                          <a:spcPts val="1000"/>
                        </a:spcAft>
                      </a:pPr>
                      <a:r>
                        <a:rPr lang="en-US" sz="2000" dirty="0">
                          <a:effectLst/>
                        </a:rPr>
                        <a:t>228.13</a:t>
                      </a:r>
                      <a:endParaRPr lang="en-US" sz="2000" dirty="0">
                        <a:effectLst/>
                        <a:latin typeface="Times New Roman" panose="02020603050405020304" pitchFamily="18" charset="0"/>
                        <a:ea typeface="SimSun" panose="02010600030101010101" pitchFamily="2" charset="-122"/>
                      </a:endParaRPr>
                    </a:p>
                  </a:txBody>
                  <a:tcPr marL="23318" marR="23318" marT="0" marB="0" anchor="b"/>
                </a:tc>
                <a:tc>
                  <a:txBody>
                    <a:bodyPr/>
                    <a:lstStyle/>
                    <a:p>
                      <a:pPr marL="0" marR="0" algn="ctr">
                        <a:lnSpc>
                          <a:spcPct val="115000"/>
                        </a:lnSpc>
                        <a:spcBef>
                          <a:spcPts val="0"/>
                        </a:spcBef>
                        <a:spcAft>
                          <a:spcPts val="1000"/>
                        </a:spcAft>
                      </a:pPr>
                      <a:r>
                        <a:rPr lang="en-US" sz="2000">
                          <a:effectLst/>
                        </a:rPr>
                        <a:t>234.83</a:t>
                      </a:r>
                      <a:endParaRPr lang="en-US" sz="2000">
                        <a:effectLst/>
                        <a:latin typeface="Times New Roman" panose="02020603050405020304" pitchFamily="18" charset="0"/>
                        <a:ea typeface="SimSun" panose="02010600030101010101" pitchFamily="2" charset="-122"/>
                      </a:endParaRPr>
                    </a:p>
                  </a:txBody>
                  <a:tcPr marL="23318" marR="23318" marT="0" marB="0" anchor="b"/>
                </a:tc>
                <a:tc>
                  <a:txBody>
                    <a:bodyPr/>
                    <a:lstStyle/>
                    <a:p>
                      <a:pPr marL="0" marR="0" algn="ctr">
                        <a:lnSpc>
                          <a:spcPct val="115000"/>
                        </a:lnSpc>
                        <a:spcBef>
                          <a:spcPts val="0"/>
                        </a:spcBef>
                        <a:spcAft>
                          <a:spcPts val="1000"/>
                        </a:spcAft>
                      </a:pPr>
                      <a:r>
                        <a:rPr lang="en-US" sz="2000" dirty="0">
                          <a:effectLst/>
                        </a:rPr>
                        <a:t>6.70</a:t>
                      </a:r>
                      <a:endParaRPr lang="en-US" sz="2000" dirty="0">
                        <a:effectLst/>
                        <a:latin typeface="Times New Roman" panose="02020603050405020304" pitchFamily="18" charset="0"/>
                        <a:ea typeface="SimSun" panose="02010600030101010101" pitchFamily="2" charset="-122"/>
                      </a:endParaRPr>
                    </a:p>
                  </a:txBody>
                  <a:tcPr marL="23318" marR="23318" marT="0" marB="0" anchor="b"/>
                </a:tc>
                <a:extLst>
                  <a:ext uri="{0D108BD9-81ED-4DB2-BD59-A6C34878D82A}">
                    <a16:rowId xmlns:a16="http://schemas.microsoft.com/office/drawing/2014/main" val="950680016"/>
                  </a:ext>
                </a:extLst>
              </a:tr>
            </a:tbl>
          </a:graphicData>
        </a:graphic>
      </p:graphicFrame>
      <mc:AlternateContent xmlns:mc="http://schemas.openxmlformats.org/markup-compatibility/2006" xmlns:p14="http://schemas.microsoft.com/office/powerpoint/2010/main">
        <mc:Choice Requires="p14">
          <p:contentPart p14:bwMode="auto" r:id="rId3">
            <p14:nvContentPartPr>
              <p14:cNvPr id="23" name="Ink 22">
                <a:extLst>
                  <a:ext uri="{FF2B5EF4-FFF2-40B4-BE49-F238E27FC236}">
                    <a16:creationId xmlns:a16="http://schemas.microsoft.com/office/drawing/2014/main" id="{08BFE3FD-32C4-466B-B66D-1C709872B8E8}"/>
                  </a:ext>
                </a:extLst>
              </p14:cNvPr>
              <p14:cNvContentPartPr/>
              <p14:nvPr/>
            </p14:nvContentPartPr>
            <p14:xfrm>
              <a:off x="7315200" y="3886200"/>
              <a:ext cx="1834469" cy="2064937"/>
            </p14:xfrm>
          </p:contentPart>
        </mc:Choice>
        <mc:Fallback xmlns="">
          <p:pic>
            <p:nvPicPr>
              <p:cNvPr id="23" name="Ink 22">
                <a:extLst>
                  <a:ext uri="{FF2B5EF4-FFF2-40B4-BE49-F238E27FC236}">
                    <a16:creationId xmlns:a16="http://schemas.microsoft.com/office/drawing/2014/main" id="{08BFE3FD-32C4-466B-B66D-1C709872B8E8}"/>
                  </a:ext>
                </a:extLst>
              </p:cNvPr>
              <p:cNvPicPr/>
              <p:nvPr/>
            </p:nvPicPr>
            <p:blipFill>
              <a:blip r:embed="rId4"/>
              <a:stretch>
                <a:fillRect/>
              </a:stretch>
            </p:blipFill>
            <p:spPr>
              <a:xfrm>
                <a:off x="7306200" y="3878640"/>
                <a:ext cx="1853188" cy="2081857"/>
              </a:xfrm>
              <a:prstGeom prst="rect">
                <a:avLst/>
              </a:prstGeom>
            </p:spPr>
          </p:pic>
        </mc:Fallback>
      </mc:AlternateContent>
      <p:sp>
        <p:nvSpPr>
          <p:cNvPr id="3" name="Rectangle 2">
            <a:extLst>
              <a:ext uri="{FF2B5EF4-FFF2-40B4-BE49-F238E27FC236}">
                <a16:creationId xmlns:a16="http://schemas.microsoft.com/office/drawing/2014/main" id="{E31B8F8F-B2CD-4F12-92D0-5BCBC681307B}"/>
              </a:ext>
            </a:extLst>
          </p:cNvPr>
          <p:cNvSpPr/>
          <p:nvPr/>
        </p:nvSpPr>
        <p:spPr>
          <a:xfrm>
            <a:off x="4419600" y="1352395"/>
            <a:ext cx="3124200" cy="457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3C9C53C-6218-4E1B-9985-49484826905B}"/>
              </a:ext>
            </a:extLst>
          </p:cNvPr>
          <p:cNvSpPr txBox="1"/>
          <p:nvPr/>
        </p:nvSpPr>
        <p:spPr>
          <a:xfrm>
            <a:off x="4114800" y="762000"/>
            <a:ext cx="5029200" cy="369332"/>
          </a:xfrm>
          <a:prstGeom prst="rect">
            <a:avLst/>
          </a:prstGeom>
          <a:noFill/>
        </p:spPr>
        <p:txBody>
          <a:bodyPr wrap="square" rtlCol="0">
            <a:spAutoFit/>
          </a:bodyPr>
          <a:lstStyle/>
          <a:p>
            <a:r>
              <a:rPr lang="en-US" dirty="0">
                <a:solidFill>
                  <a:srgbClr val="FF0000"/>
                </a:solidFill>
              </a:rPr>
              <a:t>Managed by 2191 and 182 managers, respectively </a:t>
            </a:r>
          </a:p>
        </p:txBody>
      </p:sp>
    </p:spTree>
    <p:extLst>
      <p:ext uri="{BB962C8B-B14F-4D97-AF65-F5344CB8AC3E}">
        <p14:creationId xmlns:p14="http://schemas.microsoft.com/office/powerpoint/2010/main" val="3893393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normAutofit fontScale="90000"/>
          </a:bodyPr>
          <a:lstStyle/>
          <a:p>
            <a:r>
              <a:rPr lang="en-US" dirty="0"/>
              <a:t>Summary Stats</a:t>
            </a:r>
            <a:br>
              <a:rPr lang="en-US" dirty="0"/>
            </a:br>
            <a:r>
              <a:rPr lang="en-US" dirty="0"/>
              <a:t> for Poker Tournaments</a:t>
            </a:r>
            <a:br>
              <a:rPr lang="en-US" dirty="0"/>
            </a:br>
            <a:endParaRPr lang="en-US" sz="3600" dirty="0"/>
          </a:p>
        </p:txBody>
      </p:sp>
      <p:sp>
        <p:nvSpPr>
          <p:cNvPr id="6" name="Rectangle 5"/>
          <p:cNvSpPr/>
          <p:nvPr/>
        </p:nvSpPr>
        <p:spPr>
          <a:xfrm>
            <a:off x="0" y="0"/>
            <a:ext cx="9144000"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ectangle 6"/>
          <p:cNvSpPr/>
          <p:nvPr/>
        </p:nvSpPr>
        <p:spPr>
          <a:xfrm>
            <a:off x="0" y="6629400"/>
            <a:ext cx="9144000" cy="228600"/>
          </a:xfrm>
          <a:prstGeom prst="rect">
            <a:avLst/>
          </a:prstGeom>
          <a:solidFill>
            <a:srgbClr val="DABA32"/>
          </a:solidFill>
          <a:ln>
            <a:solidFill>
              <a:srgbClr val="DABA3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aphicFrame>
        <p:nvGraphicFramePr>
          <p:cNvPr id="4" name="Table 3"/>
          <p:cNvGraphicFramePr>
            <a:graphicFrameLocks noGrp="1"/>
          </p:cNvGraphicFramePr>
          <p:nvPr>
            <p:extLst>
              <p:ext uri="{D42A27DB-BD31-4B8C-83A1-F6EECF244321}">
                <p14:modId xmlns:p14="http://schemas.microsoft.com/office/powerpoint/2010/main" val="2639904212"/>
              </p:ext>
            </p:extLst>
          </p:nvPr>
        </p:nvGraphicFramePr>
        <p:xfrm>
          <a:off x="1066800" y="1877482"/>
          <a:ext cx="7010401" cy="2543763"/>
        </p:xfrm>
        <a:graphic>
          <a:graphicData uri="http://schemas.openxmlformats.org/drawingml/2006/table">
            <a:tbl>
              <a:tblPr firstRow="1" firstCol="1" bandRow="1">
                <a:tableStyleId>{5C22544A-7EE6-4342-B048-85BDC9FD1C3A}</a:tableStyleId>
              </a:tblPr>
              <a:tblGrid>
                <a:gridCol w="2958001">
                  <a:extLst>
                    <a:ext uri="{9D8B030D-6E8A-4147-A177-3AD203B41FA5}">
                      <a16:colId xmlns:a16="http://schemas.microsoft.com/office/drawing/2014/main" val="2061196948"/>
                    </a:ext>
                  </a:extLst>
                </a:gridCol>
                <a:gridCol w="1350800">
                  <a:extLst>
                    <a:ext uri="{9D8B030D-6E8A-4147-A177-3AD203B41FA5}">
                      <a16:colId xmlns:a16="http://schemas.microsoft.com/office/drawing/2014/main" val="2927834823"/>
                    </a:ext>
                  </a:extLst>
                </a:gridCol>
                <a:gridCol w="1350800">
                  <a:extLst>
                    <a:ext uri="{9D8B030D-6E8A-4147-A177-3AD203B41FA5}">
                      <a16:colId xmlns:a16="http://schemas.microsoft.com/office/drawing/2014/main" val="1205289573"/>
                    </a:ext>
                  </a:extLst>
                </a:gridCol>
                <a:gridCol w="1350800">
                  <a:extLst>
                    <a:ext uri="{9D8B030D-6E8A-4147-A177-3AD203B41FA5}">
                      <a16:colId xmlns:a16="http://schemas.microsoft.com/office/drawing/2014/main" val="1791369874"/>
                    </a:ext>
                  </a:extLst>
                </a:gridCol>
              </a:tblGrid>
              <a:tr h="354162">
                <a:tc>
                  <a:txBody>
                    <a:bodyPr/>
                    <a:lstStyle/>
                    <a:p>
                      <a:pPr marL="0" marR="0">
                        <a:lnSpc>
                          <a:spcPct val="115000"/>
                        </a:lnSpc>
                        <a:spcBef>
                          <a:spcPts val="0"/>
                        </a:spcBef>
                        <a:spcAft>
                          <a:spcPts val="1000"/>
                        </a:spcAft>
                      </a:pPr>
                      <a:r>
                        <a:rPr lang="en-US"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Variable</a:t>
                      </a:r>
                      <a:endParaRPr lang="en-US" sz="16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1000"/>
                        </a:spcAft>
                      </a:pPr>
                      <a:r>
                        <a:rPr lang="en-US"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Obs.</a:t>
                      </a:r>
                      <a:endParaRPr lang="en-US" sz="16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1000"/>
                        </a:spcAft>
                      </a:pPr>
                      <a:r>
                        <a:rPr lang="en-US"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Mean</a:t>
                      </a:r>
                      <a:endParaRPr lang="en-US" sz="16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1000"/>
                        </a:spcAft>
                      </a:pPr>
                      <a:r>
                        <a:rPr lang="en-US"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Std. Dev.</a:t>
                      </a:r>
                      <a:endParaRPr lang="en-US" sz="16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extLst>
                  <a:ext uri="{0D108BD9-81ED-4DB2-BD59-A6C34878D82A}">
                    <a16:rowId xmlns:a16="http://schemas.microsoft.com/office/drawing/2014/main" val="3513699934"/>
                  </a:ext>
                </a:extLst>
              </a:tr>
              <a:tr h="352611">
                <a:tc>
                  <a:txBody>
                    <a:bodyPr/>
                    <a:lstStyle/>
                    <a:p>
                      <a:pPr marL="0" marR="0">
                        <a:lnSpc>
                          <a:spcPct val="115000"/>
                        </a:lnSpc>
                        <a:spcBef>
                          <a:spcPts val="0"/>
                        </a:spcBef>
                        <a:spcAft>
                          <a:spcPts val="1000"/>
                        </a:spcAft>
                      </a:pPr>
                      <a:r>
                        <a:rPr lang="en-US"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Prize ($)</a:t>
                      </a:r>
                      <a:endParaRPr lang="en-US" sz="16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1000"/>
                        </a:spcAft>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579</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1000"/>
                        </a:spcAft>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7,739</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100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33,773</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extLst>
                  <a:ext uri="{0D108BD9-81ED-4DB2-BD59-A6C34878D82A}">
                    <a16:rowId xmlns:a16="http://schemas.microsoft.com/office/drawing/2014/main" val="2914977561"/>
                  </a:ext>
                </a:extLst>
              </a:tr>
              <a:tr h="352611">
                <a:tc>
                  <a:txBody>
                    <a:bodyPr/>
                    <a:lstStyle/>
                    <a:p>
                      <a:pPr marL="0" marR="0">
                        <a:lnSpc>
                          <a:spcPct val="115000"/>
                        </a:lnSpc>
                        <a:spcBef>
                          <a:spcPts val="0"/>
                        </a:spcBef>
                        <a:spcAft>
                          <a:spcPts val="1000"/>
                        </a:spcAft>
                      </a:pPr>
                      <a:r>
                        <a:rPr lang="en-US"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Media (Dummy)</a:t>
                      </a:r>
                      <a:endParaRPr lang="en-US" sz="16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1000"/>
                        </a:spcAft>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579</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1000"/>
                        </a:spcAft>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0.045</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100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0.207</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extLst>
                  <a:ext uri="{0D108BD9-81ED-4DB2-BD59-A6C34878D82A}">
                    <a16:rowId xmlns:a16="http://schemas.microsoft.com/office/drawing/2014/main" val="2106685722"/>
                  </a:ext>
                </a:extLst>
              </a:tr>
              <a:tr h="354162">
                <a:tc>
                  <a:txBody>
                    <a:bodyPr/>
                    <a:lstStyle/>
                    <a:p>
                      <a:pPr marL="0" marR="0">
                        <a:lnSpc>
                          <a:spcPct val="115000"/>
                        </a:lnSpc>
                        <a:spcBef>
                          <a:spcPts val="0"/>
                        </a:spcBef>
                        <a:spcAft>
                          <a:spcPts val="1000"/>
                        </a:spcAft>
                      </a:pPr>
                      <a:r>
                        <a:rPr lang="en-US"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Big Event (Dummy)</a:t>
                      </a:r>
                      <a:endParaRPr lang="en-US" sz="1600" dirty="0">
                        <a:solidFill>
                          <a:schemeClr val="bg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100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579</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1000"/>
                        </a:spcAft>
                      </a:pPr>
                      <a:r>
                        <a:rPr lang="en-US"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0.226</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1000"/>
                        </a:spcAft>
                      </a:pPr>
                      <a:r>
                        <a:rPr lang="en-US" sz="16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0.419</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extLst>
                  <a:ext uri="{0D108BD9-81ED-4DB2-BD59-A6C34878D82A}">
                    <a16:rowId xmlns:a16="http://schemas.microsoft.com/office/drawing/2014/main" val="2472508433"/>
                  </a:ext>
                </a:extLst>
              </a:tr>
              <a:tr h="352611">
                <a:tc>
                  <a:txBody>
                    <a:bodyPr/>
                    <a:lstStyle/>
                    <a:p>
                      <a:pPr marL="0" marR="0">
                        <a:lnSpc>
                          <a:spcPct val="115000"/>
                        </a:lnSpc>
                        <a:spcBef>
                          <a:spcPts val="0"/>
                        </a:spcBef>
                        <a:spcAft>
                          <a:spcPts val="1000"/>
                        </a:spcAft>
                      </a:pPr>
                      <a:r>
                        <a:rPr lang="en-US" sz="1600" dirty="0">
                          <a:solidFill>
                            <a:schemeClr val="bg1"/>
                          </a:solidFill>
                          <a:effectLst/>
                          <a:latin typeface="Arial" panose="020B0604020202020204" pitchFamily="34" charset="0"/>
                          <a:ea typeface="SimSun" panose="02010600030101010101" pitchFamily="2" charset="-122"/>
                          <a:cs typeface="Arial" panose="020B0604020202020204" pitchFamily="34" charset="0"/>
                        </a:rPr>
                        <a:t># of Entries</a:t>
                      </a:r>
                    </a:p>
                  </a:txBody>
                  <a:tcPr marL="68580" marR="68580" marT="0" marB="0" anchor="b"/>
                </a:tc>
                <a:tc>
                  <a:txBody>
                    <a:bodyPr/>
                    <a:lstStyle/>
                    <a:p>
                      <a:pPr marL="0" marR="0" algn="ctr">
                        <a:lnSpc>
                          <a:spcPct val="115000"/>
                        </a:lnSpc>
                        <a:spcBef>
                          <a:spcPts val="0"/>
                        </a:spcBef>
                        <a:spcAft>
                          <a:spcPts val="1000"/>
                        </a:spcAft>
                      </a:pPr>
                      <a:r>
                        <a:rPr lang="en-US" sz="1600">
                          <a:solidFill>
                            <a:srgbClr val="000000"/>
                          </a:solidFill>
                          <a:effectLst/>
                          <a:latin typeface="Arial" panose="020B0604020202020204" pitchFamily="34" charset="0"/>
                          <a:ea typeface="SimSun" panose="02010600030101010101" pitchFamily="2" charset="-122"/>
                          <a:cs typeface="Arial" panose="020B0604020202020204" pitchFamily="34" charset="0"/>
                        </a:rPr>
                        <a:t>574</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1000"/>
                        </a:spcAft>
                      </a:pPr>
                      <a:r>
                        <a:rPr lang="en-US" sz="1600" dirty="0">
                          <a:solidFill>
                            <a:srgbClr val="000000"/>
                          </a:solidFill>
                          <a:effectLst/>
                          <a:latin typeface="Arial" panose="020B0604020202020204" pitchFamily="34" charset="0"/>
                          <a:ea typeface="SimSun" panose="02010600030101010101" pitchFamily="2" charset="-122"/>
                          <a:cs typeface="Arial" panose="020B0604020202020204" pitchFamily="34" charset="0"/>
                        </a:rPr>
                        <a:t>799</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1000"/>
                        </a:spcAft>
                      </a:pPr>
                      <a:r>
                        <a:rPr lang="en-US" sz="1600" dirty="0">
                          <a:solidFill>
                            <a:srgbClr val="000000"/>
                          </a:solidFill>
                          <a:effectLst/>
                          <a:latin typeface="Arial" panose="020B0604020202020204" pitchFamily="34" charset="0"/>
                          <a:ea typeface="SimSun" panose="02010600030101010101" pitchFamily="2" charset="-122"/>
                          <a:cs typeface="Arial" panose="020B0604020202020204" pitchFamily="34" charset="0"/>
                        </a:rPr>
                        <a:t>1,451</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extLst>
                  <a:ext uri="{0D108BD9-81ED-4DB2-BD59-A6C34878D82A}">
                    <a16:rowId xmlns:a16="http://schemas.microsoft.com/office/drawing/2014/main" val="2411675845"/>
                  </a:ext>
                </a:extLst>
              </a:tr>
              <a:tr h="352611">
                <a:tc>
                  <a:txBody>
                    <a:bodyPr/>
                    <a:lstStyle/>
                    <a:p>
                      <a:pPr marL="0" marR="0">
                        <a:lnSpc>
                          <a:spcPct val="115000"/>
                        </a:lnSpc>
                        <a:spcBef>
                          <a:spcPts val="0"/>
                        </a:spcBef>
                        <a:spcAft>
                          <a:spcPts val="1000"/>
                        </a:spcAft>
                      </a:pPr>
                      <a:r>
                        <a:rPr lang="en-US" sz="1600" dirty="0">
                          <a:solidFill>
                            <a:schemeClr val="bg1"/>
                          </a:solidFill>
                          <a:effectLst/>
                          <a:latin typeface="Arial" panose="020B0604020202020204" pitchFamily="34" charset="0"/>
                          <a:ea typeface="SimSun" panose="02010600030101010101" pitchFamily="2" charset="-122"/>
                          <a:cs typeface="Arial" panose="020B0604020202020204" pitchFamily="34" charset="0"/>
                        </a:rPr>
                        <a:t>Buy-In ($)</a:t>
                      </a:r>
                    </a:p>
                  </a:txBody>
                  <a:tcPr marL="68580" marR="68580" marT="0" marB="0" anchor="b"/>
                </a:tc>
                <a:tc>
                  <a:txBody>
                    <a:bodyPr/>
                    <a:lstStyle/>
                    <a:p>
                      <a:pPr marL="0" marR="0" algn="ctr">
                        <a:lnSpc>
                          <a:spcPct val="115000"/>
                        </a:lnSpc>
                        <a:spcBef>
                          <a:spcPts val="0"/>
                        </a:spcBef>
                        <a:spcAft>
                          <a:spcPts val="1000"/>
                        </a:spcAft>
                      </a:pPr>
                      <a:r>
                        <a:rPr lang="en-US" sz="1600">
                          <a:solidFill>
                            <a:srgbClr val="000000"/>
                          </a:solidFill>
                          <a:effectLst/>
                          <a:latin typeface="Arial" panose="020B0604020202020204" pitchFamily="34" charset="0"/>
                          <a:ea typeface="SimSun" panose="02010600030101010101" pitchFamily="2" charset="-122"/>
                          <a:cs typeface="Arial" panose="020B0604020202020204" pitchFamily="34" charset="0"/>
                        </a:rPr>
                        <a:t>575</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1000"/>
                        </a:spcAft>
                      </a:pPr>
                      <a:r>
                        <a:rPr lang="en-US" sz="1600" dirty="0">
                          <a:solidFill>
                            <a:srgbClr val="000000"/>
                          </a:solidFill>
                          <a:effectLst/>
                          <a:latin typeface="Arial" panose="020B0604020202020204" pitchFamily="34" charset="0"/>
                          <a:ea typeface="SimSun" panose="02010600030101010101" pitchFamily="2" charset="-122"/>
                          <a:cs typeface="Arial" panose="020B0604020202020204" pitchFamily="34" charset="0"/>
                        </a:rPr>
                        <a:t>1,872</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1000"/>
                        </a:spcAft>
                      </a:pPr>
                      <a:r>
                        <a:rPr lang="en-US" sz="1600" dirty="0">
                          <a:solidFill>
                            <a:srgbClr val="000000"/>
                          </a:solidFill>
                          <a:effectLst/>
                          <a:latin typeface="Arial" panose="020B0604020202020204" pitchFamily="34" charset="0"/>
                          <a:ea typeface="SimSun" panose="02010600030101010101" pitchFamily="2" charset="-122"/>
                          <a:cs typeface="Arial" panose="020B0604020202020204" pitchFamily="34" charset="0"/>
                        </a:rPr>
                        <a:t>3,556</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extLst>
                  <a:ext uri="{0D108BD9-81ED-4DB2-BD59-A6C34878D82A}">
                    <a16:rowId xmlns:a16="http://schemas.microsoft.com/office/drawing/2014/main" val="2927920855"/>
                  </a:ext>
                </a:extLst>
              </a:tr>
              <a:tr h="424995">
                <a:tc>
                  <a:txBody>
                    <a:bodyPr/>
                    <a:lstStyle/>
                    <a:p>
                      <a:pPr marL="0" marR="0">
                        <a:lnSpc>
                          <a:spcPct val="115000"/>
                        </a:lnSpc>
                        <a:spcBef>
                          <a:spcPts val="0"/>
                        </a:spcBef>
                        <a:spcAft>
                          <a:spcPts val="1000"/>
                        </a:spcAft>
                      </a:pPr>
                      <a:r>
                        <a:rPr lang="en-US" sz="1600" dirty="0">
                          <a:solidFill>
                            <a:schemeClr val="bg1"/>
                          </a:solidFill>
                          <a:effectLst/>
                          <a:latin typeface="Arial" panose="020B0604020202020204" pitchFamily="34" charset="0"/>
                          <a:ea typeface="SimSun" panose="02010600030101010101" pitchFamily="2" charset="-122"/>
                          <a:cs typeface="Arial" panose="020B0604020202020204" pitchFamily="34" charset="0"/>
                        </a:rPr>
                        <a:t># Wins</a:t>
                      </a:r>
                    </a:p>
                  </a:txBody>
                  <a:tcPr marL="68580" marR="68580" marT="0" marB="0" anchor="b"/>
                </a:tc>
                <a:tc>
                  <a:txBody>
                    <a:bodyPr/>
                    <a:lstStyle/>
                    <a:p>
                      <a:pPr marL="0" marR="0" algn="ctr">
                        <a:lnSpc>
                          <a:spcPct val="115000"/>
                        </a:lnSpc>
                        <a:spcBef>
                          <a:spcPts val="0"/>
                        </a:spcBef>
                        <a:spcAft>
                          <a:spcPts val="1000"/>
                        </a:spcAft>
                      </a:pPr>
                      <a:r>
                        <a:rPr lang="en-US" sz="1600">
                          <a:solidFill>
                            <a:srgbClr val="000000"/>
                          </a:solidFill>
                          <a:effectLst/>
                          <a:latin typeface="Arial" panose="020B0604020202020204" pitchFamily="34" charset="0"/>
                          <a:ea typeface="SimSun" panose="02010600030101010101" pitchFamily="2" charset="-122"/>
                          <a:cs typeface="Arial" panose="020B0604020202020204" pitchFamily="34" charset="0"/>
                        </a:rPr>
                        <a:t>182</a:t>
                      </a:r>
                      <a:endParaRPr lang="en-US" sz="16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1000"/>
                        </a:spcAft>
                      </a:pPr>
                      <a:r>
                        <a:rPr lang="en-US" sz="1600" dirty="0">
                          <a:solidFill>
                            <a:srgbClr val="000000"/>
                          </a:solidFill>
                          <a:effectLst/>
                          <a:latin typeface="Arial" panose="020B0604020202020204" pitchFamily="34" charset="0"/>
                          <a:ea typeface="SimSun" panose="02010600030101010101" pitchFamily="2" charset="-122"/>
                          <a:cs typeface="Arial" panose="020B0604020202020204" pitchFamily="34" charset="0"/>
                        </a:rPr>
                        <a:t>3.18</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tc>
                  <a:txBody>
                    <a:bodyPr/>
                    <a:lstStyle/>
                    <a:p>
                      <a:pPr marL="0" marR="0" algn="ctr">
                        <a:lnSpc>
                          <a:spcPct val="115000"/>
                        </a:lnSpc>
                        <a:spcBef>
                          <a:spcPts val="0"/>
                        </a:spcBef>
                        <a:spcAft>
                          <a:spcPts val="1000"/>
                        </a:spcAft>
                      </a:pPr>
                      <a:r>
                        <a:rPr lang="en-US" sz="1600" dirty="0">
                          <a:solidFill>
                            <a:srgbClr val="000000"/>
                          </a:solidFill>
                          <a:effectLst/>
                          <a:latin typeface="Arial" panose="020B0604020202020204" pitchFamily="34" charset="0"/>
                          <a:ea typeface="SimSun" panose="02010600030101010101" pitchFamily="2" charset="-122"/>
                          <a:cs typeface="Arial" panose="020B0604020202020204" pitchFamily="34" charset="0"/>
                        </a:rPr>
                        <a:t>2.96</a:t>
                      </a:r>
                      <a:endParaRPr lang="en-US" sz="16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b"/>
                </a:tc>
                <a:extLst>
                  <a:ext uri="{0D108BD9-81ED-4DB2-BD59-A6C34878D82A}">
                    <a16:rowId xmlns:a16="http://schemas.microsoft.com/office/drawing/2014/main" val="1052230980"/>
                  </a:ext>
                </a:extLst>
              </a:tr>
            </a:tbl>
          </a:graphicData>
        </a:graphic>
      </p:graphicFrame>
    </p:spTree>
    <p:extLst>
      <p:ext uri="{BB962C8B-B14F-4D97-AF65-F5344CB8AC3E}">
        <p14:creationId xmlns:p14="http://schemas.microsoft.com/office/powerpoint/2010/main" val="40970189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Equity</Template>
  <TotalTime>11638</TotalTime>
  <Words>2532</Words>
  <Application>Microsoft Office PowerPoint</Application>
  <PresentationFormat>On-screen Show (4:3)</PresentationFormat>
  <Paragraphs>1025</Paragraphs>
  <Slides>27</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Roboto</vt:lpstr>
      <vt:lpstr>Times New Roman</vt:lpstr>
      <vt:lpstr>Office Theme</vt:lpstr>
      <vt:lpstr>PowerPoint Presentation</vt:lpstr>
      <vt:lpstr>Personal pursuits  Professional value destruction</vt:lpstr>
      <vt:lpstr>In contrast, poker is perceived to be correlated with productivity in investing</vt:lpstr>
      <vt:lpstr>Questions in Our Study</vt:lpstr>
      <vt:lpstr>Tie-in with literature  </vt:lpstr>
      <vt:lpstr>Data</vt:lpstr>
      <vt:lpstr>How does a poker tournament work?</vt:lpstr>
      <vt:lpstr>Summary Statistics </vt:lpstr>
      <vt:lpstr>Summary Stats  for Poker Tournaments </vt:lpstr>
      <vt:lpstr>Summary Statistics II </vt:lpstr>
      <vt:lpstr>Regression Analysis (1 = win, 0 = nowin)</vt:lpstr>
      <vt:lpstr>Indications of greater poker skill Bigger buy-ins, more entries, higher $ prizes, more wins r,α,flow for winner vs non-winners – among the winners… </vt:lpstr>
      <vt:lpstr>Funds with managers winning before they start fund *also* outperform</vt:lpstr>
      <vt:lpstr>Why Do They Outperform?</vt:lpstr>
      <vt:lpstr>Why Do They Outperform?</vt:lpstr>
      <vt:lpstr>So poker skills seem correlated with HF performance – what happens to investor flows when a fund manager wins a tournament?</vt:lpstr>
      <vt:lpstr>What happens to investor flows when a fund manager wins a tournament? (dep var = Flowt+1,t+12)</vt:lpstr>
      <vt:lpstr>So flows enter funds when managers win tournaments – are tournament wins proximate cause? </vt:lpstr>
      <vt:lpstr>Regression confirmation</vt:lpstr>
      <vt:lpstr>How does this new investment fare? </vt:lpstr>
      <vt:lpstr>How does this new investment fare? </vt:lpstr>
      <vt:lpstr>How does this new investment fare? II </vt:lpstr>
      <vt:lpstr>How does this new investment fare? III </vt:lpstr>
      <vt:lpstr>How does this new investment fare? IV</vt:lpstr>
      <vt:lpstr>Some other stories</vt:lpstr>
      <vt:lpstr>Conclusions</vt:lpstr>
      <vt:lpstr>Why poker?</vt:lpstr>
    </vt:vector>
  </TitlesOfParts>
  <Company>WCBA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DMBTC</dc:creator>
  <cp:lastModifiedBy>sug summer</cp:lastModifiedBy>
  <cp:revision>284</cp:revision>
  <cp:lastPrinted>2016-03-11T15:43:46Z</cp:lastPrinted>
  <dcterms:created xsi:type="dcterms:W3CDTF">2013-10-22T17:12:06Z</dcterms:created>
  <dcterms:modified xsi:type="dcterms:W3CDTF">2020-01-16T23:34:43Z</dcterms:modified>
</cp:coreProperties>
</file>