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handoutMasterIdLst>
    <p:handoutMasterId r:id="rId23"/>
  </p:handoutMasterIdLst>
  <p:sldIdLst>
    <p:sldId id="256" r:id="rId2"/>
    <p:sldId id="306" r:id="rId3"/>
    <p:sldId id="287" r:id="rId4"/>
    <p:sldId id="317" r:id="rId5"/>
    <p:sldId id="290" r:id="rId6"/>
    <p:sldId id="331" r:id="rId7"/>
    <p:sldId id="312" r:id="rId8"/>
    <p:sldId id="319" r:id="rId9"/>
    <p:sldId id="320" r:id="rId10"/>
    <p:sldId id="321" r:id="rId11"/>
    <p:sldId id="322" r:id="rId12"/>
    <p:sldId id="323" r:id="rId13"/>
    <p:sldId id="324" r:id="rId14"/>
    <p:sldId id="325" r:id="rId15"/>
    <p:sldId id="327" r:id="rId16"/>
    <p:sldId id="328" r:id="rId17"/>
    <p:sldId id="337" r:id="rId18"/>
    <p:sldId id="329" r:id="rId19"/>
    <p:sldId id="330"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61" autoAdjust="0"/>
  </p:normalViewPr>
  <p:slideViewPr>
    <p:cSldViewPr showGuides="1">
      <p:cViewPr>
        <p:scale>
          <a:sx n="96" d="100"/>
          <a:sy n="96" d="100"/>
        </p:scale>
        <p:origin x="978" y="45"/>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t>3/17/2017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t>‹#›</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4T16:39:47.08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564D15A-A3B2-47EE-959A-6C5C2C07E599}" emma:medium="tactile" emma:mode="ink">
          <msink:context xmlns:msink="http://schemas.microsoft.com/ink/2010/main" type="inkDrawing" rotatedBoundingBox="10745,9698 16571,9917 16493,11994 10667,11775" hotPoints="16397,11152 13267,11984 10200,10943 13330,10111" semanticType="enclosure" shapeName="Ellipse"/>
        </emma:interpretation>
      </emma:emma>
    </inkml:annotationXML>
    <inkml:trace contextRef="#ctx0" brushRef="#br0">3160 473 172 0,'-13'-4'66'0,"8"4"-36"0,1-15-24 16,0 11 15-16,0 0-13 15,-5 0-2-15,0-3-4 16,-8-1-2-16,-9 0 1 15,0 1-4-15,-4 3 0 0,0 0 2 16,-5 0 0-16,1 0-2 16,-9 4 0-16,-5 0 2 15,-8 0 2-15,0 0 9 16,-17-4 3-16,4 1 2 0,0-5 1 16,4 4-4-16,-4-4 0 15,-4 1-5-15,-5-5-2 16,-17 1-2-16,9-1 0 15,4 1-4-15,-4 3-2 16,-5 0 2-16,-4 1 0 16,-17 3-2-16,8 4 2 0,9 8-4 15,-4 7 1-15,-13 4 2 16,-9 0 1-16,13 16 1 0,9-5 0 16,4 5 0-16,5 3 2 15,-1 1-1-15,5 3 2 16,-9-4-4-16,17 12-2 31,9-4 2-31,13-4 0 0,9-3-2 16,8-1 0-16,9 4-1 15,8-4 3-15,5 5 0 16,8-1 1-16,5 4 0 16,4 0 0-16,4 0-3 15,14 8 2-15,12-1 1 16,9 1 2-16,8 0-3 0,5-1 0 15,8 9-1-15,1-5 0 16,8 1 0-16,26-1 0 16,12 5 0-1,1-13-2-15,4 1 3 0,26 0 2 16,13-4-2-16,0-11 0 16,31-5 1-1,3-7 0-15,-4-4 2 16,26-3 1-16,-4-5-4 15,17-3-1-15,0-4 1 16,-4-4 2-16,17 0-2 0,-9-4 0 16,9 0 1-16,0-4 2 15,-22-3-3-15,9-1 0 16,-4-3 1-16,-26 0 2 0,0-1 1 16,-5-7 3-16,-21-3 1 15,-22-5 3-15,-16-4-5 16,-19-14-1-16,-7-5 2 15,-18-4 1-15,-22-11-1 16,-26-7-1-16,-21-9-3 16,-17-11-2-16,-17 1 1 0,-31-17 1 15,-30-14-1-15,-26 3 2 16,-4 0-2-16,-18 8-1 16,-34 8 1-16,5-4-1 15,-1 15-3-15,-21 4 2 16,0 15 1-16,-5 12 2 0,-21 15-6 31,17 16-1-31,-4 11-7 16,-21 23 0-16,12 27-23 15,-13 26-9-15,-8 24-50 16</inkml:trace>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9:53.61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5B7353D7-C0FA-4749-A58D-5967CB2AFEBC}" emma:medium="tactile" emma:mode="ink">
          <msink:context xmlns:msink="http://schemas.microsoft.com/ink/2010/main" type="inkDrawing" rotatedBoundingBox="11015,9144 19789,9740 19582,12794 10808,12199" hotPoints="19306,11122 14588,12454 9979,10786 14696,9454" semanticType="enclosure" shapeName="Ellipse"/>
        </emma:interpretation>
      </emma:emma>
    </inkml:annotationXML>
    <inkml:trace contextRef="#ctx0" brushRef="#br0">2718 3783 168 0,'9'-11'66'0,"-5"3"-36"0,1-7-33 16,-5 11 13-16,4-4-5 15,-4 1 2-15,0-1-4 16,-4-3-2-16,-5-1 0 15,-4 1 10-15,-4 3 5 0,-9 0 0 0,0 0 3 16,0 1-1 0,-4-1-2-16,-5 4 0 15,1-7 3-15,-5-1-7 0,-4-11-2 16,-9 0-1-16,0 0-1 16,-12-4-9-16,-5 4-1 15,0 0 4-15,0 0 4 0,-5 4-1 16,-3 4 2-1,-10-4-2-15,-12 3 0 16,0 5-6-16,0-1 1 16,-1 9 0-16,-7-1 2 15,-10 4-1-15,5 4 2 16,4 3-2-16,0 9 2 0,-8 3-2 16,-1 4-1-16,9 11-2 15,9 8 1-15,13 4 1 16,0 8 2-16,8 7-3 15,5-3-2-15,12 0 2 16,5-1 0-16,4 4-2 16,14 5 2-16,7 3-1 15,10 3 0-15,8-3 2 16,9 4 0-16,8 0 0 16,9 0 0-16,8 8-3 15,5 7 0-15,5-4 2 16,3 12 2-16,1-8-2 15,3-3 0-15,6 7 1 16,16-4 2-16,13 4-3 0,5 4 0 16,4 0 1-16,0-8 0 15,21-4 0-15,10 0 0 16,7-3 0-16,10-4 2 16,8-4-3-16,21-4 0 15,1-16 3-15,17 5 1 16,13-5 3-16,-1-10 1 15,27-9-1-15,4-7-1 0,22-8-3 0,4-7 1 16,8-5-4-16,9 1 0 16,9-4 3-16,4 0 1 15,5-4-1-15,3 3 1 16,-8-3-2-16,5 0 2 16,-14-7-2-1,14-9 2-15,-27-10 7 16,9-5 5-16,-17-15 2 0,-9-15 1 15,-4-5 0-15,-8-6 0 16,-10-9-5-16,-3-3 0 16,-18-8-6-16,17-35-2 15,-17 1-2 1,-30 7 0-16,-30 0 0 0,-30-8 3 0,-31 5 1 31,-26 3 1-31,-29-8-2 0,-27-3-1 16,-34-8-3-16,-18 11-2 0,-16-3-2 15,-31 15-1-15,-30 4-7 16,-13 7-2-16,-26 8 5 31,-21 16 1-31,60 18 4 0,-121 5 1 16,-4 11-2-16,-13 7 2 16,-1 9 1-16,-12 3 0 15,95 8 0-15,-121 0 0 16,22-1 0-16,17 5 2 15,13 11-1-15,13-3-1 16,-1 7 3-16,23 0 0 0,-1 3-6 16,5 5 0-1,21 7-19-15,-4 12-6 16,0 8-27-16,13 30-10 16,4 15-28-16,-4 32-9 0,17-5-5 15</inkml:trace>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9:56.40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158DA3C-C571-410E-949F-97424CD59890}" emma:medium="tactile" emma:mode="ink">
          <msink:context xmlns:msink="http://schemas.microsoft.com/ink/2010/main" type="inkDrawing" rotatedBoundingBox="11208,11621 19907,11880 19811,15098 11112,14839" hotPoints="20003,13387 15317,14973 10566,13594 15252,12008" semanticType="enclosure" shapeName="Ellipse"/>
        </emma:interpretation>
      </emma:emma>
    </inkml:annotationXML>
    <inkml:trace contextRef="#ctx0" brushRef="#br0">2490 539 260 0,'-8'-12'99'0,"3"8"-54"0,-3-7-53 0,3 7 16 16,-3-4-13-16,-1 1-1 15,-4-1-2-15,-4 0 0 16,0-3 5-16,-9 3 5 0,-4-3 7 16,-9 3 4-16,0 0 2 15,-4 1-2-15,-13 3 2 16,-5 0-8-16,-3 4-2 16,3 0-3-16,-8 8-2 15,-4-1 1-15,-9 5-1 16,-13-5 0-16,4 9 0 0,5-1 0 15,-4 4 2-15,-1 12-1 16,-8-4-1-16,-9 3 1 16,4 1-1-16,9 4 0 15,5-1 0-15,-5 12 0 16,0 0 0-16,0 8 0 16,9 0 0-16,4-1-3 15,13 9 2-15,9-5-1 16,8 1 0-16,0-5 0 15,13 1 0-15,5 4 2 16,8-1 2-16,9 1-3 16,4-1 0-16,8 1 1 15,10 7 0-15,3-8-3 16,9 1 2-16,9-4 1 16,9-1 0-16,12 5 0 15,9 3 2-15,0 4-3 0,9 0 0 16,0-3 1-16,0 7 0 15,4 0 0-15,34 15 0 16,1 1 0-16,4-13 0 16,-5-3 2-16,1 0 3 15,12-3-2-15,9-9 0 16,5-7-1-16,-10 4-2 16,14-8 3-16,17-4 0 15,0-8 1-15,-4-3 0 16,21-4 2-16,13-4 1 15,-13-4-1-15,22 0-1 0,0-3-1 16,-4-5 0 0,16 4 0-16,1-7 2 0,0 0 1 15,21-4 3-15,-8-4-5 16,12 0-1-16,5 0-2 16,-8-4 1-16,12 0 0 0,-8-4 3 15,16 1 6-15,-12-13 2 16,5-3-5-16,3 0-1 15,-12-15-4-15,8 0-3 16,-4-12 2 0,-22-8 2-16,9-3 2 15,-21-8 3-15,-27-4 6 16,-3-4 2-16,-14-15-7 16,-17-7-2-16,-26-12-3 0,-13-1 1 15,-25-14 2-15,-22 7 2 16,-18 0-1-16,-17-4-1 15,-17 4-3-15,-13 1-1 16,-17 6-1-16,-17 1 0 16,-22-4-5-16,-9 12 1 15,-4 11-2-15,-21-4-2 16,-14 4-2-16,-21-4-1 16,-9 8 1-16,-12-4 2 15,-14 7-1-15,-4 9 4 0,-21 7 0 0,-9 3 1 16,-5 9-7-16,-25 7 0 15,-4 15-6-15,-23 12 1 16,83 8 1-16,-129 30 5 16,12 8-6-16,-8 8-2 15,12 15-14-15,-12 23-5 16,8 23-16 0,-12 27-7-16,12 8-9 15,-8 34-5-15,0 27-36 16,4 7-20-16,0 1 65 15</inkml:trace>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4T16:40:26.81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D113B75-0CC1-4375-AA86-F668CA758D4E}" emma:medium="tactile" emma:mode="ink">
          <msink:context xmlns:msink="http://schemas.microsoft.com/ink/2010/main" type="inkDrawing" rotatedBoundingBox="12293,8052 14133,7163 14696,8330 12856,9218" hotPoints="14526,8052 13656,8914 12459,8651 13330,7788" semanticType="enclosure" shapeName="Ellipse"/>
        </emma:interpretation>
      </emma:emma>
    </inkml:annotationXML>
    <inkml:trace contextRef="#ctx0" brushRef="#br0">1756 72 100 0,'-65'4'38'0,"52"-1"-20"0,-4 1-19 0,4-4 9 16,0 4-7-16,0 0-1 15,-4 0 2-15,-4 0 1 16,-5-4-1-16,0 0 1 16,-4 3 0-16,-5-3 1 15,-4 0-2-15,0 4 1 16,-17-4 7-16,0 4 5 0,5 0 2 15,-6 11 1-15,-7 4-5 16,-5 1 0-16,-9-1-8 16,-13 4-3-16,5 0-1 0,4 4 5 15,5 7 4-15,-1 8-5 16,5 4-3-16,-5 4-1 0,5 4 1 16,4 0-3-16,4 7-2 0,9-4 2 15,8 1 2-15,14-4-2 16,8 15-2-16,9 0 2 15,8-4 0-15,22 4 9 16,9-8 7-16,16 4-1 16,14-7 0-16,9-12-4 31,12-8 1-31,22-11 0 0,17 0 1 16,4-15-2-16,5-16 1 15,22-8 5-15,8-18 2 16,-13-9-1-16,-5-11 0 15,10-11-5-15,-10 0-2 16,-16-1-4-16,-14-3-1 16,-16 0-1-16,-18 0 2 0,-17-4-3 15,-18 0 0-15,-21-12-1 16,-13 4-2-16,-17 1-4 16,-18-9 0-16,-25 5-3 15,-9-1 0-15,-5 8-3 0,-16 8-1 16,-18 12-8-16,-13 18 0 31,-4 16-6-31,-26 23-1 0,-21 19-26 16,-23 30-11-16,-25 13-31 15</inkml:trace>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4T16:40:33.15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AB35688-7897-4965-B849-3AD41877422F}" emma:medium="tactile" emma:mode="ink">
          <msink:context xmlns:msink="http://schemas.microsoft.com/ink/2010/main" type="inkDrawing" rotatedBoundingBox="11742,11156 15180,10501 15550,12444 12113,13099" hotPoints="15453,11540 13763,12767 11763,12168 13452,10941" semanticType="enclosure" shapeName="Ellipse"/>
        </emma:interpretation>
      </emma:emma>
    </inkml:annotationXML>
    <inkml:trace contextRef="#ctx0" brushRef="#br0">1917 504 116 0,'4'-4'44'0,"-4"-4"-24"0,5 1-19 15,-5 7 11-15,0-4-8 0,0-4 0 16,0 0-2-16,-5-3-2 15,1-1 1-15,0 1 1 16,-5-4-1-16,-8 3 2 0,-9 1 2 16,-4-1 2-16,-1 1 3 15,-3 3-3 1,-5 0 1-16,-8 1 4 0,-9-1 2 0,-13 4-3 16,-13 8-1-16,0 4-6 15,4 3-3-15,-13 4 0 16,-4 8 1-16,-12 4-1 15,-1 15-1-15,4 4 1 16,-4 4-1-16,5 8-3 31,4 11 2-31,-14 4 1 0,19 0 2 16,7 11-3-16,18 0 0 16,13-7 1-16,9 11 0 0,21-7 0 15,17 3 0-15,31 0-3 16,21 5 0-16,17-5 2 15,18-7 2-15,8-1 2 16,35 5 1-16,21-1 2 0,1-14 3 16,34-5 2-16,0-11 1 15,17-12-2-15,8-15 1 16,1-19 0-16,9-16 3 16,3-26-1-16,-21-8 0 15,5-11 4-15,-9-16 1 16,-22-16-1-1,-22-14 2-15,-20-1-4 16,-1-3 1-16,-30-12-5 16,-22-7 1-16,-21-9-3 15,-35-3 0-15,-17 0-10 16,-13 4-1-16,-13 4-11 16,-17 11-2-16,-13-4-14 15,-35 16-7-15,-8 11-9 0,-17 23-2 16,-27 16-8-16,-16 26-3 15,-23 35-26-15</inkml:trace>
  </inkml:traceGroup>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4T16:41:14.852"/>
    </inkml:context>
    <inkml:brush xml:id="br0">
      <inkml:brushProperty name="width" value="0.09333" units="cm"/>
      <inkml:brushProperty name="height" value="0.09333" units="cm"/>
      <inkml:brushProperty name="color" value="#177D36"/>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63F85B9-BDF6-44CD-A43E-781E09AAE43F}" emma:medium="tactile" emma:mode="ink">
          <msink:context xmlns:msink="http://schemas.microsoft.com/ink/2010/main" type="writingRegion" rotatedBoundingBox="23378,16001 9814,16153 9735,9211 23299,9058"/>
        </emma:interpretation>
      </emma:emma>
    </inkml:annotationXML>
    <inkml:traceGroup>
      <inkml:annotationXML>
        <emma:emma xmlns:emma="http://www.w3.org/2003/04/emma" version="1.0">
          <emma:interpretation id="{30AAFA11-AE0C-4238-B69A-F6A030F55996}" emma:medium="tactile" emma:mode="ink">
            <msink:context xmlns:msink="http://schemas.microsoft.com/ink/2010/main" type="paragraph" rotatedBoundingBox="23395,15987 15608,16182 15559,14209 23345,14013" alignmentLevel="1"/>
          </emma:interpretation>
        </emma:emma>
      </inkml:annotationXML>
      <inkml:traceGroup>
        <inkml:annotationXML>
          <emma:emma xmlns:emma="http://www.w3.org/2003/04/emma" version="1.0">
            <emma:interpretation id="{4685BF42-EBD6-480F-910E-E3FEB0626001}" emma:medium="tactile" emma:mode="ink">
              <msink:context xmlns:msink="http://schemas.microsoft.com/ink/2010/main" type="inkBullet" rotatedBoundingBox="23395,15987 21552,16033 21502,14060 23345,14013"/>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a</emma:literal>
              </emma:interpretation>
              <emma:interpretation id="interp3" emma:lang="" emma:confidence="0">
                <emma:literal>e</emma:literal>
              </emma:interpretation>
              <emma:interpretation id="interp4" emma:lang="" emma:confidence="0">
                <emma:literal>c</emma:literal>
              </emma:interpretation>
            </emma:one-of>
          </emma:emma>
        </inkml:annotationXML>
        <inkml:trace contextRef="#ctx0" brushRef="#br0">1230 5247 168 0,'0'0'63'0,"0"0"-34"0,0 4-23 15,0-4 17-15,0 0-14 16,0 0-5-16,0 0 0 16,0 0-1-16,0 0-1 0,-5 0 1 0,1 0 2 15,0-4 2-15,-1 4 3 0,1-4 1 16,-5 4 3-16,1 0-1 15,-1 0 2-15,0 4 12 16,-3 0 4-16,-1 0-7 16,-9 4-1-1,0-1-10-15,1 1 0 0,-5 0-6 0,0 7-2 16,-4 0 0-16,0 4-1 16,-5-3-2-16,1 3 1 15,-9 4-2-15,-1 0-1 16,6 4 3-16,-1 0 2 15,0 3 4-15,4 1 2 32,-3 15-5-32,-1-4-2 0,4 4-4 15,5-4-1-15,0 1 1 16,4 10 0-16,0-3 0 16,5 4 2-16,3-1-1 15,5 5-1-15,5 3 1 16,3 1 1-16,1-1 1 15,8 4 3-15,9-3-1 0,5-1 0 16,3 0-1-16,1 1 2 0,4-5-1 16,4 1 2-16,-4-12 0 15,25 7 3-15,6-3-3 16,7-8-2-16,5-3 0 16,5-9 1-16,-1-7-3 31,0-7-2-31,14-5 0 0,3-7-1 15,1-4 0-15,-1-4 2 16,-8-3 1-16,-8-9 1 16,-5-7-2-16,4-4 1 15,-4-3 0-15,-4-12 1 16,-5-4 0-16,-4-8 0 16,-4 0-2-16,-5-3 1 0,-8-9-2 0,-4-3 2 15,-9-3-2-15,0-9 2 16,-5-7-7-16,-8 0 1 15,0-8-6-15,0-12 1 16,0-3-7-16,-9 0-3 31,-4 4 5-31,-4 7 5 0,0 4 5 0,-9 8 4 16,-13 4-7-16,-13 11-1 16,-9 11-7-16,-12 13-4 0,-5 14 5 15,-8 12 3-15,-5 8 12 16,-8 11 6-16,-9 8 1 15,0 7 2-15,9 4-17 32,0 5-8-32,-1 14-22 0,1 1-10 15,0 3-24-15,-9 0-8 16,9 20-38 0</inkml:trace>
      </inkml:traceGroup>
      <inkml:traceGroup>
        <inkml:annotationXML>
          <emma:emma xmlns:emma="http://www.w3.org/2003/04/emma" version="1.0">
            <emma:interpretation id="{62304A56-8F88-4056-A41B-1BAD2646E31A}" emma:medium="tactile" emma:mode="ink">
              <msink:context xmlns:msink="http://schemas.microsoft.com/ink/2010/main" type="line" rotatedBoundingBox="17419,15963 15604,16009 15565,14482 17381,14437"/>
            </emma:interpretation>
          </emma:emma>
        </inkml:annotationXML>
        <inkml:traceGroup>
          <inkml:annotationXML>
            <emma:emma xmlns:emma="http://www.w3.org/2003/04/emma" version="1.0">
              <emma:interpretation id="{9DE998ED-F052-4C4D-B35D-02C67B3DDBB7}" emma:medium="tactile" emma:mode="ink">
                <msink:context xmlns:msink="http://schemas.microsoft.com/ink/2010/main" type="inkWord" rotatedBoundingBox="17419,15963 15604,16009 15565,14482 17381,14437"/>
              </emma:interpretation>
              <emma:one-of disjunction-type="recognition" id="oneOf1">
                <emma:interpretation id="interp5" emma:lang="" emma:confidence="0">
                  <emma:literal>O</emma:literal>
                </emma:interpretation>
                <emma:interpretation id="interp6" emma:lang="" emma:confidence="0">
                  <emma:literal>o</emma:literal>
                </emma:interpretation>
                <emma:interpretation id="interp7" emma:lang="" emma:confidence="0">
                  <emma:literal>0</emma:literal>
                </emma:interpretation>
                <emma:interpretation id="interp8" emma:lang="" emma:confidence="0">
                  <emma:literal>C</emma:literal>
                </emma:interpretation>
                <emma:interpretation id="interp9" emma:lang="" emma:confidence="0">
                  <emma:literal>°</emma:literal>
                </emma:interpretation>
              </emma:one-of>
            </emma:emma>
          </inkml:annotationXML>
          <inkml:trace contextRef="#ctx0" brushRef="#br0" timeOffset="-1795.0583">-4193 5427 208 0,'-4'12'77'0,"4"-12"-42"0,-9 0-39 0,0 0 13 15,5 0-7-15,-4 0-2 16,-1 0-2-16,-4 0 1 16,0-4 1-1,-4-4 2-15,-1 1 1 0,-7 3-1 16,-1 0 1-16,-13 0-4 15,-4 4 0-15,0-4 12 16,-1 4 5-16,1 4 7 16,-4 4 6-16,-5 3-3 15,0-3-1-15,-8 4-9 16,0 3-5-16,-5 4-6 0,0 4-2 16,5 0-3-16,4 4-1 15,0 8 1-15,4 3 0 0,4 4-3 16,1 0 2-16,-1 4 1 15,5 8 2-15,5 0-1 16,-1 3-1-16,0 8 1 16,9 4 1-16,4 0-1 0,9 0 2 15,8 4 0-15,5-8 1 16,8 4-2-16,13 0 1 16,9 0-2-16,4 1 2 15,9-5 2-15,4-12 4 16,9-3-2-16,21-8 1 31,9-7-3-31,5-8 2 0,3-8 0 16,1-8 1-16,-1-3-2 15,10-8 1-15,3-4 0 16,-4-7 3-16,-8-16-1 16,-5-8 0-16,-4-14-1 15,9-9 2-15,-5-7-3 16,-8-8 1-16,-5-11-5 0,-13-8-2 15,-8 0 2-15,-13-4 0 16,-13 0-1-16,-13 11-2 0,-9-3-2 16,-17 8 1-16,0 18-1 15,-39-14-2-15,-4 3-2 16,-4 8-1-16,-5 3-3 31,-8 12 1-31,-5 12-2 0,-8 4 0 16,4 11-10-16,0 7-1 15,9 16-7-15,-9 8-1 16,8 11-26-16,1 12-9 16,4 15-56-1</inkml:trace>
        </inkml:traceGroup>
      </inkml:traceGroup>
    </inkml:traceGroup>
    <inkml:traceGroup>
      <inkml:annotationXML>
        <emma:emma xmlns:emma="http://www.w3.org/2003/04/emma" version="1.0">
          <emma:interpretation id="{6E470307-EE5F-4CAF-A431-88FEBDAB0992}" emma:medium="tactile" emma:mode="ink">
            <msink:context xmlns:msink="http://schemas.microsoft.com/ink/2010/main" type="paragraph" rotatedBoundingBox="23322,11100 9758,11253 9735,9211 23299,9058" alignmentLevel="1"/>
          </emma:interpretation>
        </emma:emma>
      </inkml:annotationXML>
      <inkml:traceGroup>
        <inkml:annotationXML>
          <emma:emma xmlns:emma="http://www.w3.org/2003/04/emma" version="1.0">
            <emma:interpretation id="{3136BE60-0C27-4680-B094-6B65920D141E}" emma:medium="tactile" emma:mode="ink">
              <msink:context xmlns:msink="http://schemas.microsoft.com/ink/2010/main" type="line" rotatedBoundingBox="23322,11100 9758,11253 9735,9211 23299,9058"/>
            </emma:interpretation>
          </emma:emma>
        </inkml:annotationXML>
        <inkml:traceGroup>
          <inkml:annotationXML>
            <emma:emma xmlns:emma="http://www.w3.org/2003/04/emma" version="1.0">
              <emma:interpretation id="{F1C27DEA-7360-4CC9-BBE8-A532DDBB6F97}" emma:medium="tactile" emma:mode="ink">
                <msink:context xmlns:msink="http://schemas.microsoft.com/ink/2010/main" type="inkWord" rotatedBoundingBox="23322,11100 9758,11253 9735,9211 23299,9058"/>
              </emma:interpretation>
              <emma:one-of disjunction-type="recognition" id="oneOf2">
                <emma:interpretation id="interp10" emma:lang="" emma:confidence="0">
                  <emma:literal>lee</emma:literal>
                </emma:interpretation>
                <emma:interpretation id="interp11" emma:lang="" emma:confidence="0">
                  <emma:literal>De</emma:literal>
                </emma:interpretation>
                <emma:interpretation id="interp12" emma:lang="" emma:confidence="0">
                  <emma:literal>Dee</emma:literal>
                </emma:interpretation>
                <emma:interpretation id="interp13" emma:lang="" emma:confidence="0">
                  <emma:literal>bee</emma:literal>
                </emma:interpretation>
                <emma:interpretation id="interp14" emma:lang="" emma:confidence="0">
                  <emma:literal>de</emma:literal>
                </emma:interpretation>
              </emma:one-of>
            </emma:emma>
          </inkml:annotationXML>
          <inkml:trace contextRef="#ctx0" brushRef="#br1" timeOffset="-10156.2611">1217 285 184 0,'-9'-3'68'0,"5"-1"-36"0,-1-4-35 0,5 4 11 15,-4 0-6-15,0-3 1 0,-1-1-2 16,1-4-1-16,4 1 1 15,-4-1-1-15,4-3 0 0,-5 0 0 16,5-1 0-16,-4 1 0 16,0-4 2-16,-5-4 8 15,1 4 5-15,-14 11 6 16,0 0 2 0,-3 8-8-16,-10 0-4 15,-4 0-6-15,-8 4-2 16,-14 8-3-16,5 7-3 0,-4 4 8 15,0 4 4-15,-1 11-7 16,-4 8 0-16,1 0-2 16,-5 8 2-16,-9 0-1 15,5 18 2-15,8 9-2 0,5-1-1 16,8 16-2-16,9-7-1 16,4 3 2-16,13 7 0 15,9 1-2-15,8 11 2 16,13-11 5-16,9-4 2 15,26 0 13-15,17-1 7 16,9 5 0 0,13-19-1-16,4-8-7 15,8-8-3-15,22-12-3 16,9-14 2-16,0-20-3 16,8-8 1-16,5-14-3 15,0-17 2-15,-9-14-2 16,-4-20 2-16,-1-7-4 15,-3-4-2-15,-14-16 0 0,-12-7 1 16,-9-16-3-16,-13 1-2 16,-13-1 0-16,-13-3 1 0,-17-8 1 15,-9 0 1-15,-17 4-5 16,-13-1-1-16,-17 1-4 16,-13 4-1-16,-13 7-1 15,-4-3 2-15,-1 15-5 0,-8 11-3 16,-8 12-17-16,-18 15-7 15,-13 11-22-15,-4 16-8 16,-9 16-1-16,-21 30 0 16,8 11-27-1</inkml:trace>
          <inkml:trace contextRef="#ctx0" brushRef="#br1" timeOffset="-13477.7626">-10120 473 208 0,'4'-7'79'0,"0"-1"-42"0,-4 0-32 0,0 4 19 0,0-3-13 16,0-9-1-16,-4 5-6 16,0-1-3-16,-5 1 0 15,-4-1 1-15,-4 1 1 0,-9 3 1 16,-4 4 0-16,-18 1-2 15,1-1-2-15,0 4 3 0,-1 7 0 16,-4 9 1-16,-4 3 0 16,-8 0 0-16,-6 4 2 15,-11 4-3-15,-1 0-2 16,8 19 2-16,10 0 0 16,-1 7-1-16,0 9 1 15,5 3-2 1,-1-4-1-16,10 1 3 15,3 3 0-15,5 0 1 0,8 0 0 16,10 0-2-16,12 4-2 16,17 0 3-16,13 4 2 15,13-7 0-15,14-5 2 16,7-4-2-16,18-3 0 16,22-4-6-16,12-12 1 0,1-7 0 15,0-16 2-15,21-3-1 16,0-12 2-16,-4-12 2 15,-9-11 4-15,-4-7 5 16,8-9 1-16,0-18-2 16,-8-5 2-16,-13-10-2 15,-13-9 0 1,-13 4-5-16,-13-15 0 16,-13-4-5-16,-8-11 0 15,-18 7 1-15,-13 8 0 0,-12 4-2 16,-18 4 1-16,-17 7-4 15,-22 8-2-15,-8 15-7 16,-5 12-2-16,-12 19-9 16,-14 12-4-16,-12 11-4 0,-1 19-2 15,1 8 1-15,-5 11 1 16,-13 23-19-16,13 8-8 16,13 12-48-1</inkml:trace>
          <inkml:trace contextRef="#ctx0" brushRef="#br1" timeOffset="-11687.2053">-4266 458 212 0,'0'0'79'0,"-5"0"-42"0,5 0-37 15,0 0 18-15,0 0-14 16,-4-4-2-16,0 0 0 31,-1 0 1-31,-3-3-1 0,-1-1-2 0,-4-7 1 16,-4 3 5-16,-5 1 6 15,-3 3 3-15,-6 0 3 16,-3 1-6-16,-1-1 1 16,1 4-2-16,-1 4 3 15,-4 8-5-15,5 0-3 16,-5 3-6-16,-4 4-2 0,-4 1 1 16,-1 7 0-16,1 4 1 15,-1-1 0-15,-8 17 0 16,4-1 0-16,5 4 0 0,-1 4 0 15,5 7 0-15,9 8 0 16,4-3-3-16,-1-1 2 31,6 4 1-31,7 4 0 0,5 4 0 16,9-4 0-16,4-8 0 16,4 12 2-16,9-11 1 15,9-5 3-15,17-3-1 16,8-4 2-16,9-8 0 15,9-4 3-15,4-11-1 16,0-8 2-16,4-7-4 0,18-8 1 16,4-8-1-16,4-8 3 15,-4-3-3-15,4-23-2 16,5-1 0-16,-1-7 1 16,-4-7-1-16,-4-5 0 15,-8-7-3-15,-18 0 1 16,-9-1-2-16,-13-10 2 0,-8-1 0 15,-13 0 1-15,-13-7 0 16,-9 7 0-16,-17 4 4 16,-12 4 3-1,-14 8-6-15,-26-4-3 16,-8 7-10-16,-1 9-3 16,-8 10-3-16,-8 9 1 15,-18 10-9-15,4 9 0 0,5 22-7 16,0 5-1-16,-5 7-13 15,5 4-5-15,-9 3-10 16,18 20-1-16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6:03.45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E8FEA02-BC9F-430A-814B-7A2061EF7886}" emma:medium="tactile" emma:mode="ink">
          <msink:context xmlns:msink="http://schemas.microsoft.com/ink/2010/main" type="writingRegion" rotatedBoundingBox="6344,6552 6383,6552 6383,6560 6344,6560">
            <msink:destinationLink direction="with" ref="{D3BBBDFA-B191-4143-B2AE-F1C3EC5C6AA6}"/>
          </msink:context>
        </emma:interpretation>
      </emma:emma>
    </inkml:annotationXML>
    <inkml:traceGroup>
      <inkml:annotationXML>
        <emma:emma xmlns:emma="http://www.w3.org/2003/04/emma" version="1.0">
          <emma:interpretation id="{8BC36697-1A96-4A3C-A6D7-36162F4D4FD9}" emma:medium="tactile" emma:mode="ink">
            <msink:context xmlns:msink="http://schemas.microsoft.com/ink/2010/main" type="paragraph" rotatedBoundingBox="6344,6552 6383,6552 6383,6560 6344,6560" alignmentLevel="1"/>
          </emma:interpretation>
        </emma:emma>
      </inkml:annotationXML>
      <inkml:traceGroup>
        <inkml:annotationXML>
          <emma:emma xmlns:emma="http://www.w3.org/2003/04/emma" version="1.0">
            <emma:interpretation id="{A40A6F88-6796-42A2-A09F-74C541AE3751}" emma:medium="tactile" emma:mode="ink">
              <msink:context xmlns:msink="http://schemas.microsoft.com/ink/2010/main" type="line" rotatedBoundingBox="6344,6552 6383,6552 6383,6560 6344,6560"/>
            </emma:interpretation>
          </emma:emma>
        </inkml:annotationXML>
        <inkml:traceGroup>
          <inkml:annotationXML>
            <emma:emma xmlns:emma="http://www.w3.org/2003/04/emma" version="1.0">
              <emma:interpretation id="{9742B3D4-0799-4530-9BE0-6727E43D3FA3}" emma:medium="tactile" emma:mode="ink">
                <msink:context xmlns:msink="http://schemas.microsoft.com/ink/2010/main" type="inkWord" rotatedBoundingBox="6344,6552 6383,6552 6383,6560 6344,6560"/>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39 8 88 0,'-9'0'33'0,"5"0"-18"0,8 0-16 15,-4 0 7-15,-4 0 4 16,-5 0 4-16,1-4 1 16,-1 0 4-16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6:05.33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3BBBDFA-B191-4143-B2AE-F1C3EC5C6AA6}" emma:medium="tactile" emma:mode="ink">
          <msink:context xmlns:msink="http://schemas.microsoft.com/ink/2010/main" type="inkDrawing" rotatedBoundingBox="1290,6319 10651,6185 10695,9260 1334,9394" hotPoints="11317,7679 6013,9303 619,8008 5923,6384" semanticType="enclosure" shapeName="Ellipse">
            <msink:sourceLink direction="with" ref="{5E8FEA02-BC9F-430A-814B-7A2061EF7886}"/>
          </msink:context>
        </emma:interpretation>
      </emma:emma>
    </inkml:annotationXML>
    <inkml:trace contextRef="#ctx0" brushRef="#br0">4989 289 222 0,'-26'0'15'0,"0"-3"-7"0,1-1 1 0,3 0 3 0,-4 0 0 0,5-4 1 0,-1 5-3 16,0-13-1-16,-3 9-1 15,-6-5 2-15,1-3-1 16,-4 3 0-16,-5-7-5 16,-4 4-1-16,-13-1-1 0,-1 1-2 15,1-4 3-15,5 0 2 0,-1 7 2 16,0 1 1-16,0 3 2 16,-4 0 1-1,-4 1-1-15,-1-9 1 16,-8 9-6-16,0-1-1 15,5 4-2-15,-1 4-2 0,5-4 1 0,-1 1 1 16,-8 3-3-16,-4 0-2 31,-9 3 4-31,0 1 1 0,4 8 0 16,-4-5-2-16,9 9 3 16,-13-5 2-16,-5 5 0 15,-8-1 2-15,4 0-2 16,9 4 2-16,-1 4-4 15,-3-7-2-15,-18 7-3 16,9-8 1-16,4 4 1 0,4-3 0 16,9 3 0-16,-4 4 2 15,-9 4-3-15,-8-1 0 16,3 9 1 0,6 3 0-16,-1 1 0 15,0 7 2-15,-9 7-3 0,5-3-2 16,4 8 2-1,4-8 2-15,14-1 0 0,-1 5 2 16,-8-4-4-16,4 0-2 16,-4 0 2-16,8 0 0 15,9-1-2-15,4 1 2 16,9 8 1 0,4-8 0-16,9 3 0 0,9-3 2 15,4 0-3 1,-1 0-2-16,5 0-1 0,5 0 3 15,8-1 0-15,0-3 1 16,9 0-3-16,-5 8 2 16,13-8-1-16,1 0 0 0,-1 8 2 15,0-4 0-15,1-1 0 16,3 1 0 0,5-4-3-16,4 0 2 15,5 4 1-15,4 0 0 0,4 0 0 16,18 7 0-16,8-3 0 15,-5 4 2-15,6-9-3 16,-1-6-2-16,0-5 4 16,-5-3 1-16,6 3 0 15,-1-7-2-15,4-1-2 16,13-3-1-16,9 0 4 16,-8-4 1-16,3-4-5 15,-3-4 0-15,-1 16 1 16,18-19 3-16,-1 14 2 15,5-3 1-15,0-7-2 16,-13-1 1-16,0 0-4 0,0-7 0 0,17 4 1 31,9-5 0-31,-5 1-3 16,-8-4 2-16,0-4 1 0,13 0 2 16,13 4 1-16,0-1 3 15,-22 1-5-15,0 0-1 16,5-8 2-16,16 12 1 15,6-8-1-15,-19 0 1 16,-7 11-4-16,7-7 0 16,6 12 1-16,-1-13 0 15,-4 13 2-15,-9-9 1 16,-4 5-1-16,-5-8-2 16,14 4-2-16,4-5-1 15,-5-3 4-15,-4-7 1 16,5 7 0-16,8-8-2 15,5 12 1-15,-5-12-1 0,-9 4 0 16,1-3 2-16,-5 7-3 16,18-4 0-16,-1 0 1 15,-8-4 0-15,-13 8 0 16,0-7 2-16,12-1-1 16,6 4-1-16,12 0-2 15,-26-3-1-15,-4-1 2 16,4 0 0-16,9 1 1 15,4-1 0-15,-8 8 0 16,-9-8 2-16,-1-3-1 16,10 7-1-16,-13 0 1 15,21-4 1-15,-9 1-1 16,-8-9 2-16,0 1-4 16,0 0-2-16,13 3 4 0,-5-3 1 15,-3-4 0-15,-18-4 1 16,-9 0-2-16,0 0-1 15,-4-4 1-15,13 0-1 16,-8-4 6-16,-1 5 6 16,-8-5-6-16,-5 0-3 15,5-7-5-15,-5 3 1 16,-4 1 3-16,-8-5 1 16,-1-10-1-16,-8 6-2 15,0 1 7-15,8-8 3 0,1-3 6 16,-10-9 4-16,-3 9-10 15,4-12-3-15,-9-8-5 16,9 7 1-16,-13-3-2 16,4 0-1-16,-4 0 3 15,-13 8 0-15,4-4-1 16,-4 4-2-16,-4-1 7 16,-5-3 3-16,-4-8 1 15,-13 8 1-15,-4 0 0 0,-9 0 0 16,0-8-2-16,-9 4 1 0,-3 0-6 15,-19-8-3-15,10 4-1 32,-5 0-1-32,0 8 0 0,-8 4 2 15,0 3-6-15,-9 8 1 16,-13 4 3 0,-18 12 4-16,1-8 1 0,9 15 0 15,-18 0-3-15,-4-4 1 16,-13 1 0-16,4-1 1 15,9-4-5-15,-13 5-1 16,-26-1 1-16,8 4 0 16,9 0 1-16,-4 8 2 15,-17 8-1-15,13 3-1 0,4 8 1 16,-9 0-1-16,-8 12-5 16,4 14 1-16,0 1-3 15,-30 8 2 1,4 3-2-16,-4 8 2 0,-18-4 3 15,9 0 1-15,13 1 1 16,-17-5 0-16,13 0-20 0,13 1-9 16,-5 7-40-16,-12 11-19 0,4 12-63 15</inkml:trace>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6:14.09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1798DD9-6401-4734-9276-3558C9D629CC}" emma:medium="tactile" emma:mode="ink">
          <msink:context xmlns:msink="http://schemas.microsoft.com/ink/2010/main" type="inkDrawing" rotatedBoundingBox="1762,9005 10550,9615 10350,12500 1562,11890" hotPoints="11449,11077 6200,12254 1001,10870 6250,9692" semanticType="enclosure" shapeName="Ellipse"/>
        </emma:interpretation>
      </emma:emma>
    </inkml:annotationXML>
    <inkml:trace contextRef="#ctx0" brushRef="#br0">1978 3587 84 0,'0'0'33'0,"-4"-4"-18"0,0 4-11 0,-1 0 8 15,1 0-1-15,4 0 1 16,-9 0 2-16,1-7 2 16,-1 3-3-16,0 0 2 15,1 4 1-15,-1-4-1 16,0 4-7-16,-3 0 4 0,3 0 1 15,-4 0-2-15,0-4 1 16,0-3-5-16,0 10-2 0,0-6 0 16,0-1-1-16,-4 8 2 15,0-4 1-15,0 0 1 16,-9 3 0-16,0 1-2 16,4 0 1-16,-4-4-2 15,-4 8 0-15,0-1-6 16,8 5 1-16,-12-4 0 15,-1-1 0-15,5 5 0 16,-4-1 2-16,8-3-1 16,-4 0 2-16,4 3 2 15,0-3 4-15,4 0-9 16,1-1-4-16,-1 1 2 16,5 3 0-16,0-3 6 0,-1 7 2 15,-8 1-5 1,5-1 0-16,-5 0-1 0,0 1 2 15,-4-1-1-15,0 0 2 16,-1 1-2-16,-7-1 2 16,-1 4-2-16,4 0-1 15,1 1 3-15,4-1 0 16,-1 0-6-16,1 0-2 16,0 8 2-16,4 0 3 15,-4 0 1-15,4-1 2 16,4 5-4-16,-3 4 0 15,-1-5 1-15,-4 1 0 16,4 7 0-16,0-7 2 16,0 4-3-16,0-5 0 0,4 1 1 15,1 3 0-15,-1 1 0 16,5 3 0-16,4-7 0 16,0 0 0-16,5-5 0 15,-1 5 0-15,-8 0-7 16,12 0 0-16,1-1 7 15,4 5 7-15,0-1-3 16,0 1-2-16,0-1-4 16,-4-7 1-16,8 4-4 15,-4-4-1-15,4-1 0 16,5 5 4-16,-5 0 3 16,1 3 4-16,3 1-4 0,5-5-1 0,0 5 0 15,4-4 2-15,1-1-1 16,-1 1-1-16,4 0 1 15,1-4 1-15,4 3-1 32,0-3-1-32,0-4 1 0,0 0-1 15,-1-4 2-15,6 0-6 16,-1-3-1-16,0 3 4 16,0-4 5-1,5 1-4-15,-1 7-2 0,5-4 1 16,0-4 0-1,0 0 1-15,4 1 2 16,0-1-3-16,0-3 0 0,-4-1 3 16,0 1 1-16,4-5-6 15,4 1 0-15,5-4 10 16,8 0 4-16,1-1-4 0,4 1-4 16,4 0 0-16,-9 0 0 15,-8-4-1 1,0 4-2-16,-1-4-2 15,1 4 1-15,0-4-1 0,8 3 0 16,5-3 2-16,0 4 2 16,-5 0-1-1,-4 0-1-15,-4 0-2 16,-5 3 1-16,1 1 1 0,-1 0 0 16,5 3 0-1,8 1 0-15,14-1 0 16,-10-3 0-16,10 0 0 15,-10-1 2-15,1 1-3 0,0 0 0 16,0-1-1-16,12 1 0 0,10 0 2 16,3 3 2-16,-12 1-3 15,-5-5 0 1,0 5-1-16,9-8 0 16,0 3 4-16,9 1 1 15,-9-4-1-15,4 4 1 16,-12 3-4-16,-1-11 0 15,0 0 1-15,5 4 2 16,0-4-1-16,3 4-1 16,1-8-2-16,9 8 1 0,-13-4 1 15,-5-4 0-15,-8 0 0 16,-1 0 2-16,5-7-1 16,5 7-1-16,-5 4 1 15,0-4-1-15,-4-4 0 16,-14 8 2-16,1 4-3 15,-4-4-2-15,-1 0 2 16,0 0 2-16,1-4 0 16,8 1-1-16,-4 3 1 15,8 0-1-15,-4 3 0 16,-4-3 0-16,0 0 0 16,-5 8 0-16,-4-12 0 15,-4 8 0-15,4 0 0 16,5 0 0-16,-1 0 0 0,18-12 0 15,0 4 0-15,4 0 0 16,4 0-3-16,-13 1 2 16,-8 3 1-16,0-12 0 15,0 8 0-15,-1 8 2 16,10 0-3-16,4 0 0 16,4 3 1-16,-9 1 2 15,5 0-1-15,-9-1 2 16,-9 1-2-16,1 0-1 15,-1-4 1-15,1-8-1 16,-1 8 0-16,13-4 0 16,1 0-3-16,-1 0 2 0,1 0 1 15,-1 0 0-15,0-4 0 16,-8 4 2-16,0-4-3 16,0-4 0-16,4 8 5 15,4-7 5-15,-12-1 4 16,16-4 2-1,1 1-6-15,-13-1-5 16,-5 5 0-16,-8-1-3 16,0-3 2-16,0-1-2 15,-9 1 2-15,0 3-4 16,0 0 0-16,-4-3 1 16,4-1 2-16,-4 5-1 15,0-5-1-15,17 4 1 16,-4-3-1-16,-4 3 0 0,-5-3 0 15,0-1 0-15,0 1 0 16,0-1 2-16,-4 1 1 16,4-1-1-16,-4 1 1 15,0-1-4-15,0 1 0 16,4-9 1-16,-4 5 2 16,0-4-3-16,0 4 0 15,0-5 1-15,0-3 2 16,-5 8 1-16,1-4 1 15,-1 0-5-15,-3 0 1 16,-1-1 2-16,5 1 3 16,3-4-2-16,-7 0-2 15,-1 0 0-15,-4 4 1 0,-5 0-1 16,10 0 2-16,-10 0 0 16,1-1 1-16,-9-3 4 15,9 0 3-15,-9 0-6 0,8-4-3 16,-8 1 1-16,0-1 0 15,-4-4-1-15,8 4 1 16,-4-7-2-16,0-5 2 16,-4 1-2-16,4-8 2 15,0-4-4 1,-4 4 0-16,-9 0 1 16,13 0 0-16,-13-4 0 0,-5 4 0 0,1 4 0 15,0-4 0-15,-5-11 2 16,5 3 1-16,-4 4-4 31,-1-4-1-31,-4 1 3 0,5-1 1 16,-1 8 0-16,-4 4-2 0,5 0 1 15,-10 3 1-15,1 5 1 16,-4-5 1-16,-14 9 0 16,5-5 0-1,-13-7-2-15,4 4 1 0,0-1-2 16,-4 1-1-16,0 0-2 15,0 7-1-15,-4 8 2 0,-9-4 2 16,-5 4 2-16,-12-11 1 16,0 11-5-16,4 0 1 31,-4 0 2-31,-9 0 1 0,-26 0-1 0,9 0-2 16,8 0 3-16,-4 3 0 15,-8 1-4 1,-9 0 1-16,4 0 0 15,9 4 2-15,0-1-1 16,-9-7-1-16,-13-4 1 16,5 8 1-16,4 0-3 15,-9 8-2-15,-13-1 4 16,9-3 1-16,17 7 0 16,-12 4-2-16,-10 16-2 15,1-12 1-15,13 4-1 16,-9 7 0-16,-5 8 2 15,-3-7 0-15,3 3-3 16,5 4 2-16,-26 4 1 0,9 0 0 16,17 4 0-16,-9 4 0 15,-12-4-3-15,8-1 2 16,17 13 1-16,0-16 0 16,-4 4 0-16,-9-4 0 15,18 3 0-15,21-10 0 16,0 7 0-16,-12-19 0 15,3-1 0-15,14-6 2 16,8 6-12-16,17 1-3 16,13 4-27-16,-4-12-9 15,0 12-24-15,0 3-6 0,-17 16-42 16</inkml:trace>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6:18.92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7C0B769-C139-4062-8788-1DA37D5BA8ED}" emma:medium="tactile" emma:mode="ink">
          <msink:context xmlns:msink="http://schemas.microsoft.com/ink/2010/main" type="inkDrawing" rotatedBoundingBox="1473,11669 10740,12828 10342,16007 1075,14847" hotPoints="10841,14473 5552,15443 525,13532 5815,12562" semanticType="enclosure" shapeName="Ellipse"/>
        </emma:interpretation>
      </emma:emma>
    </inkml:annotationXML>
    <inkml:trace contextRef="#ctx0" brushRef="#br0">3833 69 164 0,'-4'4'63'0,"-14"-1"-34"0,27 1-32 0,-18 0 13 15,1 0-7-15,4 0 0 16,-5 0-8-16,0-1-4 15,1 1 5-15,-1 0 17 0,-4 0 11 16,-4 0 1-16,0 0 0 0,-1 0-5 16,-3-4-2-16,-1 0 3 15,1 0 1-15,-1 0-3 16,-8-4 1-16,-5 0-5 16,-4-4 1-16,1 0-9 15,-1-3-4-15,-9 3-2 16,1 1 1-16,-1-1-1 15,5-4-1-15,-4 5-2 16,4-5 1-16,0 8 1 16,-9-7 2-16,0 7-1 15,-4-4 2-15,-9 5-2 16,-4-5-1-16,5 4 1 16,-1 0-1-16,9 16-3 0,4-12 2 15,0 4 3-15,0-4 1 16,1 3-4-16,-5 5 1 15,-9-4 0-15,5 4 0 16,-1-5 2-16,1 1 3 16,4 0 2-16,4-4 1 15,0 0-2-15,-4 0 1 16,-9 0-4-16,5 0-2 16,-18 4-3-16,1 0-1 15,3 3 2-15,1 1 2 16,4 4-2-16,-13 3 0 15,-4 4 3-15,-1 0 1 0,1 8-4 16,4-4 1-16,5 4 0 16,-1 4 0-16,0 7-3 0,1 0 2 15,-1 5-1-15,-4 3-2 16,4 3 3-16,9-3 2 16,9-3 0-16,8-1-1 15,5 4-2-15,8-4 1 0,-4 0 1 31,13 0 0-31,-1 8-3 16,5 0 2-16,5 0 1 16,8 4 0-16,0 3-3 15,9-7 0-15,4 0-1 16,8-4 3-16,1 0 0 16,4-4 1-16,4 4-3 0,0 0 2 15,9 0-1-15,4 4 0 16,5 0 2-16,17 3 2 15,8 1-3-15,5 0-2 16,0-4 2-16,-5 0 0 16,0 3 1-16,1-3 0 15,3 8 0-15,27 7 0 16,8 11 0-16,5-10 0 16,-18-5 0-16,-4-3 0 15,0-9-3-15,22-6 2 0,-14-5 1 16,18 4 2-16,-13-4-3 15,-5-3 0-15,5-1 1 16,13 5 0-16,9-1 0 16,-1-3 0-16,-8-1 0 15,8-11 0-15,10 8 0 16,3-4 0-16,-8-4-3 16,4 0 2-16,17 7 1 15,9-10 0-15,-17 6-3 16,-5-6 2-16,14 10 3 15,8-3 1-15,-13-4-4 0,-5-4 1 16,10 0 0 0,12 4 2-16,-12-7-3 0,-10-5 0 15,18 5 1-15,-8-5 0 16,-5 1 0-16,-13-5 2 16,-4 1-1-1,12 0-1-15,1-5-2 16,-9-3 1-16,-17 0 1 0,0 0 2 15,13 4-1-15,-1-4-1 16,-7 0 1-16,-10-4 1 16,-8 1-3-16,-4-1 0 15,21-4 3-15,-13 0 1 16,0 1-1-16,-8-5-2 16,-9 1 1-16,-5-1-1 15,5 1 2-15,5-1 1 16,-1 5-4-16,4-5 1 15,-3-7 2-15,-14 7 1 0,-4 1-4 16,0-4 1-16,4 3 0 16,5-11 2-16,0-8 1 15,4 5 1-15,-5-5-2 16,-8 0-2-16,0-7 1 16,0-4-1-16,13 7 0 15,5-3 2-15,3-1-1 16,-12-7-1-16,4 8 1 15,-4-12 1-15,-9-3 1 16,-5-9 3-16,1 1-3 16,4 3 0-16,-13 5 3 15,0-1 1-15,-8 0-1 16,-10 1-1-16,-3-5-1 16,-5 4 0-16,-13-3-2 15,1-1 1-15,-10-18-2 16,-3 14-1-16,-14-7 1 15,-4 0 1-15,-4 0-1 0,-9-4 2 16,-17 1-2-16,0-1-1 16,-1 0 7-16,1-4 3 15,0 0-5-15,4 8-3 16,1 0-1-16,-6 4-1 16,1 8 0-16,-9-8 0 15,-12 3 0-15,-5 1 2 16,-9 11-1-16,-4-4-1 15,9 4 5-15,-18 12 1 16,-4 4 0-16,-21 3-1 0,34 8-1 16,-39 4 0-16,-8 3-5 15,-22 1-1-15,8 4-2 16,5 7 3-16,-30 8 0 16,8-1 1-16,9 5-3 15,0 0 2-15,-25-1 1 16,7-3 2-16,10 15-3 15,-10-15 0-15,-12-8 1 16,4 1 0-16,5-5 0 16,-9-7 0-16,12-5 0 15,1 5 2-15,-17 0-3 16,12-1-2-16,1 9-1 16,8 3 3-16,-22 4-13 15,18 8-6-15,-13 3-9 16,-13 4-5-16,12 12-12 0,-12 15-6 15,-21 8-27-15,12 23-13 16,-17 23-5 0</inkml:trace>
  </inkml:traceGroup>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17-03-16T13:59:51.523"/>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4221EB0-D3E6-48E1-A8A7-169525C687C1}" emma:medium="tactile" emma:mode="ink">
          <msink:context xmlns:msink="http://schemas.microsoft.com/ink/2010/main" type="inkDrawing" rotatedBoundingBox="10968,6842 19780,5865 20135,9063 11323,10041" rotationAngle="1683075428" semanticType="enclosure"/>
        </emma:interpretation>
      </emma:emma>
    </inkml:annotationXML>
    <inkml:trace contextRef="#ctx0" brushRef="#br0">5678 528 156 0,'8'-19'57'0,"-8"19"-30"0,0-4-29 0,0 4 9 16,0 0-5-16,0 0 1 16,-8 0-4-16,-1 0 0 15,-4 0 1-15,0 4-3 0,-8-4 2 16,-10 0 1-16,1 0 0 15,0 0 0-15,0 0 2 0,-9 0 8 16,-4 0 3-16,0 0 2 16,-5-4 4-1,1 0-7-15,-5 0 1 0,-8-4-4 16,-1 1 2-16,1-1-4 16,4 0-2-16,-13 1-5 15,0-1 0-15,-5 0 0 16,-3 1 0-16,-14-1 0 15,5 4 0-15,-5 0-3 16,1 1 2-16,-5 3 1 16,-13 0 2-16,4 0 1 15,5 0 1-15,4 3 0 16,0 1 0-16,0 0-2 0,-17 0-2 0,13 0 1 31,4 0 1-31,5-1-1 0,-1 1-1 0,0 0-2 16,-8-4 1-16,4 0 3 15,5 0 1-15,8 0-1 16,-5 4 1-16,10 0-4 16,-5 0 0-16,0-1 1 0,-9 1 2 31,9 0-3-31,5 4 0 0,-1-1-4 16,0 5 1-16,1 3 2 15,-5 8 3-15,-9 0 0 16,9 4 2-16,4 4-4 15,-3 3-2 1,-1 5 2-16,0-1 2 0,-5 0-2 16,-8 8 0-16,5 0-1 15,8-7 0-15,-4 3 2 16,-1-4 2-16,5 12-1 16,0-4-1-16,-8 0 1 15,12 0-1-15,9 0 0 16,9-4 0-16,4 1-3 0,4 3 2 15,4 0 1 1,5 0 0-16,4 0 0 16,5-4 0-16,8-4-3 15,4 8 2-15,10 0-1 16,7 0 0-16,5 0 2 0,5 4 0 0,3-4-3 31,1-4 2-31,8 4 1 0,0 4 0 16,5-8 0-16,4 0 2 0,4 1-1 15,17-1-1-15,5-4-2 16,9 8 1-16,3-4 3 16,1-3 1-16,0-9-1 15,17 9 1 1,8-1-2-16,5 0-1 0,4-3 1 16,-4-1 1-1,-4-7-3-15,-1 15 0 16,14-7 1-16,4 0 2 15,0-1-1-15,0-7 2 16,-5 0-2-16,5 3-1 16,13 1 1-16,0-4-1 0,-5 11 0 15,0-3 2-15,14-8-1 16,17-4 2-16,-9 0 0 16,-9-4 1-16,22 0-2 15,9-4 1-15,-9 1-2 16,0-1-1-16,17 0 1 15,0 1 1-15,-8-1-1 16,21 4-1-16,0 0 1 16,-13-3 1-16,5 7-1 15,4-4-1-15,-5 8 1 16,-8-16-1-16,17 1 0 16,-4-16 2-16,-4 0 8 15,12-7 5-15,1-12-1 16,-9-8 2-16,8-7-5 0,14-12-1 15,-14-12-2-15,13 5 2 16,1-5-3-16,-9 9 1 16,4-9-5-16,-9-7 0 15,-12-7-3-15,-13-1-1 16,-5-11 3-16,-17 0 3 16,-13-8 13-16,-17-8 8 15,-18-7 0-15,-21-8-1 16,-12 8-7-16,-19-8-3 15,-12 4-12-15,-13 4-1 16,-13-8-4-16,-8 12 0 16,-14 11 2-16,-8-4 2 0,-13 0-1 15,-22 4-1-15,-17-7 1 16,-13 15 1-16,0 7-3 16,-17 12 0-16,-22-8 1 15,1 8 2-15,-18 0-3 16,-22 4-2-16,-4 12 2 15,-4-5 2-15,-22 1 0 16,5 11-1-16,-5 11-2 16,-8 8-1-16,4 12 2 15,-35 7 0-15,18 27-15 16,-18 4-6-16,-8 12-14 16,-5 19-4-16,-12 7-12 15,-5 12-3-15,-17 7-25 16,-17 31-12-16,-26 16-3 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t>3/17/2017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t>‹#›</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Kumar (2009) definition: low priced, high idiosyncratic</a:t>
            </a:r>
            <a:r>
              <a:rPr lang="en-US" baseline="0" dirty="0" smtClean="0"/>
              <a:t> </a:t>
            </a:r>
            <a:r>
              <a:rPr lang="en-US" baseline="0" dirty="0" err="1" smtClean="0"/>
              <a:t>vol</a:t>
            </a:r>
            <a:r>
              <a:rPr lang="en-US" baseline="0" dirty="0" smtClean="0"/>
              <a:t>, high idiosyncratic skew. MAX = maximum daily return over the past month. </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16</a:t>
            </a:fld>
            <a:endParaRPr lang="en-US" dirty="0"/>
          </a:p>
        </p:txBody>
      </p:sp>
    </p:spTree>
    <p:extLst>
      <p:ext uri="{BB962C8B-B14F-4D97-AF65-F5344CB8AC3E}">
        <p14:creationId xmlns:p14="http://schemas.microsoft.com/office/powerpoint/2010/main" val="119110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8.74 percent of the managers are female. Managers who choose to purchase new cars may have taken greater risks</a:t>
            </a:r>
            <a:r>
              <a:rPr lang="en-US" baseline="0" dirty="0" smtClean="0"/>
              <a:t> and have been more successful at </a:t>
            </a:r>
            <a:r>
              <a:rPr lang="en-US" b="1" baseline="0" dirty="0" smtClean="0"/>
              <a:t>parlaying</a:t>
            </a:r>
            <a:r>
              <a:rPr lang="en-US" baseline="0" dirty="0" smtClean="0"/>
              <a:t> risk into returns. </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17</a:t>
            </a:fld>
            <a:endParaRPr lang="en-US" dirty="0"/>
          </a:p>
        </p:txBody>
      </p:sp>
    </p:spTree>
    <p:extLst>
      <p:ext uri="{BB962C8B-B14F-4D97-AF65-F5344CB8AC3E}">
        <p14:creationId xmlns:p14="http://schemas.microsoft.com/office/powerpoint/2010/main" val="222623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baseline="0" dirty="0" smtClean="0"/>
              <a:t>Negative inverse mills ratio =&gt; hedge funds that purchased new cars subsequently took less risk. </a:t>
            </a:r>
            <a:endParaRPr lang="en-US" dirty="0" smtClean="0"/>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18</a:t>
            </a:fld>
            <a:endParaRPr lang="en-US" dirty="0"/>
          </a:p>
        </p:txBody>
      </p:sp>
    </p:spTree>
    <p:extLst>
      <p:ext uri="{BB962C8B-B14F-4D97-AF65-F5344CB8AC3E}">
        <p14:creationId xmlns:p14="http://schemas.microsoft.com/office/powerpoint/2010/main" val="177423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Serial correlation: Minivan</a:t>
            </a:r>
            <a:r>
              <a:rPr lang="en-US" baseline="0" dirty="0" smtClean="0"/>
              <a:t> owners own more illiquid securities than do sports car owners. </a:t>
            </a:r>
          </a:p>
          <a:p>
            <a:r>
              <a:rPr lang="en-US" baseline="0" dirty="0" smtClean="0"/>
              <a:t>Backfill: Minivan owners backfill their returns more often than do sports car owners</a:t>
            </a:r>
          </a:p>
          <a:p>
            <a:r>
              <a:rPr lang="en-US" baseline="0" dirty="0" smtClean="0"/>
              <a:t>Vehicle make: BMW drivers take more risk than do Volvo drivers</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19</a:t>
            </a:fld>
            <a:endParaRPr lang="en-US" dirty="0"/>
          </a:p>
        </p:txBody>
      </p:sp>
    </p:spTree>
    <p:extLst>
      <p:ext uri="{BB962C8B-B14F-4D97-AF65-F5344CB8AC3E}">
        <p14:creationId xmlns:p14="http://schemas.microsoft.com/office/powerpoint/2010/main" val="382351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importance</a:t>
            </a:r>
            <a:r>
              <a:rPr lang="en-US" baseline="0" dirty="0" smtClean="0"/>
              <a:t> of sensation seeking to finance (CEOs, retail investors, households). </a:t>
            </a:r>
          </a:p>
          <a:p>
            <a:r>
              <a:rPr lang="en-US" baseline="0" dirty="0" smtClean="0"/>
              <a:t>Despite importance of sensation seeking as a possible driver of non pecuniary risk taking and prevalence of sensation seeking behavior amongst professional fund managers</a:t>
            </a:r>
          </a:p>
          <a:p>
            <a:r>
              <a:rPr lang="en-US" baseline="0" dirty="0" smtClean="0"/>
              <a:t>Evidence that relates sensation seeking to investment behavior of professional fund managers has remained elusive. </a:t>
            </a:r>
          </a:p>
          <a:p>
            <a:r>
              <a:rPr lang="en-US" baseline="0" dirty="0" smtClean="0"/>
              <a:t>Novel dataset, purchase sports cars signal intent.</a:t>
            </a:r>
          </a:p>
          <a:p>
            <a:r>
              <a:rPr lang="en-US" dirty="0" smtClean="0"/>
              <a:t>Extend to the study of other asset managers</a:t>
            </a:r>
            <a:r>
              <a:rPr lang="en-US" baseline="0" dirty="0" smtClean="0"/>
              <a:t> e.g., mutual funds, venture capital, private equity. Extend to the study of entrepreneurs.</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20</a:t>
            </a:fld>
            <a:endParaRPr lang="en-US" dirty="0"/>
          </a:p>
        </p:txBody>
      </p:sp>
    </p:spTree>
    <p:extLst>
      <p:ext uri="{BB962C8B-B14F-4D97-AF65-F5344CB8AC3E}">
        <p14:creationId xmlns:p14="http://schemas.microsoft.com/office/powerpoint/2010/main" val="74878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3</a:t>
            </a:fld>
            <a:endParaRPr lang="en-US" dirty="0"/>
          </a:p>
        </p:txBody>
      </p:sp>
    </p:spTree>
    <p:extLst>
      <p:ext uri="{BB962C8B-B14F-4D97-AF65-F5344CB8AC3E}">
        <p14:creationId xmlns:p14="http://schemas.microsoft.com/office/powerpoint/2010/main" val="1699445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Pierre Andurand from Andurand Capital Management (kickboxing), Philippe Jabre of Jabre Capital Partners (alpine skiing), Kah Shin Leow of Quantedge (ultra marathons), and Christian Zugel of Zais Group (automobile racing). Mention Michael Schumacher and </a:t>
            </a:r>
            <a:r>
              <a:rPr lang="en-US" sz="1200" kern="1200" dirty="0" err="1" smtClean="0">
                <a:solidFill>
                  <a:schemeClr val="tx1"/>
                </a:solidFill>
                <a:effectLst/>
                <a:latin typeface="+mn-lt"/>
                <a:ea typeface="+mn-ea"/>
                <a:cs typeface="+mn-cs"/>
              </a:rPr>
              <a:t>Nico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Rosberg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6623E2-143C-47CF-ACFE-2D7CFB3760A0}" type="slidenum">
              <a:rPr lang="en-US" smtClean="0"/>
              <a:t>4</a:t>
            </a:fld>
            <a:endParaRPr lang="en-US" dirty="0"/>
          </a:p>
        </p:txBody>
      </p:sp>
    </p:spTree>
    <p:extLst>
      <p:ext uri="{BB962C8B-B14F-4D97-AF65-F5344CB8AC3E}">
        <p14:creationId xmlns:p14="http://schemas.microsoft.com/office/powerpoint/2010/main" val="325346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7</a:t>
            </a:fld>
            <a:endParaRPr lang="en-US" dirty="0"/>
          </a:p>
        </p:txBody>
      </p:sp>
    </p:spTree>
    <p:extLst>
      <p:ext uri="{BB962C8B-B14F-4D97-AF65-F5344CB8AC3E}">
        <p14:creationId xmlns:p14="http://schemas.microsoft.com/office/powerpoint/2010/main" val="149543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Sports versus non sports = 1.80 percentage points / 16.61 percent, Minivan versus</a:t>
            </a:r>
            <a:r>
              <a:rPr lang="en-US" baseline="0" dirty="0" smtClean="0"/>
              <a:t> non minivan = 1.28 percentage points / 11.74 percent. </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11</a:t>
            </a:fld>
            <a:endParaRPr lang="en-US" dirty="0"/>
          </a:p>
        </p:txBody>
      </p:sp>
    </p:spTree>
    <p:extLst>
      <p:ext uri="{BB962C8B-B14F-4D97-AF65-F5344CB8AC3E}">
        <p14:creationId xmlns:p14="http://schemas.microsoft.com/office/powerpoint/2010/main" val="182584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Sports</a:t>
            </a:r>
            <a:r>
              <a:rPr lang="en-US" baseline="0" dirty="0" smtClean="0"/>
              <a:t> versus non sports = 2.57 percent</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12</a:t>
            </a:fld>
            <a:endParaRPr lang="en-US" dirty="0"/>
          </a:p>
        </p:txBody>
      </p:sp>
    </p:spTree>
    <p:extLst>
      <p:ext uri="{BB962C8B-B14F-4D97-AF65-F5344CB8AC3E}">
        <p14:creationId xmlns:p14="http://schemas.microsoft.com/office/powerpoint/2010/main" val="46733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Minivan versus</a:t>
            </a:r>
            <a:r>
              <a:rPr lang="en-US" baseline="0" dirty="0" smtClean="0"/>
              <a:t> non minivan = 2.21 percentage points </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13</a:t>
            </a:fld>
            <a:endParaRPr lang="en-US" dirty="0"/>
          </a:p>
        </p:txBody>
      </p:sp>
    </p:spTree>
    <p:extLst>
      <p:ext uri="{BB962C8B-B14F-4D97-AF65-F5344CB8AC3E}">
        <p14:creationId xmlns:p14="http://schemas.microsoft.com/office/powerpoint/2010/main" val="139606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a:t>
            </a:r>
            <a:r>
              <a:rPr lang="en-US" baseline="0" dirty="0" smtClean="0"/>
              <a:t> = </a:t>
            </a:r>
            <a:r>
              <a:rPr lang="en-US" dirty="0" smtClean="0"/>
              <a:t>0.35, Minivan = 0.40, Mean = 0.84, </a:t>
            </a:r>
            <a:r>
              <a:rPr lang="en-US" dirty="0" err="1" smtClean="0"/>
              <a:t>Std</a:t>
            </a:r>
            <a:r>
              <a:rPr lang="en-US" baseline="0" dirty="0" smtClean="0"/>
              <a:t> = 1.15</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14</a:t>
            </a:fld>
            <a:endParaRPr lang="en-US" dirty="0"/>
          </a:p>
        </p:txBody>
      </p:sp>
    </p:spTree>
    <p:extLst>
      <p:ext uri="{BB962C8B-B14F-4D97-AF65-F5344CB8AC3E}">
        <p14:creationId xmlns:p14="http://schemas.microsoft.com/office/powerpoint/2010/main" val="26466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Sports</a:t>
            </a:r>
            <a:r>
              <a:rPr lang="en-US" baseline="0" dirty="0" smtClean="0"/>
              <a:t> = </a:t>
            </a:r>
            <a:r>
              <a:rPr lang="en-US" dirty="0" smtClean="0"/>
              <a:t>4.70 percent more likely to terminate</a:t>
            </a:r>
            <a:r>
              <a:rPr lang="en-US" baseline="0" dirty="0" smtClean="0"/>
              <a:t> in any given year. Unconditional = 6.04 percent per year. Regulatory, civil and criminal violations. Sports car owners 17 percentage points more likely to violate. Omega </a:t>
            </a:r>
            <a:r>
              <a:rPr lang="en-US" baseline="0" dirty="0" err="1" smtClean="0"/>
              <a:t>std</a:t>
            </a:r>
            <a:r>
              <a:rPr lang="en-US" baseline="0" dirty="0" smtClean="0"/>
              <a:t>  = 1.22</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15</a:t>
            </a:fld>
            <a:endParaRPr lang="en-US" dirty="0"/>
          </a:p>
        </p:txBody>
      </p:sp>
    </p:spTree>
    <p:extLst>
      <p:ext uri="{BB962C8B-B14F-4D97-AF65-F5344CB8AC3E}">
        <p14:creationId xmlns:p14="http://schemas.microsoft.com/office/powerpoint/2010/main" val="392381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C305EE-D46F-9B45-A00B-34072BFB6D9A}"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B9734-71CA-6342-AD9A-616D2FE6EB7A}" type="datetime1">
              <a:rPr lang="en-SG" smtClean="0"/>
              <a:t>17/3/2017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230EA-001C-8340-8DB9-CA668E0BDE56}" type="datetime1">
              <a:rPr lang="en-SG" smtClean="0"/>
              <a:t>17/3/2017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D2F3A4C-7E5C-A740-810E-453D0333B03C}" type="datetime1">
              <a:rPr lang="en-SG" smtClean="0"/>
              <a:t>17/3/2017</a:t>
            </a:fld>
            <a:endParaRPr lang="en-US" dirty="0"/>
          </a:p>
        </p:txBody>
      </p:sp>
      <p:sp>
        <p:nvSpPr>
          <p:cNvPr id="9" name="Slide Number Placeholder 8"/>
          <p:cNvSpPr>
            <a:spLocks noGrp="1"/>
          </p:cNvSpPr>
          <p:nvPr>
            <p:ph type="sldNum" sz="quarter" idx="11"/>
          </p:nvPr>
        </p:nvSpPr>
        <p:spPr/>
        <p:txBody>
          <a:bodyPr/>
          <a:lstStyle/>
          <a:p>
            <a:fld id="{911E8957-5754-4C19-A51A-9C104D1A0E0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C473ABBF-399A-A746-8316-A6331945D521}"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smtClean="0"/>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280384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08A1D-0816-0D4B-8639-F23F502CF02F}"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65691-2C2B-954D-ABA7-412BCBE0AABE}"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5BFD1-FA1A-A04A-8054-458BD8DC022E}"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CF29C4-0017-AE4C-B74E-83C5AB121B8B}"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smtClean="0"/>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smtClean="0"/>
              <a:t>Insert logo here</a:t>
            </a:r>
            <a:endParaRPr lang="en-US" dirty="0"/>
          </a:p>
        </p:txBody>
      </p:sp>
    </p:spTree>
    <p:extLst>
      <p:ext uri="{BB962C8B-B14F-4D97-AF65-F5344CB8AC3E}">
        <p14:creationId xmlns:p14="http://schemas.microsoft.com/office/powerpoint/2010/main" val="243956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C14D9E-2C2F-CB4C-AE5D-160849608DD4}"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extLst>
      <p:ext uri="{BB962C8B-B14F-4D97-AF65-F5344CB8AC3E}">
        <p14:creationId xmlns:p14="http://schemas.microsoft.com/office/powerpoint/2010/main" val="7994180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smtClean="0"/>
              <a:t>Click to edit Master title style</a:t>
            </a:r>
            <a:endParaRPr lang="en-US"/>
          </a:p>
        </p:txBody>
      </p:sp>
      <p:sp>
        <p:nvSpPr>
          <p:cNvPr id="3" name="Content Placeholder 2"/>
          <p:cNvSpPr>
            <a:spLocks noGrp="1"/>
          </p:cNvSpPr>
          <p:nvPr>
            <p:ph idx="1"/>
          </p:nvPr>
        </p:nvSpPr>
        <p:spPr>
          <a:xfrm>
            <a:off x="457200" y="1905000"/>
            <a:ext cx="762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5DD7F8-C30D-6E49-8770-B3CC78CEE7AE}"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02135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D8A01D-1ED5-2E4B-ACF4-3DE9BCF71DD9}" type="datetime1">
              <a:rPr lang="en-SG" smtClean="0"/>
              <a:t>17/3/2017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0EA81B-108F-174E-BE3C-F5CAE97D8E04}" type="datetime1">
              <a:rPr lang="en-SG" smtClean="0"/>
              <a:t>17/3/2017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2445E-0C48-AE4B-AAA1-88ABC2067020}" type="datetime1">
              <a:rPr lang="en-SG" smtClean="0"/>
              <a:t>17/3/2017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16C0E-84DF-B04D-9738-F38F77C6F2EE}" type="datetime1">
              <a:rPr lang="en-SG" smtClean="0"/>
              <a:t>17/3/2017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1E8957-5754-4C19-A51A-9C104D1A0E08}"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9DE3F2A-9289-E44D-AA9B-95BA7BBA7064}" type="datetime1">
              <a:rPr lang="en-SG" smtClean="0"/>
              <a:t>17/3/2017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6" r:id="rId4"/>
    <p:sldLayoutId id="2147483675" r:id="rId5"/>
    <p:sldLayoutId id="2147483663" r:id="rId6"/>
    <p:sldLayoutId id="2147483664" r:id="rId7"/>
    <p:sldLayoutId id="2147483665" r:id="rId8"/>
    <p:sldLayoutId id="2147483666" r:id="rId9"/>
    <p:sldLayoutId id="2147483667" r:id="rId10"/>
    <p:sldLayoutId id="2147483668" r:id="rId11"/>
    <p:sldLayoutId id="2147483669" r:id="rId12"/>
    <p:sldLayoutId id="2147483674" r:id="rId13"/>
    <p:sldLayoutId id="2147483670" r:id="rId14"/>
    <p:sldLayoutId id="2147483671" r:id="rId15"/>
  </p:sldLayoutIdLst>
  <p:timing>
    <p:tnLst>
      <p:par>
        <p:cTn id="1" dur="indefinite" restart="never" nodeType="tmRoot"/>
      </p:par>
    </p:tnLst>
  </p:timing>
  <p:hf hdr="0" ftr="0" dt="0"/>
  <p:txStyles>
    <p:title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p:titleStyle>
    <p:bodyStyle>
      <a:lvl1pPr marL="1588" indent="0" algn="l" defTabSz="914400" rtl="0" eaLnBrk="1" latinLnBrk="0" hangingPunct="1">
        <a:spcBef>
          <a:spcPts val="1200"/>
        </a:spcBef>
        <a:buClr>
          <a:schemeClr val="accent1"/>
        </a:buClr>
        <a:buFont typeface="Arial" pitchFamily="34" charset="0"/>
        <a:buNone/>
        <a:defRPr sz="2200" kern="1200">
          <a:solidFill>
            <a:schemeClr val="tx1"/>
          </a:solidFill>
          <a:latin typeface="+mn-lt"/>
          <a:ea typeface="+mn-ea"/>
          <a:cs typeface="+mn-cs"/>
        </a:defRPr>
      </a:lvl1pPr>
      <a:lvl2pPr marL="285750" indent="-182563" algn="l" defTabSz="914400" rtl="0" eaLnBrk="1" latinLnBrk="0" hangingPunct="1">
        <a:spcBef>
          <a:spcPts val="1200"/>
        </a:spcBef>
        <a:buClr>
          <a:schemeClr val="accent1"/>
        </a:buClr>
        <a:buFont typeface="Arial" pitchFamily="34" charset="0"/>
        <a:buChar char="•"/>
        <a:defRPr sz="2200" kern="1200">
          <a:solidFill>
            <a:schemeClr val="tx1"/>
          </a:solidFill>
          <a:latin typeface="+mn-lt"/>
          <a:ea typeface="+mn-ea"/>
          <a:cs typeface="+mn-cs"/>
        </a:defRPr>
      </a:lvl2pPr>
      <a:lvl3pPr marL="622300" indent="-182563" algn="l" defTabSz="914400" rtl="0" eaLnBrk="1" latinLnBrk="0" hangingPunct="1">
        <a:spcBef>
          <a:spcPts val="600"/>
        </a:spcBef>
        <a:buClr>
          <a:schemeClr val="accent2"/>
        </a:buClr>
        <a:buFont typeface="Arial" pitchFamily="34" charset="0"/>
        <a:buChar char="•"/>
        <a:defRPr sz="2000" kern="1200">
          <a:solidFill>
            <a:schemeClr val="tx1"/>
          </a:solidFill>
          <a:latin typeface="+mn-lt"/>
          <a:ea typeface="+mn-ea"/>
          <a:cs typeface="+mn-cs"/>
        </a:defRPr>
      </a:lvl3pPr>
      <a:lvl4pPr marL="793750" indent="-182563" algn="l" defTabSz="914400" rtl="0" eaLnBrk="1" latinLnBrk="0" hangingPunct="1">
        <a:spcBef>
          <a:spcPts val="600"/>
        </a:spcBef>
        <a:buClr>
          <a:schemeClr val="accent3"/>
        </a:buClr>
        <a:buFont typeface="Arial" pitchFamily="34" charset="0"/>
        <a:buChar char="•"/>
        <a:defRPr sz="1800" kern="1200">
          <a:solidFill>
            <a:schemeClr val="tx1"/>
          </a:solidFill>
          <a:latin typeface="+mn-lt"/>
          <a:ea typeface="+mn-ea"/>
          <a:cs typeface="+mn-cs"/>
        </a:defRPr>
      </a:lvl4pPr>
      <a:lvl5pPr marL="992188" indent="-182563" algn="l" defTabSz="914400" rtl="0" eaLnBrk="1" latinLnBrk="0" hangingPunct="1">
        <a:spcBef>
          <a:spcPts val="600"/>
        </a:spcBef>
        <a:buClr>
          <a:schemeClr val="accent4"/>
        </a:buClr>
        <a:buFont typeface="Arial" pitchFamily="34" charset="0"/>
        <a:buChar char="•"/>
        <a:defRPr sz="1600" kern="1200" baseline="0">
          <a:solidFill>
            <a:schemeClr val="tx1"/>
          </a:solidFill>
          <a:latin typeface="+mn-lt"/>
          <a:ea typeface="+mn-ea"/>
          <a:cs typeface="+mn-cs"/>
        </a:defRPr>
      </a:lvl5pPr>
      <a:lvl6pPr marL="1173163" indent="-182563" algn="l" defTabSz="914400" rtl="0" eaLnBrk="1" latinLnBrk="0" hangingPunct="1">
        <a:spcBef>
          <a:spcPts val="600"/>
        </a:spcBef>
        <a:buClr>
          <a:schemeClr val="accent5"/>
        </a:buClr>
        <a:buFont typeface="Arial" pitchFamily="34" charset="0"/>
        <a:buChar char="•"/>
        <a:defRPr sz="1400" kern="1200" baseline="0">
          <a:solidFill>
            <a:schemeClr val="tx1"/>
          </a:solidFill>
          <a:latin typeface="+mn-lt"/>
          <a:ea typeface="+mn-ea"/>
          <a:cs typeface="+mn-cs"/>
        </a:defRPr>
      </a:lvl6pPr>
      <a:lvl7pPr marL="1354138" indent="-182563" algn="l" defTabSz="914400" rtl="0" eaLnBrk="1" latinLnBrk="0" hangingPunct="1">
        <a:spcBef>
          <a:spcPts val="600"/>
        </a:spcBef>
        <a:buClr>
          <a:schemeClr val="accent1"/>
        </a:buClr>
        <a:buFont typeface="Arial" pitchFamily="34" charset="0"/>
        <a:buChar char="•"/>
        <a:tabLst/>
        <a:defRPr sz="1400" kern="1200">
          <a:solidFill>
            <a:schemeClr val="tx1"/>
          </a:solidFill>
          <a:latin typeface="+mn-lt"/>
          <a:ea typeface="+mn-ea"/>
          <a:cs typeface="+mn-cs"/>
        </a:defRPr>
      </a:lvl7pPr>
      <a:lvl8pPr marL="1544638" indent="-182563" algn="l" defTabSz="914400" rtl="0" eaLnBrk="1" latinLnBrk="0" hangingPunct="1">
        <a:spcBef>
          <a:spcPts val="600"/>
        </a:spcBef>
        <a:buClr>
          <a:schemeClr val="accent2"/>
        </a:buClr>
        <a:buFont typeface="Arial" pitchFamily="34" charset="0"/>
        <a:buChar char="•"/>
        <a:tabLst/>
        <a:defRPr sz="1400" kern="1200">
          <a:solidFill>
            <a:schemeClr val="tx1"/>
          </a:solidFill>
          <a:latin typeface="+mn-lt"/>
          <a:ea typeface="+mn-ea"/>
          <a:cs typeface="+mn-cs"/>
        </a:defRPr>
      </a:lvl8pPr>
      <a:lvl9pPr marL="1717675" indent="-182563" algn="l" defTabSz="914400" rtl="0" eaLnBrk="1" latinLnBrk="0" hangingPunct="1">
        <a:spcBef>
          <a:spcPts val="600"/>
        </a:spcBef>
        <a:buClr>
          <a:schemeClr val="accent3"/>
        </a:buClr>
        <a:buFont typeface="Arial" pitchFamily="34" charset="0"/>
        <a:buChar char="•"/>
        <a:tabLst/>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ustomXml" Target="../ink/ink3.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6.emf"/><Relationship Id="rId3" Type="http://schemas.openxmlformats.org/officeDocument/2006/relationships/image" Target="../media/image10.png"/><Relationship Id="rId7" Type="http://schemas.openxmlformats.org/officeDocument/2006/relationships/image" Target="../media/image13.emf"/><Relationship Id="rId12" Type="http://schemas.openxmlformats.org/officeDocument/2006/relationships/customXml" Target="../ink/ink9.xml"/><Relationship Id="rId17" Type="http://schemas.openxmlformats.org/officeDocument/2006/relationships/image" Target="../media/image18.emf"/><Relationship Id="rId2" Type="http://schemas.openxmlformats.org/officeDocument/2006/relationships/notesSlide" Target="../notesSlides/notesSlide9.xml"/><Relationship Id="rId16"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5.emf"/><Relationship Id="rId5" Type="http://schemas.openxmlformats.org/officeDocument/2006/relationships/image" Target="../media/image12.emf"/><Relationship Id="rId15" Type="http://schemas.openxmlformats.org/officeDocument/2006/relationships/image" Target="../media/image17.emf"/><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14.emf"/><Relationship Id="rId14" Type="http://schemas.openxmlformats.org/officeDocument/2006/relationships/customXml" Target="../ink/ink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ars.com" TargetMode="External"/><Relationship Id="rId2" Type="http://schemas.openxmlformats.org/officeDocument/2006/relationships/hyperlink" Target="http://www.autocheck.com" TargetMode="External"/><Relationship Id="rId1" Type="http://schemas.openxmlformats.org/officeDocument/2006/relationships/slideLayout" Target="../slideLayouts/slideLayout2.xml"/><Relationship Id="rId5" Type="http://schemas.openxmlformats.org/officeDocument/2006/relationships/hyperlink" Target="http://www.iihs.org" TargetMode="External"/><Relationship Id="rId4" Type="http://schemas.openxmlformats.org/officeDocument/2006/relationships/hyperlink" Target="http://www.cars-data.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11" y="381000"/>
            <a:ext cx="8382000" cy="2362200"/>
          </a:xfrm>
        </p:spPr>
        <p:txBody>
          <a:bodyPr/>
          <a:lstStyle/>
          <a:p>
            <a:pPr algn="ctr"/>
            <a:r>
              <a:rPr lang="en-US" sz="4800" dirty="0" smtClean="0"/>
              <a:t>Sensation Seeking, Sports Cars, and Hedge Funds</a:t>
            </a:r>
            <a:endParaRPr lang="en-US" sz="4800" dirty="0"/>
          </a:p>
        </p:txBody>
      </p:sp>
      <p:sp>
        <p:nvSpPr>
          <p:cNvPr id="8" name="Subtitle 7"/>
          <p:cNvSpPr>
            <a:spLocks noGrp="1"/>
          </p:cNvSpPr>
          <p:nvPr>
            <p:ph type="subTitle" idx="1"/>
          </p:nvPr>
        </p:nvSpPr>
        <p:spPr>
          <a:xfrm>
            <a:off x="-1" y="3733799"/>
            <a:ext cx="8455025" cy="1219201"/>
          </a:xfrm>
        </p:spPr>
        <p:txBody>
          <a:bodyPr>
            <a:noAutofit/>
          </a:bodyPr>
          <a:lstStyle/>
          <a:p>
            <a:pPr algn="ctr"/>
            <a:r>
              <a:rPr lang="en-US" sz="3200" dirty="0" smtClean="0"/>
              <a:t>Sugata Ray</a:t>
            </a:r>
            <a:endParaRPr lang="en-US" sz="3200" dirty="0"/>
          </a:p>
          <a:p>
            <a:pPr algn="ctr"/>
            <a:r>
              <a:rPr lang="en-US" sz="3200" dirty="0" smtClean="0"/>
              <a:t>Univ. of Florida</a:t>
            </a:r>
          </a:p>
        </p:txBody>
      </p:sp>
      <p:sp>
        <p:nvSpPr>
          <p:cNvPr id="7" name="Slide Number Placeholder 6"/>
          <p:cNvSpPr>
            <a:spLocks noGrp="1"/>
          </p:cNvSpPr>
          <p:nvPr>
            <p:ph type="sldNum" sz="quarter" idx="12"/>
          </p:nvPr>
        </p:nvSpPr>
        <p:spPr/>
        <p:txBody>
          <a:bodyPr/>
          <a:lstStyle/>
          <a:p>
            <a:fld id="{911E8957-5754-4C19-A51A-9C104D1A0E08}" type="slidenum">
              <a:rPr lang="en-US" smtClean="0"/>
              <a:t>1</a:t>
            </a:fld>
            <a:endParaRPr lang="en-US" dirty="0"/>
          </a:p>
        </p:txBody>
      </p:sp>
      <p:sp>
        <p:nvSpPr>
          <p:cNvPr id="5" name="Subtitle 7"/>
          <p:cNvSpPr txBox="1">
            <a:spLocks/>
          </p:cNvSpPr>
          <p:nvPr/>
        </p:nvSpPr>
        <p:spPr>
          <a:xfrm>
            <a:off x="0" y="5105400"/>
            <a:ext cx="8455024" cy="990600"/>
          </a:xfrm>
          <a:prstGeom prst="rect">
            <a:avLst/>
          </a:prstGeom>
        </p:spPr>
        <p:txBody>
          <a:bodyPr vert="horz" lIns="91440" tIns="45720" rIns="91440" bIns="45720" rtlCol="0" anchor="t">
            <a:noAutofit/>
          </a:bodyPr>
          <a:lstStyle>
            <a:lvl1pPr marL="0" indent="0" algn="l" defTabSz="914400" rtl="0" eaLnBrk="1" latinLnBrk="0" hangingPunct="1">
              <a:spcBef>
                <a:spcPts val="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ts val="12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4"/>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accent5"/>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tabLst/>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2"/>
              </a:buClr>
              <a:buFont typeface="Arial" pitchFamily="34" charset="0"/>
              <a:buNone/>
              <a:tabLst/>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3"/>
              </a:buClr>
              <a:buFont typeface="Arial" pitchFamily="34" charset="0"/>
              <a:buNone/>
              <a:tabLst/>
              <a:defRPr sz="1400" kern="1200" baseline="0">
                <a:solidFill>
                  <a:schemeClr val="tx1">
                    <a:tint val="75000"/>
                  </a:schemeClr>
                </a:solidFill>
                <a:latin typeface="+mn-lt"/>
                <a:ea typeface="+mn-ea"/>
                <a:cs typeface="+mn-cs"/>
              </a:defRPr>
            </a:lvl9pPr>
          </a:lstStyle>
          <a:p>
            <a:pPr algn="ctr"/>
            <a:r>
              <a:rPr lang="en-US" sz="2400" dirty="0" smtClean="0"/>
              <a:t>Joint with </a:t>
            </a:r>
            <a:r>
              <a:rPr lang="en-US" sz="2400" dirty="0"/>
              <a:t>Stephen Brown (NYU/Monash</a:t>
            </a:r>
            <a:r>
              <a:rPr lang="en-US" sz="2400" dirty="0" smtClean="0"/>
              <a:t>), </a:t>
            </a:r>
            <a:br>
              <a:rPr lang="en-US" sz="2400" dirty="0" smtClean="0"/>
            </a:br>
            <a:r>
              <a:rPr lang="en-US" sz="2400" dirty="0" smtClean="0"/>
              <a:t>Yan Lu (UCF), and Melvyn Teo (SMU) </a:t>
            </a:r>
          </a:p>
        </p:txBody>
      </p:sp>
      <p:pic>
        <p:nvPicPr>
          <p:cNvPr id="1026" name="Picture 2" descr="Mid-Atlantic Research Conference in Finance P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85" y="0"/>
            <a:ext cx="2981739" cy="89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27876"/>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methodology</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10</a:t>
            </a:fld>
            <a:endParaRPr lang="en-US" dirty="0"/>
          </a:p>
        </p:txBody>
      </p:sp>
      <p:pic>
        <p:nvPicPr>
          <p:cNvPr id="6" name="Picture 5"/>
          <p:cNvPicPr>
            <a:picLocks noChangeAspect="1"/>
          </p:cNvPicPr>
          <p:nvPr/>
        </p:nvPicPr>
        <p:blipFill>
          <a:blip r:embed="rId2"/>
          <a:stretch>
            <a:fillRect/>
          </a:stretch>
        </p:blipFill>
        <p:spPr>
          <a:xfrm>
            <a:off x="444500" y="2400300"/>
            <a:ext cx="7785100" cy="2057400"/>
          </a:xfrm>
          <a:prstGeom prst="rect">
            <a:avLst/>
          </a:prstGeom>
        </p:spPr>
      </p:pic>
      <p:sp>
        <p:nvSpPr>
          <p:cNvPr id="7" name="TextBox 6"/>
          <p:cNvSpPr txBox="1"/>
          <p:nvPr/>
        </p:nvSpPr>
        <p:spPr>
          <a:xfrm>
            <a:off x="381000" y="1981200"/>
            <a:ext cx="4800600" cy="369332"/>
          </a:xfrm>
          <a:prstGeom prst="rect">
            <a:avLst/>
          </a:prstGeom>
          <a:noFill/>
        </p:spPr>
        <p:txBody>
          <a:bodyPr wrap="square" rtlCol="0">
            <a:spAutoFit/>
          </a:bodyPr>
          <a:lstStyle/>
          <a:p>
            <a:r>
              <a:rPr lang="en-US" dirty="0" smtClean="0"/>
              <a:t>Table 1: Summary statistics for vehicle attributes</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512537" y="2704657"/>
              <a:ext cx="725760" cy="495720"/>
            </p14:xfrm>
          </p:contentPart>
        </mc:Choice>
        <mc:Fallback xmlns="">
          <p:pic>
            <p:nvPicPr>
              <p:cNvPr id="5" name="Ink 4"/>
              <p:cNvPicPr/>
              <p:nvPr/>
            </p:nvPicPr>
            <p:blipFill>
              <a:blip r:embed="rId4"/>
              <a:stretch>
                <a:fillRect/>
              </a:stretch>
            </p:blipFill>
            <p:spPr>
              <a:xfrm>
                <a:off x="4501017" y="2689897"/>
                <a:ext cx="75456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4285377" y="3834337"/>
              <a:ext cx="1244520" cy="771120"/>
            </p14:xfrm>
          </p:contentPart>
        </mc:Choice>
        <mc:Fallback xmlns="">
          <p:pic>
            <p:nvPicPr>
              <p:cNvPr id="11" name="Ink 10"/>
              <p:cNvPicPr/>
              <p:nvPr/>
            </p:nvPicPr>
            <p:blipFill>
              <a:blip r:embed="rId6"/>
              <a:stretch>
                <a:fillRect/>
              </a:stretch>
            </p:blipFill>
            <p:spPr>
              <a:xfrm>
                <a:off x="4273857" y="3823897"/>
                <a:ext cx="1274040" cy="794880"/>
              </a:xfrm>
              <a:prstGeom prst="rect">
                <a:avLst/>
              </a:prstGeom>
            </p:spPr>
          </p:pic>
        </mc:Fallback>
      </mc:AlternateContent>
    </p:spTree>
    <p:extLst>
      <p:ext uri="{BB962C8B-B14F-4D97-AF65-F5344CB8AC3E}">
        <p14:creationId xmlns:p14="http://schemas.microsoft.com/office/powerpoint/2010/main" val="104217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 Univariate tests</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11</a:t>
            </a:fld>
            <a:endParaRPr lang="en-US" dirty="0"/>
          </a:p>
        </p:txBody>
      </p:sp>
      <p:pic>
        <p:nvPicPr>
          <p:cNvPr id="5" name="Picture 4"/>
          <p:cNvPicPr>
            <a:picLocks noChangeAspect="1"/>
          </p:cNvPicPr>
          <p:nvPr/>
        </p:nvPicPr>
        <p:blipFill>
          <a:blip r:embed="rId3"/>
          <a:stretch>
            <a:fillRect/>
          </a:stretch>
        </p:blipFill>
        <p:spPr>
          <a:xfrm>
            <a:off x="533400" y="2057400"/>
            <a:ext cx="7759700" cy="3676650"/>
          </a:xfrm>
          <a:prstGeom prst="rect">
            <a:avLst/>
          </a:prstGeom>
        </p:spPr>
      </p:pic>
      <p:sp>
        <p:nvSpPr>
          <p:cNvPr id="6" name="TextBox 5"/>
          <p:cNvSpPr txBox="1"/>
          <p:nvPr/>
        </p:nvSpPr>
        <p:spPr>
          <a:xfrm>
            <a:off x="457200" y="1600200"/>
            <a:ext cx="5943600" cy="369332"/>
          </a:xfrm>
          <a:prstGeom prst="rect">
            <a:avLst/>
          </a:prstGeom>
          <a:noFill/>
        </p:spPr>
        <p:txBody>
          <a:bodyPr wrap="square" rtlCol="0">
            <a:spAutoFit/>
          </a:bodyPr>
          <a:lstStyle/>
          <a:p>
            <a:r>
              <a:rPr lang="en-US" dirty="0" smtClean="0"/>
              <a:t>Table 2: Sorts on hedge fund manager automobile attributes</a:t>
            </a:r>
            <a:endParaRPr lang="en-US"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3510297" y="3265537"/>
              <a:ext cx="4901400" cy="2501280"/>
            </p14:xfrm>
          </p:contentPart>
        </mc:Choice>
        <mc:Fallback xmlns="">
          <p:pic>
            <p:nvPicPr>
              <p:cNvPr id="9" name="Ink 8"/>
              <p:cNvPicPr/>
              <p:nvPr/>
            </p:nvPicPr>
            <p:blipFill>
              <a:blip r:embed="rId5"/>
              <a:stretch>
                <a:fillRect/>
              </a:stretch>
            </p:blipFill>
            <p:spPr>
              <a:xfrm>
                <a:off x="3494817" y="3252577"/>
                <a:ext cx="4937400" cy="2535120"/>
              </a:xfrm>
              <a:prstGeom prst="rect">
                <a:avLst/>
              </a:prstGeom>
            </p:spPr>
          </p:pic>
        </mc:Fallback>
      </mc:AlternateContent>
    </p:spTree>
    <p:extLst>
      <p:ext uri="{BB962C8B-B14F-4D97-AF65-F5344CB8AC3E}">
        <p14:creationId xmlns:p14="http://schemas.microsoft.com/office/powerpoint/2010/main" val="162884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 </a:t>
            </a:r>
            <a:r>
              <a:rPr lang="en-US" dirty="0"/>
              <a:t>M</a:t>
            </a:r>
            <a:r>
              <a:rPr lang="en-US" dirty="0" smtClean="0"/>
              <a:t>ultivariate tests</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12</a:t>
            </a:fld>
            <a:endParaRPr lang="en-US" dirty="0"/>
          </a:p>
        </p:txBody>
      </p:sp>
      <p:sp>
        <p:nvSpPr>
          <p:cNvPr id="7" name="TextBox 6"/>
          <p:cNvSpPr txBox="1"/>
          <p:nvPr/>
        </p:nvSpPr>
        <p:spPr>
          <a:xfrm>
            <a:off x="533400" y="1447800"/>
            <a:ext cx="7848600" cy="369332"/>
          </a:xfrm>
          <a:prstGeom prst="rect">
            <a:avLst/>
          </a:prstGeom>
          <a:noFill/>
        </p:spPr>
        <p:txBody>
          <a:bodyPr wrap="square" rtlCol="0">
            <a:spAutoFit/>
          </a:bodyPr>
          <a:lstStyle/>
          <a:p>
            <a:r>
              <a:rPr lang="en-US" dirty="0" smtClean="0"/>
              <a:t>Table 3: Multivariate regressions on hedge fund risk with pro-sensation variables</a:t>
            </a:r>
          </a:p>
        </p:txBody>
      </p:sp>
      <p:pic>
        <p:nvPicPr>
          <p:cNvPr id="5" name="Picture 4"/>
          <p:cNvPicPr>
            <a:picLocks noChangeAspect="1"/>
          </p:cNvPicPr>
          <p:nvPr/>
        </p:nvPicPr>
        <p:blipFill>
          <a:blip r:embed="rId3"/>
          <a:stretch>
            <a:fillRect/>
          </a:stretch>
        </p:blipFill>
        <p:spPr>
          <a:xfrm>
            <a:off x="609600" y="1905000"/>
            <a:ext cx="6883400" cy="3733800"/>
          </a:xfrm>
          <a:prstGeom prst="rect">
            <a:avLst/>
          </a:prstGeom>
        </p:spPr>
      </p:pic>
      <p:sp>
        <p:nvSpPr>
          <p:cNvPr id="8" name="TextBox 7"/>
          <p:cNvSpPr txBox="1"/>
          <p:nvPr/>
        </p:nvSpPr>
        <p:spPr>
          <a:xfrm>
            <a:off x="2667000" y="2286000"/>
            <a:ext cx="4800600" cy="1295400"/>
          </a:xfrm>
          <a:prstGeom prst="rect">
            <a:avLst/>
          </a:prstGeom>
          <a:noFill/>
          <a:ln w="25400">
            <a:solidFill>
              <a:schemeClr val="accent3">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3798823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results: </a:t>
            </a:r>
            <a:r>
              <a:rPr lang="en-US" dirty="0"/>
              <a:t>M</a:t>
            </a:r>
            <a:r>
              <a:rPr lang="en-US" dirty="0" smtClean="0"/>
              <a:t>ultivariate tests</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13</a:t>
            </a:fld>
            <a:endParaRPr lang="en-US" dirty="0"/>
          </a:p>
        </p:txBody>
      </p:sp>
      <p:sp>
        <p:nvSpPr>
          <p:cNvPr id="7" name="TextBox 6"/>
          <p:cNvSpPr txBox="1"/>
          <p:nvPr/>
        </p:nvSpPr>
        <p:spPr>
          <a:xfrm>
            <a:off x="533400" y="1447800"/>
            <a:ext cx="7848600" cy="369332"/>
          </a:xfrm>
          <a:prstGeom prst="rect">
            <a:avLst/>
          </a:prstGeom>
          <a:noFill/>
        </p:spPr>
        <p:txBody>
          <a:bodyPr wrap="square" rtlCol="0">
            <a:spAutoFit/>
          </a:bodyPr>
          <a:lstStyle/>
          <a:p>
            <a:r>
              <a:rPr lang="en-US" dirty="0" smtClean="0"/>
              <a:t>Table 4: Multivariate regressions on hedge fund risk with anti-sensation variables</a:t>
            </a:r>
          </a:p>
        </p:txBody>
      </p:sp>
      <p:pic>
        <p:nvPicPr>
          <p:cNvPr id="5" name="Picture 4"/>
          <p:cNvPicPr>
            <a:picLocks noChangeAspect="1"/>
          </p:cNvPicPr>
          <p:nvPr/>
        </p:nvPicPr>
        <p:blipFill>
          <a:blip r:embed="rId3"/>
          <a:stretch>
            <a:fillRect/>
          </a:stretch>
        </p:blipFill>
        <p:spPr>
          <a:xfrm>
            <a:off x="685800" y="1981200"/>
            <a:ext cx="7112000" cy="3733800"/>
          </a:xfrm>
          <a:prstGeom prst="rect">
            <a:avLst/>
          </a:prstGeom>
        </p:spPr>
      </p:pic>
      <p:sp>
        <p:nvSpPr>
          <p:cNvPr id="8" name="TextBox 7"/>
          <p:cNvSpPr txBox="1"/>
          <p:nvPr/>
        </p:nvSpPr>
        <p:spPr>
          <a:xfrm>
            <a:off x="2743200" y="2362200"/>
            <a:ext cx="5105400" cy="1295400"/>
          </a:xfrm>
          <a:prstGeom prst="rect">
            <a:avLst/>
          </a:prstGeom>
          <a:noFill/>
          <a:ln w="25400">
            <a:solidFill>
              <a:schemeClr val="accent3">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3636923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Multivariate tests</a:t>
            </a:r>
          </a:p>
        </p:txBody>
      </p:sp>
      <p:sp>
        <p:nvSpPr>
          <p:cNvPr id="4" name="Slide Number Placeholder 3"/>
          <p:cNvSpPr>
            <a:spLocks noGrp="1"/>
          </p:cNvSpPr>
          <p:nvPr>
            <p:ph type="sldNum" sz="quarter" idx="12"/>
          </p:nvPr>
        </p:nvSpPr>
        <p:spPr/>
        <p:txBody>
          <a:bodyPr/>
          <a:lstStyle/>
          <a:p>
            <a:fld id="{911E8957-5754-4C19-A51A-9C104D1A0E08}" type="slidenum">
              <a:rPr lang="en-US" smtClean="0"/>
              <a:t>14</a:t>
            </a:fld>
            <a:endParaRPr lang="en-US" dirty="0"/>
          </a:p>
        </p:txBody>
      </p:sp>
      <p:sp>
        <p:nvSpPr>
          <p:cNvPr id="5" name="Rectangle 4"/>
          <p:cNvSpPr/>
          <p:nvPr/>
        </p:nvSpPr>
        <p:spPr>
          <a:xfrm>
            <a:off x="533400" y="1219200"/>
            <a:ext cx="7467600" cy="369332"/>
          </a:xfrm>
          <a:prstGeom prst="rect">
            <a:avLst/>
          </a:prstGeom>
        </p:spPr>
        <p:txBody>
          <a:bodyPr wrap="square">
            <a:spAutoFit/>
          </a:bodyPr>
          <a:lstStyle/>
          <a:p>
            <a:r>
              <a:rPr lang="en-US" dirty="0"/>
              <a:t>Table </a:t>
            </a:r>
            <a:r>
              <a:rPr lang="en-US" dirty="0" smtClean="0"/>
              <a:t>5: </a:t>
            </a:r>
            <a:r>
              <a:rPr lang="en-US" dirty="0"/>
              <a:t>Multivariate regressions on hedge fund S</a:t>
            </a:r>
            <a:r>
              <a:rPr lang="en-US" dirty="0" smtClean="0"/>
              <a:t>harpe ratio</a:t>
            </a:r>
            <a:endParaRPr lang="en-US" dirty="0"/>
          </a:p>
        </p:txBody>
      </p:sp>
      <p:pic>
        <p:nvPicPr>
          <p:cNvPr id="3" name="Picture 2"/>
          <p:cNvPicPr>
            <a:picLocks noChangeAspect="1"/>
          </p:cNvPicPr>
          <p:nvPr/>
        </p:nvPicPr>
        <p:blipFill>
          <a:blip r:embed="rId3"/>
          <a:stretch>
            <a:fillRect/>
          </a:stretch>
        </p:blipFill>
        <p:spPr>
          <a:xfrm>
            <a:off x="609600" y="1600200"/>
            <a:ext cx="6642100" cy="4648200"/>
          </a:xfrm>
          <a:prstGeom prst="rect">
            <a:avLst/>
          </a:prstGeom>
        </p:spPr>
      </p:pic>
      <p:sp>
        <p:nvSpPr>
          <p:cNvPr id="8" name="TextBox 7"/>
          <p:cNvSpPr txBox="1"/>
          <p:nvPr/>
        </p:nvSpPr>
        <p:spPr>
          <a:xfrm>
            <a:off x="2286000" y="1828800"/>
            <a:ext cx="4876800" cy="2743200"/>
          </a:xfrm>
          <a:prstGeom prst="rect">
            <a:avLst/>
          </a:prstGeom>
          <a:noFill/>
          <a:ln w="25400">
            <a:solidFill>
              <a:schemeClr val="accent3">
                <a:lumMod val="75000"/>
              </a:schemeClr>
            </a:solidFill>
          </a:ln>
        </p:spPr>
        <p:txBody>
          <a:bodyPr wrap="square" rtlCol="0">
            <a:spAutoFit/>
          </a:bodyPr>
          <a:lstStyle/>
          <a:p>
            <a:endParaRPr lang="en-US" dirty="0"/>
          </a:p>
        </p:txBody>
      </p:sp>
    </p:spTree>
    <p:extLst>
      <p:ext uri="{BB962C8B-B14F-4D97-AF65-F5344CB8AC3E}">
        <p14:creationId xmlns:p14="http://schemas.microsoft.com/office/powerpoint/2010/main" val="2254068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Multivariate tests</a:t>
            </a:r>
          </a:p>
        </p:txBody>
      </p:sp>
      <p:sp>
        <p:nvSpPr>
          <p:cNvPr id="4" name="Slide Number Placeholder 3"/>
          <p:cNvSpPr>
            <a:spLocks noGrp="1"/>
          </p:cNvSpPr>
          <p:nvPr>
            <p:ph type="sldNum" sz="quarter" idx="12"/>
          </p:nvPr>
        </p:nvSpPr>
        <p:spPr/>
        <p:txBody>
          <a:bodyPr/>
          <a:lstStyle/>
          <a:p>
            <a:fld id="{911E8957-5754-4C19-A51A-9C104D1A0E08}" type="slidenum">
              <a:rPr lang="en-US" smtClean="0"/>
              <a:t>15</a:t>
            </a:fld>
            <a:endParaRPr lang="en-US" dirty="0"/>
          </a:p>
        </p:txBody>
      </p:sp>
      <p:sp>
        <p:nvSpPr>
          <p:cNvPr id="5" name="Rectangle 4"/>
          <p:cNvSpPr/>
          <p:nvPr/>
        </p:nvSpPr>
        <p:spPr>
          <a:xfrm>
            <a:off x="609600" y="1447800"/>
            <a:ext cx="7467600" cy="369332"/>
          </a:xfrm>
          <a:prstGeom prst="rect">
            <a:avLst/>
          </a:prstGeom>
        </p:spPr>
        <p:txBody>
          <a:bodyPr wrap="square">
            <a:spAutoFit/>
          </a:bodyPr>
          <a:lstStyle/>
          <a:p>
            <a:r>
              <a:rPr lang="en-US" dirty="0"/>
              <a:t>Table 6</a:t>
            </a:r>
            <a:r>
              <a:rPr lang="en-US" dirty="0" smtClean="0"/>
              <a:t>: </a:t>
            </a:r>
            <a:r>
              <a:rPr lang="en-US" dirty="0"/>
              <a:t>Multivariate regressions on hedge fund </a:t>
            </a:r>
            <a:r>
              <a:rPr lang="en-US" dirty="0" smtClean="0"/>
              <a:t>operational risk metrics</a:t>
            </a:r>
            <a:endParaRPr lang="en-US" dirty="0"/>
          </a:p>
        </p:txBody>
      </p:sp>
      <p:pic>
        <p:nvPicPr>
          <p:cNvPr id="6" name="Picture 5"/>
          <p:cNvPicPr>
            <a:picLocks noChangeAspect="1"/>
          </p:cNvPicPr>
          <p:nvPr/>
        </p:nvPicPr>
        <p:blipFill>
          <a:blip r:embed="rId3"/>
          <a:stretch>
            <a:fillRect/>
          </a:stretch>
        </p:blipFill>
        <p:spPr>
          <a:xfrm>
            <a:off x="685800" y="1905000"/>
            <a:ext cx="6261100" cy="3276600"/>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284122" y="2359057"/>
              <a:ext cx="14400" cy="2880"/>
            </p14:xfrm>
          </p:contentPart>
        </mc:Choice>
        <mc:Fallback xmlns="">
          <p:pic>
            <p:nvPicPr>
              <p:cNvPr id="7" name="Ink 6"/>
              <p:cNvPicPr/>
              <p:nvPr/>
            </p:nvPicPr>
            <p:blipFill>
              <a:blip r:embed="rId5"/>
              <a:stretch>
                <a:fillRect/>
              </a:stretch>
            </p:blipFill>
            <p:spPr>
              <a:xfrm>
                <a:off x="2275122" y="2350057"/>
                <a:ext cx="2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74042" y="2253577"/>
              <a:ext cx="3364560" cy="1104480"/>
            </p14:xfrm>
          </p:contentPart>
        </mc:Choice>
        <mc:Fallback xmlns="">
          <p:pic>
            <p:nvPicPr>
              <p:cNvPr id="9" name="Ink 8"/>
              <p:cNvPicPr/>
              <p:nvPr/>
            </p:nvPicPr>
            <p:blipFill>
              <a:blip r:embed="rId7"/>
              <a:stretch>
                <a:fillRect/>
              </a:stretch>
            </p:blipFill>
            <p:spPr>
              <a:xfrm>
                <a:off x="458922" y="2231977"/>
                <a:ext cx="3399120" cy="11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585282" y="3372817"/>
              <a:ext cx="3172320" cy="1004040"/>
            </p14:xfrm>
          </p:contentPart>
        </mc:Choice>
        <mc:Fallback xmlns="">
          <p:pic>
            <p:nvPicPr>
              <p:cNvPr id="12" name="Ink 11"/>
              <p:cNvPicPr/>
              <p:nvPr/>
            </p:nvPicPr>
            <p:blipFill>
              <a:blip r:embed="rId9"/>
              <a:stretch>
                <a:fillRect/>
              </a:stretch>
            </p:blipFill>
            <p:spPr>
              <a:xfrm>
                <a:off x="570882" y="3353017"/>
                <a:ext cx="3205440" cy="103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453882" y="4457497"/>
              <a:ext cx="3355200" cy="1120680"/>
            </p14:xfrm>
          </p:contentPart>
        </mc:Choice>
        <mc:Fallback xmlns="">
          <p:pic>
            <p:nvPicPr>
              <p:cNvPr id="13" name="Ink 12"/>
              <p:cNvPicPr/>
              <p:nvPr/>
            </p:nvPicPr>
            <p:blipFill>
              <a:blip r:embed="rId11"/>
              <a:stretch>
                <a:fillRect/>
              </a:stretch>
            </p:blipFill>
            <p:spPr>
              <a:xfrm>
                <a:off x="436602" y="4440937"/>
                <a:ext cx="3391200" cy="1153800"/>
              </a:xfrm>
              <a:prstGeom prst="rect">
                <a:avLst/>
              </a:prstGeom>
            </p:spPr>
          </p:pic>
        </mc:Fallback>
      </mc:AlternateContent>
      <p:sp>
        <p:nvSpPr>
          <p:cNvPr id="14" name="TextBox 13"/>
          <p:cNvSpPr txBox="1"/>
          <p:nvPr/>
        </p:nvSpPr>
        <p:spPr>
          <a:xfrm>
            <a:off x="1218282" y="3461377"/>
            <a:ext cx="2590800" cy="923330"/>
          </a:xfrm>
          <a:prstGeom prst="rect">
            <a:avLst/>
          </a:prstGeom>
          <a:solidFill>
            <a:schemeClr val="bg1"/>
          </a:solidFill>
          <a:ln>
            <a:solidFill>
              <a:srgbClr val="ED1C24"/>
            </a:solidFill>
          </a:ln>
        </p:spPr>
        <p:txBody>
          <a:bodyPr wrap="square" rtlCol="0">
            <a:spAutoFit/>
          </a:bodyPr>
          <a:lstStyle/>
          <a:p>
            <a:r>
              <a:rPr lang="en-US" dirty="0" smtClean="0"/>
              <a:t>Performance car drivers more likely to experience fund termination</a:t>
            </a:r>
            <a:endParaRPr lang="en-US" dirty="0"/>
          </a:p>
        </p:txBody>
      </p:sp>
      <p:sp>
        <p:nvSpPr>
          <p:cNvPr id="15" name="TextBox 14"/>
          <p:cNvSpPr txBox="1"/>
          <p:nvPr/>
        </p:nvSpPr>
        <p:spPr>
          <a:xfrm>
            <a:off x="1318800" y="5164886"/>
            <a:ext cx="2590800" cy="1477328"/>
          </a:xfrm>
          <a:prstGeom prst="rect">
            <a:avLst/>
          </a:prstGeom>
          <a:solidFill>
            <a:schemeClr val="bg1"/>
          </a:solidFill>
          <a:ln>
            <a:solidFill>
              <a:srgbClr val="ED1C24"/>
            </a:solidFill>
          </a:ln>
        </p:spPr>
        <p:txBody>
          <a:bodyPr wrap="square" rtlCol="0">
            <a:spAutoFit/>
          </a:bodyPr>
          <a:lstStyle/>
          <a:p>
            <a:r>
              <a:rPr lang="en-US" dirty="0" smtClean="0"/>
              <a:t>Performance car drivers more likely to have ADV violations and have higher </a:t>
            </a:r>
            <a:r>
              <a:rPr lang="el-GR" dirty="0" smtClean="0"/>
              <a:t>ω</a:t>
            </a:r>
            <a:r>
              <a:rPr lang="en-US" dirty="0" smtClean="0"/>
              <a:t>-scores (</a:t>
            </a:r>
            <a:r>
              <a:rPr lang="en-US" smtClean="0"/>
              <a:t>both measure operational risk)</a:t>
            </a:r>
            <a:endParaRPr lang="en-US" dirty="0"/>
          </a:p>
        </p:txBody>
      </p:sp>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993777" y="2222977"/>
              <a:ext cx="3195720" cy="1176480"/>
            </p14:xfrm>
          </p:contentPart>
        </mc:Choice>
        <mc:Fallback xmlns="">
          <p:pic>
            <p:nvPicPr>
              <p:cNvPr id="17" name="Ink 16"/>
              <p:cNvPicPr/>
              <p:nvPr/>
            </p:nvPicPr>
            <p:blipFill>
              <a:blip r:embed="rId13"/>
              <a:stretch>
                <a:fillRect/>
              </a:stretch>
            </p:blipFill>
            <p:spPr>
              <a:xfrm>
                <a:off x="3980817" y="2202817"/>
                <a:ext cx="322920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p14:cNvContentPartPr/>
              <p14:nvPr/>
            </p14:nvContentPartPr>
            <p14:xfrm>
              <a:off x="3935097" y="3392257"/>
              <a:ext cx="3162240" cy="1088640"/>
            </p14:xfrm>
          </p:contentPart>
        </mc:Choice>
        <mc:Fallback xmlns="">
          <p:pic>
            <p:nvPicPr>
              <p:cNvPr id="20" name="Ink 19"/>
              <p:cNvPicPr/>
              <p:nvPr/>
            </p:nvPicPr>
            <p:blipFill>
              <a:blip r:embed="rId15"/>
              <a:stretch>
                <a:fillRect/>
              </a:stretch>
            </p:blipFill>
            <p:spPr>
              <a:xfrm>
                <a:off x="3918897" y="3371737"/>
                <a:ext cx="319968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p14:cNvContentPartPr/>
              <p14:nvPr/>
            </p14:nvContentPartPr>
            <p14:xfrm>
              <a:off x="4021497" y="4248337"/>
              <a:ext cx="3124440" cy="1155600"/>
            </p14:xfrm>
          </p:contentPart>
        </mc:Choice>
        <mc:Fallback xmlns="">
          <p:pic>
            <p:nvPicPr>
              <p:cNvPr id="21" name="Ink 20"/>
              <p:cNvPicPr/>
              <p:nvPr/>
            </p:nvPicPr>
            <p:blipFill>
              <a:blip r:embed="rId17"/>
              <a:stretch>
                <a:fillRect/>
              </a:stretch>
            </p:blipFill>
            <p:spPr>
              <a:xfrm>
                <a:off x="4006377" y="4227817"/>
                <a:ext cx="3162240" cy="1193760"/>
              </a:xfrm>
              <a:prstGeom prst="rect">
                <a:avLst/>
              </a:prstGeom>
            </p:spPr>
          </p:pic>
        </mc:Fallback>
      </mc:AlternateContent>
      <p:sp>
        <p:nvSpPr>
          <p:cNvPr id="22" name="TextBox 21"/>
          <p:cNvSpPr txBox="1"/>
          <p:nvPr/>
        </p:nvSpPr>
        <p:spPr>
          <a:xfrm>
            <a:off x="4677522" y="5105400"/>
            <a:ext cx="2590800" cy="1477328"/>
          </a:xfrm>
          <a:prstGeom prst="rect">
            <a:avLst/>
          </a:prstGeom>
          <a:solidFill>
            <a:schemeClr val="bg1"/>
          </a:solidFill>
          <a:ln>
            <a:solidFill>
              <a:srgbClr val="ED1C24"/>
            </a:solidFill>
          </a:ln>
        </p:spPr>
        <p:txBody>
          <a:bodyPr wrap="square" rtlCol="0">
            <a:spAutoFit/>
          </a:bodyPr>
          <a:lstStyle/>
          <a:p>
            <a:r>
              <a:rPr lang="en-US" dirty="0" smtClean="0"/>
              <a:t>Conversely, minivan/safe car drivers less likely to experience fund termination; demonstrate lower operational risk</a:t>
            </a:r>
            <a:endParaRPr lang="en-US" dirty="0"/>
          </a:p>
        </p:txBody>
      </p:sp>
    </p:spTree>
    <p:extLst>
      <p:ext uri="{BB962C8B-B14F-4D97-AF65-F5344CB8AC3E}">
        <p14:creationId xmlns:p14="http://schemas.microsoft.com/office/powerpoint/2010/main" val="10438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2" grpId="0" animBg="1"/>
      <p:bldP spid="2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1143000"/>
          </a:xfrm>
        </p:spPr>
        <p:txBody>
          <a:bodyPr/>
          <a:lstStyle/>
          <a:p>
            <a:r>
              <a:rPr lang="en-US" dirty="0"/>
              <a:t>Empirical results: </a:t>
            </a:r>
            <a:r>
              <a:rPr lang="en-US" dirty="0" smtClean="0"/>
              <a:t>Trading behavior</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16</a:t>
            </a:fld>
            <a:endParaRPr lang="en-US" dirty="0"/>
          </a:p>
        </p:txBody>
      </p:sp>
      <p:sp>
        <p:nvSpPr>
          <p:cNvPr id="5" name="Rectangle 4"/>
          <p:cNvSpPr/>
          <p:nvPr/>
        </p:nvSpPr>
        <p:spPr>
          <a:xfrm>
            <a:off x="381000" y="1600200"/>
            <a:ext cx="7467600" cy="369332"/>
          </a:xfrm>
          <a:prstGeom prst="rect">
            <a:avLst/>
          </a:prstGeom>
        </p:spPr>
        <p:txBody>
          <a:bodyPr wrap="square">
            <a:spAutoFit/>
          </a:bodyPr>
          <a:lstStyle/>
          <a:p>
            <a:r>
              <a:rPr lang="en-US" dirty="0"/>
              <a:t>Table </a:t>
            </a:r>
            <a:r>
              <a:rPr lang="en-US" dirty="0" smtClean="0"/>
              <a:t>7: Trading behavior analysis</a:t>
            </a:r>
            <a:endParaRPr lang="en-US" dirty="0"/>
          </a:p>
        </p:txBody>
      </p:sp>
      <p:pic>
        <p:nvPicPr>
          <p:cNvPr id="3" name="Picture 2"/>
          <p:cNvPicPr>
            <a:picLocks noChangeAspect="1"/>
          </p:cNvPicPr>
          <p:nvPr/>
        </p:nvPicPr>
        <p:blipFill>
          <a:blip r:embed="rId3"/>
          <a:stretch>
            <a:fillRect/>
          </a:stretch>
        </p:blipFill>
        <p:spPr>
          <a:xfrm>
            <a:off x="457200" y="2057400"/>
            <a:ext cx="7848600" cy="2776884"/>
          </a:xfrm>
          <a:prstGeom prst="rect">
            <a:avLst/>
          </a:prstGeom>
        </p:spPr>
      </p:pic>
      <p:sp>
        <p:nvSpPr>
          <p:cNvPr id="6" name="Rectangle 5"/>
          <p:cNvSpPr/>
          <p:nvPr/>
        </p:nvSpPr>
        <p:spPr>
          <a:xfrm>
            <a:off x="457200" y="2438400"/>
            <a:ext cx="784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3733800"/>
            <a:ext cx="7848600"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2590800"/>
            <a:ext cx="7848600" cy="5217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3882298"/>
            <a:ext cx="7848600" cy="5373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3091274"/>
            <a:ext cx="784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3255342"/>
            <a:ext cx="78486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200" y="4414335"/>
            <a:ext cx="7848600"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4535606"/>
            <a:ext cx="7848600"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5215284"/>
            <a:ext cx="7696200" cy="646331"/>
          </a:xfrm>
          <a:prstGeom prst="rect">
            <a:avLst/>
          </a:prstGeom>
          <a:noFill/>
          <a:ln>
            <a:solidFill>
              <a:schemeClr val="bg2">
                <a:lumMod val="50000"/>
              </a:schemeClr>
            </a:solidFill>
          </a:ln>
        </p:spPr>
        <p:txBody>
          <a:bodyPr wrap="square" rtlCol="0">
            <a:spAutoFit/>
          </a:bodyPr>
          <a:lstStyle/>
          <a:p>
            <a:r>
              <a:rPr lang="en-US" dirty="0" smtClean="0"/>
              <a:t>Performance car drivers trade more. The trades they make leave them worse off than not trading. Opposite for practical car drivers.  </a:t>
            </a:r>
            <a:endParaRPr lang="en-US" dirty="0"/>
          </a:p>
        </p:txBody>
      </p:sp>
      <p:sp>
        <p:nvSpPr>
          <p:cNvPr id="15" name="TextBox 14"/>
          <p:cNvSpPr txBox="1"/>
          <p:nvPr/>
        </p:nvSpPr>
        <p:spPr>
          <a:xfrm>
            <a:off x="457200" y="5722034"/>
            <a:ext cx="7696200" cy="923330"/>
          </a:xfrm>
          <a:prstGeom prst="rect">
            <a:avLst/>
          </a:prstGeom>
          <a:noFill/>
          <a:ln>
            <a:solidFill>
              <a:schemeClr val="bg2">
                <a:lumMod val="50000"/>
              </a:schemeClr>
            </a:solidFill>
          </a:ln>
        </p:spPr>
        <p:txBody>
          <a:bodyPr wrap="square" rtlCol="0">
            <a:spAutoFit/>
          </a:bodyPr>
          <a:lstStyle/>
          <a:p>
            <a:r>
              <a:rPr lang="en-US" dirty="0" smtClean="0"/>
              <a:t>Performance car drivers are less aligned with index and have higher active shares. They are also less aligned with their hedge fund strategies. Opposite true for practical car drivers. </a:t>
            </a:r>
            <a:endParaRPr lang="en-US" dirty="0"/>
          </a:p>
        </p:txBody>
      </p:sp>
      <p:sp>
        <p:nvSpPr>
          <p:cNvPr id="16" name="TextBox 15"/>
          <p:cNvSpPr txBox="1"/>
          <p:nvPr/>
        </p:nvSpPr>
        <p:spPr>
          <a:xfrm>
            <a:off x="457200" y="6162164"/>
            <a:ext cx="7696200" cy="646331"/>
          </a:xfrm>
          <a:prstGeom prst="rect">
            <a:avLst/>
          </a:prstGeom>
          <a:noFill/>
          <a:ln>
            <a:solidFill>
              <a:schemeClr val="bg2">
                <a:lumMod val="50000"/>
              </a:schemeClr>
            </a:solidFill>
          </a:ln>
        </p:spPr>
        <p:txBody>
          <a:bodyPr wrap="square" rtlCol="0">
            <a:spAutoFit/>
          </a:bodyPr>
          <a:lstStyle/>
          <a:p>
            <a:r>
              <a:rPr lang="en-US" dirty="0" smtClean="0"/>
              <a:t>Performance car drivers own more “lottery-like” stocks. Practical car owners own less. </a:t>
            </a:r>
            <a:endParaRPr lang="en-US" dirty="0"/>
          </a:p>
        </p:txBody>
      </p:sp>
    </p:spTree>
    <p:extLst>
      <p:ext uri="{BB962C8B-B14F-4D97-AF65-F5344CB8AC3E}">
        <p14:creationId xmlns:p14="http://schemas.microsoft.com/office/powerpoint/2010/main" val="35656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2" grpId="1" animBg="1"/>
      <p:bldP spid="13" grpId="0" animBg="1"/>
      <p:bldP spid="14" grpId="0" animBg="1"/>
      <p:bldP spid="14" grpId="1" animBg="1"/>
      <p:bldP spid="15" grpId="0" animBg="1"/>
      <p:bldP spid="15" grpId="1"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results: Alternative explanations</a:t>
            </a:r>
          </a:p>
        </p:txBody>
      </p:sp>
      <p:sp>
        <p:nvSpPr>
          <p:cNvPr id="3" name="Content Placeholder 2"/>
          <p:cNvSpPr>
            <a:spLocks noGrp="1"/>
          </p:cNvSpPr>
          <p:nvPr>
            <p:ph idx="1"/>
          </p:nvPr>
        </p:nvSpPr>
        <p:spPr/>
        <p:txBody>
          <a:bodyPr>
            <a:normAutofit fontScale="92500" lnSpcReduction="10000"/>
          </a:bodyPr>
          <a:lstStyle/>
          <a:p>
            <a:pPr marL="344488" indent="-342900">
              <a:buFont typeface="Arial"/>
              <a:buChar char="•"/>
            </a:pPr>
            <a:r>
              <a:rPr lang="en-US" b="1" dirty="0" smtClean="0"/>
              <a:t>Reverse causality</a:t>
            </a:r>
            <a:r>
              <a:rPr lang="en-US" dirty="0" smtClean="0"/>
              <a:t> – driving performance cars lead managers to take on more risk</a:t>
            </a:r>
          </a:p>
          <a:p>
            <a:pPr marL="344488" indent="-342900">
              <a:buFont typeface="Arial"/>
              <a:buChar char="•"/>
            </a:pPr>
            <a:r>
              <a:rPr lang="en-US" b="1" dirty="0" smtClean="0"/>
              <a:t>Gender</a:t>
            </a:r>
            <a:r>
              <a:rPr lang="en-US" dirty="0" smtClean="0"/>
              <a:t> – men purchase sports cars, women purchase minivans</a:t>
            </a:r>
          </a:p>
          <a:p>
            <a:pPr marL="344488" indent="-342900">
              <a:buFont typeface="Arial"/>
              <a:buChar char="•"/>
            </a:pPr>
            <a:r>
              <a:rPr lang="en-US" b="1" dirty="0" smtClean="0"/>
              <a:t>Social status/wealth </a:t>
            </a:r>
            <a:r>
              <a:rPr lang="en-US" dirty="0" smtClean="0"/>
              <a:t>– driven by greed, higher status drivers exhibit unethical behavior, greed drives risk. </a:t>
            </a:r>
          </a:p>
          <a:p>
            <a:pPr marL="344488" indent="-342900">
              <a:buFont typeface="Arial"/>
              <a:buChar char="•"/>
            </a:pPr>
            <a:r>
              <a:rPr lang="en-US" b="1" dirty="0" smtClean="0"/>
              <a:t>Marital status </a:t>
            </a:r>
            <a:r>
              <a:rPr lang="en-US" dirty="0" smtClean="0"/>
              <a:t>– single men purchase sports cars, married men purchase minivans</a:t>
            </a:r>
          </a:p>
          <a:p>
            <a:pPr marL="344488" indent="-342900">
              <a:buFont typeface="Arial"/>
              <a:buChar char="•"/>
            </a:pPr>
            <a:r>
              <a:rPr lang="en-US" b="1" dirty="0" smtClean="0"/>
              <a:t>Manager age </a:t>
            </a:r>
            <a:r>
              <a:rPr lang="en-US" dirty="0" smtClean="0"/>
              <a:t>– older managers do not purchase sports cars</a:t>
            </a:r>
          </a:p>
          <a:p>
            <a:pPr marL="344488" indent="-342900">
              <a:buFont typeface="Arial"/>
              <a:buChar char="•"/>
            </a:pPr>
            <a:r>
              <a:rPr lang="en-US" b="1" dirty="0" smtClean="0"/>
              <a:t>Sample selection </a:t>
            </a:r>
            <a:r>
              <a:rPr lang="en-US" dirty="0" smtClean="0"/>
              <a:t>– risk taking managers who succeed buy new cars</a:t>
            </a:r>
          </a:p>
          <a:p>
            <a:pPr marL="344488" indent="-342900">
              <a:buFont typeface="Arial"/>
              <a:buChar char="•"/>
            </a:pPr>
            <a:r>
              <a:rPr lang="en-US" b="1" dirty="0" smtClean="0"/>
              <a:t>Endogeneity </a:t>
            </a:r>
            <a:r>
              <a:rPr lang="en-US" dirty="0" smtClean="0"/>
              <a:t>–risk taking managers who succeed buy sports cars … we don’t observe </a:t>
            </a:r>
            <a:r>
              <a:rPr lang="en-US" dirty="0" smtClean="0"/>
              <a:t>failures</a:t>
            </a:r>
          </a:p>
          <a:p>
            <a:pPr marL="344488" indent="-342900">
              <a:buFont typeface="Arial"/>
              <a:buChar char="•"/>
            </a:pPr>
            <a:r>
              <a:rPr lang="en-US" b="1" dirty="0" smtClean="0"/>
              <a:t>Marketing </a:t>
            </a:r>
            <a:r>
              <a:rPr lang="en-US" dirty="0" smtClean="0"/>
              <a:t>– Managers actually buy sports cars to get flows</a:t>
            </a:r>
            <a:endParaRPr lang="en-US" dirty="0" smtClean="0"/>
          </a:p>
          <a:p>
            <a:pPr marL="344488" indent="-342900">
              <a:buFont typeface="Arial"/>
              <a:buChar char="•"/>
            </a:pP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17</a:t>
            </a:fld>
            <a:endParaRPr lang="en-US" dirty="0"/>
          </a:p>
        </p:txBody>
      </p:sp>
    </p:spTree>
    <p:extLst>
      <p:ext uri="{BB962C8B-B14F-4D97-AF65-F5344CB8AC3E}">
        <p14:creationId xmlns:p14="http://schemas.microsoft.com/office/powerpoint/2010/main" val="180082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1143000"/>
          </a:xfrm>
        </p:spPr>
        <p:txBody>
          <a:bodyPr/>
          <a:lstStyle/>
          <a:p>
            <a:r>
              <a:rPr lang="en-US" dirty="0"/>
              <a:t>Empirical results: </a:t>
            </a:r>
            <a:r>
              <a:rPr lang="en-US" dirty="0" smtClean="0"/>
              <a:t>Alternative explanations</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18</a:t>
            </a:fld>
            <a:endParaRPr lang="en-US" dirty="0"/>
          </a:p>
        </p:txBody>
      </p:sp>
      <p:sp>
        <p:nvSpPr>
          <p:cNvPr id="5" name="Rectangle 4"/>
          <p:cNvSpPr/>
          <p:nvPr/>
        </p:nvSpPr>
        <p:spPr>
          <a:xfrm>
            <a:off x="381000" y="1600200"/>
            <a:ext cx="7467600" cy="369332"/>
          </a:xfrm>
          <a:prstGeom prst="rect">
            <a:avLst/>
          </a:prstGeom>
        </p:spPr>
        <p:txBody>
          <a:bodyPr wrap="square">
            <a:spAutoFit/>
          </a:bodyPr>
          <a:lstStyle/>
          <a:p>
            <a:r>
              <a:rPr lang="en-US" dirty="0"/>
              <a:t>Table 8</a:t>
            </a:r>
            <a:r>
              <a:rPr lang="en-US" dirty="0" smtClean="0"/>
              <a:t>: Accounting for alternative explanations</a:t>
            </a:r>
          </a:p>
        </p:txBody>
      </p:sp>
      <p:pic>
        <p:nvPicPr>
          <p:cNvPr id="3" name="Picture 2"/>
          <p:cNvPicPr>
            <a:picLocks noChangeAspect="1"/>
          </p:cNvPicPr>
          <p:nvPr/>
        </p:nvPicPr>
        <p:blipFill>
          <a:blip r:embed="rId3"/>
          <a:stretch>
            <a:fillRect/>
          </a:stretch>
        </p:blipFill>
        <p:spPr>
          <a:xfrm>
            <a:off x="381000" y="1905000"/>
            <a:ext cx="7848599" cy="4254500"/>
          </a:xfrm>
          <a:prstGeom prst="rect">
            <a:avLst/>
          </a:prstGeom>
        </p:spPr>
      </p:pic>
    </p:spTree>
    <p:extLst>
      <p:ext uri="{BB962C8B-B14F-4D97-AF65-F5344CB8AC3E}">
        <p14:creationId xmlns:p14="http://schemas.microsoft.com/office/powerpoint/2010/main" val="3075343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1143000"/>
          </a:xfrm>
        </p:spPr>
        <p:txBody>
          <a:bodyPr/>
          <a:lstStyle/>
          <a:p>
            <a:r>
              <a:rPr lang="en-US" dirty="0"/>
              <a:t>Empirical results: </a:t>
            </a:r>
            <a:r>
              <a:rPr lang="en-US" dirty="0" smtClean="0"/>
              <a:t>Robustness tests</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19</a:t>
            </a:fld>
            <a:endParaRPr lang="en-US" dirty="0"/>
          </a:p>
        </p:txBody>
      </p:sp>
      <p:sp>
        <p:nvSpPr>
          <p:cNvPr id="5" name="Rectangle 4"/>
          <p:cNvSpPr/>
          <p:nvPr/>
        </p:nvSpPr>
        <p:spPr>
          <a:xfrm>
            <a:off x="381000" y="1600200"/>
            <a:ext cx="7467600" cy="369332"/>
          </a:xfrm>
          <a:prstGeom prst="rect">
            <a:avLst/>
          </a:prstGeom>
        </p:spPr>
        <p:txBody>
          <a:bodyPr wrap="square">
            <a:spAutoFit/>
          </a:bodyPr>
          <a:lstStyle/>
          <a:p>
            <a:r>
              <a:rPr lang="en-US" dirty="0"/>
              <a:t>Table 9</a:t>
            </a:r>
            <a:r>
              <a:rPr lang="en-US" dirty="0" smtClean="0"/>
              <a:t>: Robustness tests</a:t>
            </a:r>
          </a:p>
        </p:txBody>
      </p:sp>
      <p:pic>
        <p:nvPicPr>
          <p:cNvPr id="8" name="Picture 7"/>
          <p:cNvPicPr>
            <a:picLocks noChangeAspect="1"/>
          </p:cNvPicPr>
          <p:nvPr/>
        </p:nvPicPr>
        <p:blipFill>
          <a:blip r:embed="rId3"/>
          <a:stretch>
            <a:fillRect/>
          </a:stretch>
        </p:blipFill>
        <p:spPr>
          <a:xfrm>
            <a:off x="381000" y="1981200"/>
            <a:ext cx="7943335" cy="3619500"/>
          </a:xfrm>
          <a:prstGeom prst="rect">
            <a:avLst/>
          </a:prstGeom>
        </p:spPr>
      </p:pic>
    </p:spTree>
    <p:extLst>
      <p:ext uri="{BB962C8B-B14F-4D97-AF65-F5344CB8AC3E}">
        <p14:creationId xmlns:p14="http://schemas.microsoft.com/office/powerpoint/2010/main" val="171751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00200"/>
            <a:ext cx="7620000" cy="2431435"/>
          </a:xfrm>
          <a:prstGeom prst="rect">
            <a:avLst/>
          </a:prstGeom>
          <a:noFill/>
        </p:spPr>
        <p:txBody>
          <a:bodyPr wrap="square" rtlCol="0">
            <a:spAutoFit/>
          </a:bodyPr>
          <a:lstStyle/>
          <a:p>
            <a:r>
              <a:rPr lang="en-US" sz="3200" dirty="0" smtClean="0">
                <a:solidFill>
                  <a:srgbClr val="675E47"/>
                </a:solidFill>
              </a:rPr>
              <a:t>“The emerging manager who goes out and buys a fancy sports car right off the bat is someone you probably want to avoid.”</a:t>
            </a:r>
          </a:p>
          <a:p>
            <a:endParaRPr lang="en-US" sz="3200" dirty="0">
              <a:solidFill>
                <a:srgbClr val="675E47"/>
              </a:solidFill>
            </a:endParaRPr>
          </a:p>
          <a:p>
            <a:pPr algn="r"/>
            <a:r>
              <a:rPr lang="en-US" sz="2400" dirty="0" smtClean="0">
                <a:solidFill>
                  <a:srgbClr val="675E47"/>
                </a:solidFill>
              </a:rPr>
              <a:t>-Business Insider, February 2016 </a:t>
            </a:r>
            <a:endParaRPr lang="en-US" sz="2400" dirty="0">
              <a:solidFill>
                <a:srgbClr val="675E47"/>
              </a:solidFill>
            </a:endParaRPr>
          </a:p>
        </p:txBody>
      </p:sp>
      <p:sp>
        <p:nvSpPr>
          <p:cNvPr id="4" name="Slide Number Placeholder 3"/>
          <p:cNvSpPr>
            <a:spLocks noGrp="1"/>
          </p:cNvSpPr>
          <p:nvPr>
            <p:ph type="sldNum" sz="quarter" idx="12"/>
          </p:nvPr>
        </p:nvSpPr>
        <p:spPr/>
        <p:txBody>
          <a:bodyPr/>
          <a:lstStyle/>
          <a:p>
            <a:fld id="{911E8957-5754-4C19-A51A-9C104D1A0E08}" type="slidenum">
              <a:rPr lang="en-US" smtClean="0"/>
              <a:t>2</a:t>
            </a:fld>
            <a:endParaRPr lang="en-US" dirty="0"/>
          </a:p>
        </p:txBody>
      </p:sp>
    </p:spTree>
    <p:extLst>
      <p:ext uri="{BB962C8B-B14F-4D97-AF65-F5344CB8AC3E}">
        <p14:creationId xmlns:p14="http://schemas.microsoft.com/office/powerpoint/2010/main" val="3160367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pPr marL="344488" indent="-342900">
              <a:buFont typeface="Arial"/>
              <a:buChar char="•"/>
            </a:pPr>
            <a:r>
              <a:rPr lang="en-US" dirty="0" smtClean="0"/>
              <a:t>Hedge fund managers who own high performance cars take on more investment risk than do hedge fund managers who eschew such cars.</a:t>
            </a:r>
          </a:p>
          <a:p>
            <a:pPr marL="344488" indent="-342900">
              <a:buFont typeface="Arial"/>
              <a:buChar char="•"/>
            </a:pPr>
            <a:r>
              <a:rPr lang="en-US" dirty="0" smtClean="0"/>
              <a:t>They do so without being compensated for with higher returns. Performance car owners deliver lower </a:t>
            </a:r>
            <a:r>
              <a:rPr lang="en-US" dirty="0"/>
              <a:t>S</a:t>
            </a:r>
            <a:r>
              <a:rPr lang="en-US" dirty="0" smtClean="0"/>
              <a:t>harpe ratios than do other car owners.</a:t>
            </a:r>
            <a:endParaRPr lang="en-US" dirty="0"/>
          </a:p>
          <a:p>
            <a:pPr marL="344488" indent="-342900">
              <a:buFont typeface="Arial"/>
              <a:buChar char="•"/>
            </a:pPr>
            <a:r>
              <a:rPr lang="en-US" dirty="0" smtClean="0"/>
              <a:t>The incremental risk taking by sports car owners extends beyond the financial markets arena into operational risk space as well. Performance car buyers are more likely to terminate their funds, report violations on their Form ADVs, and exhibit higher </a:t>
            </a:r>
            <a:r>
              <a:rPr lang="en-US" dirty="0"/>
              <a:t>ω-</a:t>
            </a:r>
            <a:r>
              <a:rPr lang="en-US" dirty="0" smtClean="0"/>
              <a:t>Scores.</a:t>
            </a:r>
          </a:p>
          <a:p>
            <a:pPr marL="344488" indent="-342900">
              <a:buFont typeface="Arial"/>
              <a:buChar char="•"/>
            </a:pPr>
            <a:r>
              <a:rPr lang="en-US" dirty="0" smtClean="0"/>
              <a:t>Sensation seeking impacts hedge fund manager trading behavior. Hedge fund managers who embrace sports cars trade more frequently, actively, and unconventionally. They are also more prone to overconfidence and prefer lottery-like stocks.</a:t>
            </a:r>
          </a:p>
          <a:p>
            <a:pPr marL="344488" indent="-342900">
              <a:buFont typeface="Arial"/>
              <a:buChar char="•"/>
            </a:pPr>
            <a:r>
              <a:rPr lang="en-US" dirty="0" smtClean="0"/>
              <a:t>Our paper provides a starting point for understanding the implications of personal lifestyle choices on investment management and empirically validate advice given by some allocators to avoid hedge fund managers who purchase fancy sports cars. </a:t>
            </a:r>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t>20</a:t>
            </a:fld>
            <a:endParaRPr lang="en-US" dirty="0"/>
          </a:p>
        </p:txBody>
      </p:sp>
    </p:spTree>
    <p:extLst>
      <p:ext uri="{BB962C8B-B14F-4D97-AF65-F5344CB8AC3E}">
        <p14:creationId xmlns:p14="http://schemas.microsoft.com/office/powerpoint/2010/main" val="395467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85000" lnSpcReduction="20000"/>
          </a:bodyPr>
          <a:lstStyle/>
          <a:p>
            <a:pPr marL="344488" indent="-342900">
              <a:buFont typeface="Arial"/>
              <a:buChar char="•"/>
            </a:pPr>
            <a:r>
              <a:rPr lang="en-US" dirty="0" smtClean="0"/>
              <a:t>Professional fund managers are supposed to take risk to enhance returns, yet some of them may take risk for non pecuniary reasons that have nothing to do with increasing performance.</a:t>
            </a:r>
          </a:p>
          <a:p>
            <a:pPr marL="344488" indent="-342900">
              <a:buFont typeface="Arial"/>
              <a:buChar char="•"/>
            </a:pPr>
            <a:r>
              <a:rPr lang="en-US" dirty="0" smtClean="0"/>
              <a:t>Sensation seeking is a personality trait defined by the seeking of varied, novel, complex, and intense experiences and the willingness to take physical, social, legal, and financial risks for the sake of such experience.</a:t>
            </a:r>
          </a:p>
          <a:p>
            <a:pPr marL="344488" indent="-342900">
              <a:buFont typeface="Arial"/>
              <a:buChar char="•"/>
            </a:pPr>
            <a:r>
              <a:rPr lang="en-US" dirty="0" smtClean="0"/>
              <a:t>Sensation seeking has been linked to the propensity to engage in risky driving, extreme sports, substance abuse, and crime (Zuckerman, 1994; 2007)</a:t>
            </a:r>
          </a:p>
          <a:p>
            <a:pPr marL="344488" indent="-342900">
              <a:buFont typeface="Arial"/>
              <a:buChar char="•"/>
            </a:pPr>
            <a:r>
              <a:rPr lang="en-US" dirty="0" smtClean="0"/>
              <a:t>Sensation seeking CEOs take more business risks (Cain and McKeon, 2016) and generate better innovation outcomes (Sunder, Sunder, and Zhang, 2017). Sensation seeking US households and Finnish retail investors take on riskier housing loans (Bochkay et al. 2017) and trade more often (Grinblatt and Keloharju, 2009), respectively.</a:t>
            </a:r>
          </a:p>
          <a:p>
            <a:pPr marL="344488" indent="-342900">
              <a:buFont typeface="Arial"/>
              <a:buChar char="•"/>
            </a:pPr>
            <a:r>
              <a:rPr lang="en-US" dirty="0" smtClean="0"/>
              <a:t>Yet little is known about the impact of sensation seeking on important financial participants such as professional fund managers.</a:t>
            </a:r>
          </a:p>
          <a:p>
            <a:pPr marL="344488" indent="-342900">
              <a:buFont typeface="Arial"/>
              <a:buChar char="•"/>
            </a:pPr>
            <a:endParaRPr lang="en-US" dirty="0"/>
          </a:p>
          <a:p>
            <a:pPr marL="344488" indent="-342900">
              <a:buFont typeface="Arial"/>
              <a:buChar char="•"/>
            </a:pPr>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t>3</a:t>
            </a:fld>
            <a:endParaRPr lang="en-US" dirty="0"/>
          </a:p>
        </p:txBody>
      </p:sp>
    </p:spTree>
    <p:extLst>
      <p:ext uri="{BB962C8B-B14F-4D97-AF65-F5344CB8AC3E}">
        <p14:creationId xmlns:p14="http://schemas.microsoft.com/office/powerpoint/2010/main" val="1127278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92500"/>
          </a:bodyPr>
          <a:lstStyle/>
          <a:p>
            <a:pPr marL="344488" indent="-342900">
              <a:buFont typeface="Arial"/>
              <a:buChar char="•"/>
            </a:pPr>
            <a:r>
              <a:rPr lang="en-US" dirty="0" smtClean="0"/>
              <a:t>The hedge fund industry is an interesting laboratory for exploring the impact of sensation seeking on finance.</a:t>
            </a:r>
          </a:p>
          <a:p>
            <a:pPr marL="344488" indent="-342900">
              <a:buFont typeface="Arial"/>
              <a:buChar char="•"/>
            </a:pPr>
            <a:r>
              <a:rPr lang="en-US" dirty="0" smtClean="0"/>
              <a:t>The complex, dynamic, and relatively unconstrained strategies that hedge funds employ may attract sensation seekers.</a:t>
            </a:r>
          </a:p>
          <a:p>
            <a:pPr marL="344488" indent="-342900">
              <a:buFont typeface="Arial"/>
              <a:buChar char="•"/>
            </a:pPr>
            <a:r>
              <a:rPr lang="en-US" dirty="0"/>
              <a:t>The literature has used piloting licenses (Cain and McKeon, JFQA 2016; Sunder, Sunder, and Zhang, JFE 2017), extramarital affairs (</a:t>
            </a:r>
            <a:r>
              <a:rPr lang="en-US" dirty="0" err="1"/>
              <a:t>Bochkay</a:t>
            </a:r>
            <a:r>
              <a:rPr lang="en-US" dirty="0"/>
              <a:t> et al. WP 2017), and speeding tickets (</a:t>
            </a:r>
            <a:r>
              <a:rPr lang="en-US" dirty="0" err="1"/>
              <a:t>Grinblatt</a:t>
            </a:r>
            <a:r>
              <a:rPr lang="en-US" dirty="0"/>
              <a:t> and </a:t>
            </a:r>
            <a:r>
              <a:rPr lang="en-US" dirty="0" err="1"/>
              <a:t>Keloharju</a:t>
            </a:r>
            <a:r>
              <a:rPr lang="en-US" dirty="0"/>
              <a:t>, JF 2009) to identify sensation seekers</a:t>
            </a:r>
            <a:r>
              <a:rPr lang="en-US" dirty="0" smtClean="0"/>
              <a:t>.</a:t>
            </a:r>
          </a:p>
          <a:p>
            <a:pPr marL="344488" indent="-342900">
              <a:buFont typeface="Arial"/>
              <a:buChar char="•"/>
            </a:pPr>
            <a:r>
              <a:rPr lang="en-US" dirty="0"/>
              <a:t>We argue that the purchases of a powerful sports car conveys an intention to drive in a spirited fashion =&gt; sensation </a:t>
            </a:r>
            <a:r>
              <a:rPr lang="en-US" dirty="0" smtClean="0"/>
              <a:t>seeking</a:t>
            </a:r>
          </a:p>
          <a:p>
            <a:pPr marL="344488" indent="-342900">
              <a:buFont typeface="Arial"/>
              <a:buChar char="•"/>
            </a:pPr>
            <a:r>
              <a:rPr lang="en-US" dirty="0"/>
              <a:t>We leverage on the characteristics of the vehicles purchased, such as body style, maximum horsepower, maximum torque, passenger volume, and safety ratings to increase the power of our tests. </a:t>
            </a:r>
          </a:p>
          <a:p>
            <a:pPr marL="344488" indent="-342900">
              <a:buFont typeface="Arial"/>
              <a:buChar char="•"/>
            </a:pPr>
            <a:endParaRPr lang="en-US" dirty="0"/>
          </a:p>
          <a:p>
            <a:pPr marL="344488" indent="-342900">
              <a:buFont typeface="Arial"/>
              <a:buChar char="•"/>
            </a:pPr>
            <a:endParaRPr lang="en-US" dirty="0" smtClean="0"/>
          </a:p>
          <a:p>
            <a:pPr marL="344488" indent="-342900">
              <a:buFont typeface="Arial"/>
              <a:buChar char="•"/>
            </a:pP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4</a:t>
            </a:fld>
            <a:endParaRPr lang="en-US" dirty="0"/>
          </a:p>
        </p:txBody>
      </p:sp>
      <p:sp>
        <p:nvSpPr>
          <p:cNvPr id="5" name="TextBox 4"/>
          <p:cNvSpPr txBox="1"/>
          <p:nvPr/>
        </p:nvSpPr>
        <p:spPr>
          <a:xfrm>
            <a:off x="6324600" y="2438400"/>
            <a:ext cx="2590800" cy="2585323"/>
          </a:xfrm>
          <a:prstGeom prst="rect">
            <a:avLst/>
          </a:prstGeom>
          <a:solidFill>
            <a:schemeClr val="bg1"/>
          </a:solidFill>
          <a:ln>
            <a:solidFill>
              <a:schemeClr val="accent1"/>
            </a:solidFill>
          </a:ln>
        </p:spPr>
        <p:txBody>
          <a:bodyPr wrap="square" rtlCol="0">
            <a:spAutoFit/>
          </a:bodyPr>
          <a:lstStyle/>
          <a:p>
            <a:r>
              <a:rPr lang="en-US" dirty="0"/>
              <a:t>Vehicle attributes allow us to sidestep concerns about how mileage, enforcement, situational awareness, legal support, radar detectors, and laser jammers can affect probability of citation conditional on speeding</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851937" y="3543097"/>
              <a:ext cx="2098440" cy="733680"/>
            </p14:xfrm>
          </p:contentPart>
        </mc:Choice>
        <mc:Fallback xmlns="">
          <p:pic>
            <p:nvPicPr>
              <p:cNvPr id="9" name="Ink 8"/>
              <p:cNvPicPr/>
              <p:nvPr/>
            </p:nvPicPr>
            <p:blipFill>
              <a:blip r:embed="rId4"/>
              <a:stretch>
                <a:fillRect/>
              </a:stretch>
            </p:blipFill>
            <p:spPr>
              <a:xfrm>
                <a:off x="3838977" y="3529057"/>
                <a:ext cx="2125800" cy="760320"/>
              </a:xfrm>
              <a:prstGeom prst="rect">
                <a:avLst/>
              </a:prstGeom>
            </p:spPr>
          </p:pic>
        </mc:Fallback>
      </mc:AlternateContent>
    </p:spTree>
    <p:extLst>
      <p:ext uri="{BB962C8B-B14F-4D97-AF65-F5344CB8AC3E}">
        <p14:creationId xmlns:p14="http://schemas.microsoft.com/office/powerpoint/2010/main" val="129754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pPr marL="342900" indent="-342900">
              <a:buClr>
                <a:schemeClr val="tx1">
                  <a:lumMod val="75000"/>
                  <a:lumOff val="25000"/>
                </a:schemeClr>
              </a:buClr>
              <a:buFont typeface="Arial"/>
              <a:buChar char="•"/>
            </a:pPr>
            <a:r>
              <a:rPr lang="en-US" dirty="0" smtClean="0"/>
              <a:t>Do performance car owners take on more investment risk than do non performance car owners? Does the reverse hold for owners of practical but uninspiring cars like minivans</a:t>
            </a:r>
            <a:endParaRPr lang="en-US" dirty="0"/>
          </a:p>
          <a:p>
            <a:pPr marL="342900" indent="-342900">
              <a:buClr>
                <a:schemeClr val="tx1">
                  <a:lumMod val="75000"/>
                  <a:lumOff val="25000"/>
                </a:schemeClr>
              </a:buClr>
              <a:buFont typeface="Arial"/>
              <a:buChar char="•"/>
            </a:pPr>
            <a:r>
              <a:rPr lang="en-US" dirty="0" smtClean="0"/>
              <a:t>Do performance car owners harvest greater returns as a result of the incremental risk taking?</a:t>
            </a:r>
          </a:p>
          <a:p>
            <a:pPr marL="342900" indent="-342900">
              <a:buClr>
                <a:schemeClr val="tx1">
                  <a:lumMod val="75000"/>
                  <a:lumOff val="25000"/>
                </a:schemeClr>
              </a:buClr>
              <a:buFont typeface="Arial"/>
              <a:buChar char="•"/>
            </a:pPr>
            <a:r>
              <a:rPr lang="en-US" dirty="0" smtClean="0"/>
              <a:t>Does the increased propensity to take risks by performance car owners extend into the operational risk arena?</a:t>
            </a:r>
          </a:p>
          <a:p>
            <a:pPr marL="342900" indent="-342900">
              <a:buClr>
                <a:schemeClr val="tx1">
                  <a:lumMod val="75000"/>
                  <a:lumOff val="25000"/>
                </a:schemeClr>
              </a:buClr>
              <a:buFont typeface="Arial"/>
              <a:buChar char="•"/>
            </a:pPr>
            <a:r>
              <a:rPr lang="en-US" dirty="0" smtClean="0"/>
              <a:t>Do performance car owners exhibit trading behavior that are consistent with sensation seeking, such as a preference for active trading, unconventional strategies, and lottery-like stocks, as well as a propensity for overconfidence?</a:t>
            </a:r>
          </a:p>
          <a:p>
            <a:pPr marL="344488" indent="-342900">
              <a:buFont typeface="Arial"/>
              <a:buChar char="•"/>
            </a:pPr>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t>5</a:t>
            </a:fld>
            <a:endParaRPr lang="en-US" dirty="0"/>
          </a:p>
        </p:txBody>
      </p:sp>
    </p:spTree>
    <p:extLst>
      <p:ext uri="{BB962C8B-B14F-4D97-AF65-F5344CB8AC3E}">
        <p14:creationId xmlns:p14="http://schemas.microsoft.com/office/powerpoint/2010/main" val="63122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1E8957-5754-4C19-A51A-9C104D1A0E08}" type="slidenum">
              <a:rPr lang="en-US" smtClean="0"/>
              <a:t>6</a:t>
            </a:fld>
            <a:endParaRPr lang="en-US" dirty="0"/>
          </a:p>
        </p:txBody>
      </p:sp>
      <p:pic>
        <p:nvPicPr>
          <p:cNvPr id="4" name="Picture 3"/>
          <p:cNvPicPr>
            <a:picLocks noChangeAspect="1"/>
          </p:cNvPicPr>
          <p:nvPr/>
        </p:nvPicPr>
        <p:blipFill>
          <a:blip r:embed="rId2"/>
          <a:stretch>
            <a:fillRect/>
          </a:stretch>
        </p:blipFill>
        <p:spPr>
          <a:xfrm>
            <a:off x="914400" y="1447801"/>
            <a:ext cx="4305165" cy="2133600"/>
          </a:xfrm>
          <a:prstGeom prst="rect">
            <a:avLst/>
          </a:prstGeom>
        </p:spPr>
      </p:pic>
      <p:sp>
        <p:nvSpPr>
          <p:cNvPr id="8" name="TextBox 7"/>
          <p:cNvSpPr txBox="1"/>
          <p:nvPr/>
        </p:nvSpPr>
        <p:spPr>
          <a:xfrm>
            <a:off x="5638800" y="2329935"/>
            <a:ext cx="2667000" cy="707886"/>
          </a:xfrm>
          <a:prstGeom prst="rect">
            <a:avLst/>
          </a:prstGeom>
          <a:noFill/>
        </p:spPr>
        <p:txBody>
          <a:bodyPr wrap="square" rtlCol="0">
            <a:spAutoFit/>
          </a:bodyPr>
          <a:lstStyle/>
          <a:p>
            <a:r>
              <a:rPr lang="en-US" sz="2000" dirty="0" smtClean="0"/>
              <a:t>== </a:t>
            </a:r>
            <a:r>
              <a:rPr lang="en-US" sz="2000" dirty="0" smtClean="0"/>
              <a:t>Risky manager … avoid</a:t>
            </a:r>
            <a:endParaRPr lang="en-US" sz="2000" dirty="0" smtClean="0"/>
          </a:p>
        </p:txBody>
      </p:sp>
      <p:pic>
        <p:nvPicPr>
          <p:cNvPr id="5" name="Picture 4"/>
          <p:cNvPicPr>
            <a:picLocks noChangeAspect="1"/>
          </p:cNvPicPr>
          <p:nvPr/>
        </p:nvPicPr>
        <p:blipFill>
          <a:blip r:embed="rId3"/>
          <a:stretch>
            <a:fillRect/>
          </a:stretch>
        </p:blipFill>
        <p:spPr>
          <a:xfrm>
            <a:off x="838200" y="3886200"/>
            <a:ext cx="4608544" cy="2398075"/>
          </a:xfrm>
          <a:prstGeom prst="rect">
            <a:avLst/>
          </a:prstGeom>
        </p:spPr>
      </p:pic>
      <p:sp>
        <p:nvSpPr>
          <p:cNvPr id="6" name="TextBox 5"/>
          <p:cNvSpPr txBox="1"/>
          <p:nvPr/>
        </p:nvSpPr>
        <p:spPr>
          <a:xfrm>
            <a:off x="5638800" y="4648200"/>
            <a:ext cx="2514600" cy="707886"/>
          </a:xfrm>
          <a:prstGeom prst="rect">
            <a:avLst/>
          </a:prstGeom>
          <a:noFill/>
        </p:spPr>
        <p:txBody>
          <a:bodyPr wrap="square" rtlCol="0">
            <a:spAutoFit/>
          </a:bodyPr>
          <a:lstStyle/>
          <a:p>
            <a:r>
              <a:rPr lang="en-US" sz="2000" dirty="0" smtClean="0"/>
              <a:t>== </a:t>
            </a:r>
            <a:r>
              <a:rPr lang="en-US" sz="2000" dirty="0" smtClean="0"/>
              <a:t>Safe manager … good to go</a:t>
            </a:r>
            <a:endParaRPr lang="en-US" sz="2000" dirty="0" smtClean="0"/>
          </a:p>
        </p:txBody>
      </p:sp>
      <p:sp>
        <p:nvSpPr>
          <p:cNvPr id="7"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000" kern="1200" cap="none" spc="-100" baseline="0">
                <a:ln>
                  <a:noFill/>
                </a:ln>
                <a:solidFill>
                  <a:schemeClr val="tx2"/>
                </a:solidFill>
                <a:effectLst/>
                <a:latin typeface="+mj-lt"/>
                <a:ea typeface="+mj-ea"/>
                <a:cs typeface="+mj-cs"/>
              </a:defRPr>
            </a:lvl1pPr>
          </a:lstStyle>
          <a:p>
            <a:r>
              <a:rPr lang="en-US" dirty="0" smtClean="0"/>
              <a:t>Summary for TLDR types … </a:t>
            </a:r>
            <a:endParaRPr lang="en-US" dirty="0"/>
          </a:p>
        </p:txBody>
      </p:sp>
    </p:spTree>
    <p:extLst>
      <p:ext uri="{BB962C8B-B14F-4D97-AF65-F5344CB8AC3E}">
        <p14:creationId xmlns:p14="http://schemas.microsoft.com/office/powerpoint/2010/main" val="11910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literature</a:t>
            </a:r>
            <a:endParaRPr lang="en-US" dirty="0"/>
          </a:p>
        </p:txBody>
      </p:sp>
      <p:sp>
        <p:nvSpPr>
          <p:cNvPr id="3" name="Content Placeholder 2"/>
          <p:cNvSpPr>
            <a:spLocks noGrp="1"/>
          </p:cNvSpPr>
          <p:nvPr>
            <p:ph idx="1"/>
          </p:nvPr>
        </p:nvSpPr>
        <p:spPr/>
        <p:txBody>
          <a:bodyPr>
            <a:normAutofit fontScale="85000" lnSpcReduction="20000"/>
          </a:bodyPr>
          <a:lstStyle/>
          <a:p>
            <a:pPr marL="344488" indent="-342900">
              <a:buFont typeface="Arial"/>
              <a:buChar char="•"/>
            </a:pPr>
            <a:r>
              <a:rPr lang="en-US" b="1" dirty="0" smtClean="0"/>
              <a:t>Hedge fund financial risks</a:t>
            </a:r>
            <a:r>
              <a:rPr lang="en-US" dirty="0" smtClean="0"/>
              <a:t>: Systematic risk factors (Mitchell and Pulvino, JF 2001; Agarwal and Naik, RFS 2004; Fung and Hsieh, FAJ 2004). Liquidity risk premium (Sadka, JFE 2010; Teo, JFE 2011). Correlation risk (Buraschi, </a:t>
            </a:r>
            <a:r>
              <a:rPr lang="en-US" dirty="0"/>
              <a:t>Kosowski, </a:t>
            </a:r>
            <a:r>
              <a:rPr lang="en-US" dirty="0" smtClean="0"/>
              <a:t>Trojani, RFS 2014). Macroeconomic risk (Bali, Brown, and Caglayan, JFE 2014). </a:t>
            </a:r>
          </a:p>
          <a:p>
            <a:pPr marL="344488" indent="-342900">
              <a:buFont typeface="Arial"/>
              <a:buChar char="•"/>
            </a:pPr>
            <a:r>
              <a:rPr lang="en-US" b="1" dirty="0" smtClean="0"/>
              <a:t>Hedge fund operational risks</a:t>
            </a:r>
            <a:r>
              <a:rPr lang="en-US" dirty="0" smtClean="0"/>
              <a:t>: Assessing operational risk and its impact (Brown et al, JF 2008; FAJ 2009; JFE 2012). Predicting hedge fund fraud (Bollen and Pool, RFS 2012; Dimmock and Gerken, JFE 2012). </a:t>
            </a:r>
          </a:p>
          <a:p>
            <a:pPr marL="344488" indent="-342900">
              <a:buFont typeface="Arial"/>
              <a:buChar char="•"/>
            </a:pPr>
            <a:r>
              <a:rPr lang="en-US" b="1" dirty="0" smtClean="0"/>
              <a:t>Corporate finance</a:t>
            </a:r>
            <a:r>
              <a:rPr lang="en-US" dirty="0" smtClean="0"/>
              <a:t>: CEO military experience (Benmelech and Frydman, JFE 2015), early life experience (Malmendier, Tate, and Yan, JF 2011; Bernile, Bhagwat, and Rau, JF 2017), marital status (Roussanov and Savor, MS 2014) affect corporate outcomes. </a:t>
            </a:r>
          </a:p>
          <a:p>
            <a:pPr marL="344488" indent="-342900">
              <a:buFont typeface="Arial"/>
              <a:buChar char="•"/>
            </a:pPr>
            <a:r>
              <a:rPr lang="en-US" b="1" dirty="0" smtClean="0"/>
              <a:t>Behavioral finance</a:t>
            </a:r>
            <a:r>
              <a:rPr lang="en-US" dirty="0" smtClean="0"/>
              <a:t>: </a:t>
            </a:r>
            <a:r>
              <a:rPr lang="en-US" dirty="0"/>
              <a:t>O</a:t>
            </a:r>
            <a:r>
              <a:rPr lang="en-US" dirty="0" smtClean="0"/>
              <a:t>verconfidence (Grinblatt and Keloharju, JF 2009; Barber and Odean, JF 2000; QJE 2001). Lottery-like stocks (Kumar, JF 2009; Bali, Cakici, and Whitelaw, JFE 2011). Low volatility anomaly (Baker, Bradley, and Wurgler, FAJ 2011). Genetic factors (</a:t>
            </a:r>
            <a:r>
              <a:rPr lang="en-US" dirty="0" err="1" smtClean="0"/>
              <a:t>Barnea</a:t>
            </a:r>
            <a:r>
              <a:rPr lang="en-US" dirty="0" smtClean="0"/>
              <a:t>, </a:t>
            </a:r>
            <a:r>
              <a:rPr lang="en-US" dirty="0" err="1" smtClean="0"/>
              <a:t>Cronqvist</a:t>
            </a:r>
            <a:r>
              <a:rPr lang="en-US" dirty="0" smtClean="0"/>
              <a:t> and Siegel, JFE 2010; </a:t>
            </a:r>
            <a:r>
              <a:rPr lang="en-US" dirty="0" err="1" smtClean="0"/>
              <a:t>Cesarini</a:t>
            </a:r>
            <a:r>
              <a:rPr lang="en-US" dirty="0" smtClean="0"/>
              <a:t> et al., JF 2010).</a:t>
            </a:r>
          </a:p>
        </p:txBody>
      </p:sp>
      <p:sp>
        <p:nvSpPr>
          <p:cNvPr id="4" name="Slide Number Placeholder 3"/>
          <p:cNvSpPr>
            <a:spLocks noGrp="1"/>
          </p:cNvSpPr>
          <p:nvPr>
            <p:ph type="sldNum" sz="quarter" idx="12"/>
          </p:nvPr>
        </p:nvSpPr>
        <p:spPr/>
        <p:txBody>
          <a:bodyPr/>
          <a:lstStyle/>
          <a:p>
            <a:fld id="{911E8957-5754-4C19-A51A-9C104D1A0E08}" type="slidenum">
              <a:rPr lang="en-US" smtClean="0"/>
              <a:t>7</a:t>
            </a:fld>
            <a:endParaRPr lang="en-US" dirty="0"/>
          </a:p>
        </p:txBody>
      </p:sp>
    </p:spTree>
    <p:extLst>
      <p:ext uri="{BB962C8B-B14F-4D97-AF65-F5344CB8AC3E}">
        <p14:creationId xmlns:p14="http://schemas.microsoft.com/office/powerpoint/2010/main" val="174585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methodology</a:t>
            </a:r>
            <a:endParaRPr lang="en-US" dirty="0"/>
          </a:p>
        </p:txBody>
      </p:sp>
      <p:sp>
        <p:nvSpPr>
          <p:cNvPr id="3" name="Content Placeholder 2"/>
          <p:cNvSpPr>
            <a:spLocks noGrp="1"/>
          </p:cNvSpPr>
          <p:nvPr>
            <p:ph idx="1"/>
          </p:nvPr>
        </p:nvSpPr>
        <p:spPr/>
        <p:txBody>
          <a:bodyPr>
            <a:normAutofit lnSpcReduction="10000"/>
          </a:bodyPr>
          <a:lstStyle/>
          <a:p>
            <a:pPr marL="344488" indent="-342900">
              <a:buFont typeface="Arial"/>
              <a:buChar char="•"/>
            </a:pPr>
            <a:r>
              <a:rPr lang="en-US" dirty="0" smtClean="0"/>
              <a:t>HF data from January </a:t>
            </a:r>
            <a:r>
              <a:rPr lang="en-US" dirty="0" smtClean="0"/>
              <a:t>2004</a:t>
            </a:r>
            <a:r>
              <a:rPr lang="en-US" dirty="0" smtClean="0"/>
              <a:t> </a:t>
            </a:r>
            <a:r>
              <a:rPr lang="en-US" dirty="0" smtClean="0"/>
              <a:t>to December 2015. Vehicle data from 2007 to 2012. </a:t>
            </a:r>
          </a:p>
          <a:p>
            <a:pPr marL="344488" indent="-342900">
              <a:buFont typeface="Arial"/>
              <a:buChar char="•"/>
            </a:pPr>
            <a:r>
              <a:rPr lang="en-US" dirty="0" smtClean="0"/>
              <a:t>Hedge fund data from Lipper Tass, HFR, Morningstar, and </a:t>
            </a:r>
            <a:r>
              <a:rPr lang="en-US" dirty="0" err="1" smtClean="0"/>
              <a:t>BarclayHedge</a:t>
            </a:r>
            <a:endParaRPr lang="en-US" dirty="0" smtClean="0"/>
          </a:p>
          <a:p>
            <a:pPr marL="344488" indent="-342900">
              <a:buFont typeface="Arial"/>
              <a:buChar char="•"/>
            </a:pPr>
            <a:r>
              <a:rPr lang="en-US" dirty="0" smtClean="0"/>
              <a:t>Hand-collect fund manager vehicle purchase records from website VIN place (vin.place) which features vehicle identification number (VIN), make, model, year data for new cars purchased in the US from dealerships and auto insurance companies.  </a:t>
            </a:r>
          </a:p>
          <a:p>
            <a:pPr marL="344488" indent="-342900">
              <a:buFont typeface="Arial"/>
              <a:buChar char="•"/>
            </a:pPr>
            <a:r>
              <a:rPr lang="en-US" dirty="0" smtClean="0"/>
              <a:t>Additional vehicle information such as trim, body style, horsepower, torque, passenger volume, and safety ratings  from Autocheck (</a:t>
            </a:r>
            <a:r>
              <a:rPr lang="en-US" dirty="0" smtClean="0">
                <a:hlinkClick r:id="rId2"/>
              </a:rPr>
              <a:t>www.autocheck.com</a:t>
            </a:r>
            <a:r>
              <a:rPr lang="en-US" dirty="0" smtClean="0"/>
              <a:t>), </a:t>
            </a:r>
            <a:r>
              <a:rPr lang="en-US" dirty="0" err="1" smtClean="0"/>
              <a:t>cars.com</a:t>
            </a:r>
            <a:r>
              <a:rPr lang="en-US" dirty="0" smtClean="0"/>
              <a:t> (</a:t>
            </a:r>
            <a:r>
              <a:rPr lang="en-US" dirty="0" smtClean="0">
                <a:hlinkClick r:id="rId3"/>
              </a:rPr>
              <a:t>www.cars.com</a:t>
            </a:r>
            <a:r>
              <a:rPr lang="en-US" dirty="0" smtClean="0"/>
              <a:t>), cars-data (</a:t>
            </a:r>
            <a:r>
              <a:rPr lang="en-US" dirty="0" smtClean="0">
                <a:hlinkClick r:id="rId4"/>
              </a:rPr>
              <a:t>www.cars-data.com</a:t>
            </a:r>
            <a:r>
              <a:rPr lang="en-US" dirty="0" smtClean="0"/>
              <a:t>), and IIHS (</a:t>
            </a:r>
            <a:r>
              <a:rPr lang="en-US" dirty="0" smtClean="0">
                <a:hlinkClick r:id="rId5"/>
              </a:rPr>
              <a:t>www.iihs.org</a:t>
            </a:r>
            <a:r>
              <a:rPr lang="en-US" dirty="0" smtClean="0"/>
              <a:t>) </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8</a:t>
            </a:fld>
            <a:endParaRPr lang="en-US" dirty="0"/>
          </a:p>
        </p:txBody>
      </p:sp>
    </p:spTree>
    <p:extLst>
      <p:ext uri="{BB962C8B-B14F-4D97-AF65-F5344CB8AC3E}">
        <p14:creationId xmlns:p14="http://schemas.microsoft.com/office/powerpoint/2010/main" val="177138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and methodology</a:t>
            </a:r>
            <a:endParaRPr lang="en-US" dirty="0"/>
          </a:p>
        </p:txBody>
      </p:sp>
      <p:sp>
        <p:nvSpPr>
          <p:cNvPr id="3" name="Content Placeholder 2"/>
          <p:cNvSpPr>
            <a:spLocks noGrp="1"/>
          </p:cNvSpPr>
          <p:nvPr>
            <p:ph idx="1"/>
          </p:nvPr>
        </p:nvSpPr>
        <p:spPr/>
        <p:txBody>
          <a:bodyPr/>
          <a:lstStyle/>
          <a:p>
            <a:pPr marL="344488" indent="-342900">
              <a:buFont typeface="Arial"/>
              <a:buChar char="•"/>
            </a:pPr>
            <a:r>
              <a:rPr lang="en-US" dirty="0" smtClean="0"/>
              <a:t>We classify cars with the following body styles: “coupe two-door”, “convertible two-door”, and “hatchback two-door” as sports cars</a:t>
            </a:r>
          </a:p>
          <a:p>
            <a:pPr marL="344488" indent="-342900">
              <a:buFont typeface="Arial"/>
              <a:buChar char="•"/>
            </a:pPr>
            <a:r>
              <a:rPr lang="en-US" dirty="0" smtClean="0"/>
              <a:t>We classify cars with the following body styles: “passenger van”, “sports van”, “extended sports van” as minivans</a:t>
            </a:r>
          </a:p>
          <a:p>
            <a:pPr marL="344488" indent="-342900">
              <a:buFont typeface="Arial"/>
              <a:buChar char="•"/>
            </a:pPr>
            <a:r>
              <a:rPr lang="en-US" dirty="0" smtClean="0"/>
              <a:t>Pro-sensation attributes include: sports car, maximum horsepower, maximum torque</a:t>
            </a:r>
          </a:p>
          <a:p>
            <a:pPr marL="344488" indent="-342900">
              <a:buFont typeface="Arial"/>
              <a:buChar char="•"/>
            </a:pPr>
            <a:r>
              <a:rPr lang="en-US" dirty="0" smtClean="0"/>
              <a:t>Anti-sensation attributes include: minivan, passenger volume, and average IIHS safety rating</a:t>
            </a:r>
          </a:p>
          <a:p>
            <a:pPr marL="344488" indent="-342900">
              <a:buFont typeface="Arial"/>
              <a:buChar char="•"/>
            </a:pPr>
            <a:r>
              <a:rPr lang="en-US" dirty="0" smtClean="0"/>
              <a:t>We are able to match 1,774 vehicles to 1,144 hedge fund managers of which 163 are sports cars and 101 are minivans. </a:t>
            </a:r>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9</a:t>
            </a:fld>
            <a:endParaRPr lang="en-US" dirty="0"/>
          </a:p>
        </p:txBody>
      </p:sp>
    </p:spTree>
    <p:extLst>
      <p:ext uri="{BB962C8B-B14F-4D97-AF65-F5344CB8AC3E}">
        <p14:creationId xmlns:p14="http://schemas.microsoft.com/office/powerpoint/2010/main" val="2333867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 Is All Too Much by Peter Walsh">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 Is All Too Much by Peter Walsh.potx</Template>
  <TotalTime>6441</TotalTime>
  <Words>1876</Words>
  <Application>Microsoft Office PowerPoint</Application>
  <PresentationFormat>On-screen Show (4:3)</PresentationFormat>
  <Paragraphs>135</Paragraphs>
  <Slides>20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It Is All Too Much by Peter Walsh</vt:lpstr>
      <vt:lpstr>Sensation Seeking, Sports Cars, and Hedge Funds</vt:lpstr>
      <vt:lpstr>PowerPoint Presentation</vt:lpstr>
      <vt:lpstr>Motivation</vt:lpstr>
      <vt:lpstr>Motivation</vt:lpstr>
      <vt:lpstr>Research questions</vt:lpstr>
      <vt:lpstr>PowerPoint Presentation</vt:lpstr>
      <vt:lpstr>Related literature</vt:lpstr>
      <vt:lpstr>Data and methodology</vt:lpstr>
      <vt:lpstr>Data and methodology</vt:lpstr>
      <vt:lpstr>Data and methodology</vt:lpstr>
      <vt:lpstr>Empirical results: Univariate tests</vt:lpstr>
      <vt:lpstr>Empirical results: Multivariate tests</vt:lpstr>
      <vt:lpstr>Empirical results: Multivariate tests</vt:lpstr>
      <vt:lpstr>Empirical results: Multivariate tests</vt:lpstr>
      <vt:lpstr>Empirical results: Multivariate tests</vt:lpstr>
      <vt:lpstr>Empirical results: Trading behavior</vt:lpstr>
      <vt:lpstr>Empirical results: Alternative explanations</vt:lpstr>
      <vt:lpstr>Empirical results: Alternative explanations</vt:lpstr>
      <vt:lpstr>Empirical results: Robustness tests</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Ray,Sugata</dc:creator>
  <cp:keywords/>
  <dc:description/>
  <cp:lastModifiedBy>Ray,Sugata</cp:lastModifiedBy>
  <cp:revision>253</cp:revision>
  <dcterms:created xsi:type="dcterms:W3CDTF">2010-05-18T20:31:16Z</dcterms:created>
  <dcterms:modified xsi:type="dcterms:W3CDTF">2017-03-17T12:00:54Z</dcterms:modified>
  <cp:category/>
</cp:coreProperties>
</file>