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6" r:id="rId3"/>
    <p:sldId id="303" r:id="rId4"/>
    <p:sldId id="286" r:id="rId5"/>
    <p:sldId id="287" r:id="rId6"/>
    <p:sldId id="290" r:id="rId7"/>
    <p:sldId id="312" r:id="rId8"/>
    <p:sldId id="311" r:id="rId9"/>
    <p:sldId id="291" r:id="rId10"/>
    <p:sldId id="302" r:id="rId11"/>
    <p:sldId id="304" r:id="rId12"/>
    <p:sldId id="315" r:id="rId13"/>
    <p:sldId id="324" r:id="rId14"/>
    <p:sldId id="325" r:id="rId15"/>
    <p:sldId id="293" r:id="rId16"/>
    <p:sldId id="322" r:id="rId17"/>
    <p:sldId id="314" r:id="rId18"/>
    <p:sldId id="316" r:id="rId19"/>
    <p:sldId id="317" r:id="rId20"/>
    <p:sldId id="318" r:id="rId21"/>
    <p:sldId id="319" r:id="rId22"/>
    <p:sldId id="320" r:id="rId23"/>
    <p:sldId id="321" r:id="rId24"/>
    <p:sldId id="307" r:id="rId25"/>
    <p:sldId id="308" r:id="rId26"/>
    <p:sldId id="309" r:id="rId27"/>
    <p:sldId id="310" r:id="rId28"/>
    <p:sldId id="297" r:id="rId2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191">
          <p15:clr>
            <a:srgbClr val="A4A3A4"/>
          </p15:clr>
        </p15:guide>
        <p15:guide id="3" pos="22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684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676" autoAdjust="0"/>
  </p:normalViewPr>
  <p:slideViewPr>
    <p:cSldViewPr showGuides="1">
      <p:cViewPr varScale="1">
        <p:scale>
          <a:sx n="73" d="100"/>
          <a:sy n="73" d="100"/>
        </p:scale>
        <p:origin x="173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1747" y="-58"/>
      </p:cViewPr>
      <p:guideLst>
        <p:guide orient="horz" pos="2932"/>
        <p:guide pos="2191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bnpparibas:output:hedgefund_marriage_figs_tables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bnpparibas:output:hedgefund_marriage_figs_tables8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hrys_000\Dropbox\Marriage_Divorce\Copy%20of%20marriage_tables_figs12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chrys_000\Dropbox\Marriage_Divorce\Copy%20of%20marriage_tables_figs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671226019427999"/>
          <c:y val="0"/>
          <c:w val="0.62807966014557404"/>
          <c:h val="1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Table1!$L$10:$L$21</c:f>
              <c:strCache>
                <c:ptCount val="12"/>
                <c:pt idx="0">
                  <c:v>California</c:v>
                </c:pt>
                <c:pt idx="1">
                  <c:v>Colorado</c:v>
                </c:pt>
                <c:pt idx="2">
                  <c:v>Connecticut</c:v>
                </c:pt>
                <c:pt idx="3">
                  <c:v>Florida</c:v>
                </c:pt>
                <c:pt idx="4">
                  <c:v>Georgia</c:v>
                </c:pt>
                <c:pt idx="5">
                  <c:v>Kentucky</c:v>
                </c:pt>
                <c:pt idx="6">
                  <c:v>Nevada</c:v>
                </c:pt>
                <c:pt idx="7">
                  <c:v>North Carolina</c:v>
                </c:pt>
                <c:pt idx="8">
                  <c:v>Ohio</c:v>
                </c:pt>
                <c:pt idx="9">
                  <c:v>Pennsylvania</c:v>
                </c:pt>
                <c:pt idx="10">
                  <c:v>Texas</c:v>
                </c:pt>
                <c:pt idx="11">
                  <c:v>Virginia</c:v>
                </c:pt>
              </c:strCache>
            </c:strRef>
          </c:cat>
          <c:val>
            <c:numRef>
              <c:f>Table1!$M$10:$M$21</c:f>
              <c:numCache>
                <c:formatCode>General</c:formatCode>
                <c:ptCount val="12"/>
                <c:pt idx="0">
                  <c:v>215</c:v>
                </c:pt>
                <c:pt idx="1">
                  <c:v>38</c:v>
                </c:pt>
                <c:pt idx="2">
                  <c:v>216</c:v>
                </c:pt>
                <c:pt idx="3">
                  <c:v>144</c:v>
                </c:pt>
                <c:pt idx="4">
                  <c:v>33</c:v>
                </c:pt>
                <c:pt idx="5">
                  <c:v>3</c:v>
                </c:pt>
                <c:pt idx="6">
                  <c:v>10</c:v>
                </c:pt>
                <c:pt idx="7">
                  <c:v>22</c:v>
                </c:pt>
                <c:pt idx="8">
                  <c:v>16</c:v>
                </c:pt>
                <c:pt idx="9">
                  <c:v>5</c:v>
                </c:pt>
                <c:pt idx="10">
                  <c:v>139</c:v>
                </c:pt>
                <c:pt idx="11">
                  <c:v>16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Table1!$L$25:$L$34</c:f>
              <c:strCache>
                <c:ptCount val="10"/>
                <c:pt idx="0">
                  <c:v>Arizona</c:v>
                </c:pt>
                <c:pt idx="1">
                  <c:v>California</c:v>
                </c:pt>
                <c:pt idx="2">
                  <c:v>Connecticut</c:v>
                </c:pt>
                <c:pt idx="3">
                  <c:v>Florida</c:v>
                </c:pt>
                <c:pt idx="4">
                  <c:v>Georgia</c:v>
                </c:pt>
                <c:pt idx="5">
                  <c:v>Nevada</c:v>
                </c:pt>
                <c:pt idx="6">
                  <c:v>North Carolina</c:v>
                </c:pt>
                <c:pt idx="7">
                  <c:v>Ohio</c:v>
                </c:pt>
                <c:pt idx="8">
                  <c:v>Texas</c:v>
                </c:pt>
                <c:pt idx="9">
                  <c:v>Virginia</c:v>
                </c:pt>
              </c:strCache>
            </c:strRef>
          </c:cat>
          <c:val>
            <c:numRef>
              <c:f>Table1!$M$25:$M$34</c:f>
              <c:numCache>
                <c:formatCode>General</c:formatCode>
                <c:ptCount val="10"/>
                <c:pt idx="0">
                  <c:v>2</c:v>
                </c:pt>
                <c:pt idx="1">
                  <c:v>80</c:v>
                </c:pt>
                <c:pt idx="2">
                  <c:v>41</c:v>
                </c:pt>
                <c:pt idx="3">
                  <c:v>68</c:v>
                </c:pt>
                <c:pt idx="4">
                  <c:v>9</c:v>
                </c:pt>
                <c:pt idx="5">
                  <c:v>2</c:v>
                </c:pt>
                <c:pt idx="6">
                  <c:v>9</c:v>
                </c:pt>
                <c:pt idx="7">
                  <c:v>2</c:v>
                </c:pt>
                <c:pt idx="8">
                  <c:v>30</c:v>
                </c:pt>
                <c:pt idx="9">
                  <c:v>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Abnormal returns around</a:t>
            </a:r>
            <a:r>
              <a:rPr lang="en-US" baseline="0"/>
              <a:t> marriage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plot!$B$1</c:f>
              <c:strCache>
                <c:ptCount val="1"/>
                <c:pt idx="0">
                  <c:v>marriage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plot!$A$2:$A$50</c:f>
              <c:numCache>
                <c:formatCode>General</c:formatCode>
                <c:ptCount val="49"/>
                <c:pt idx="0">
                  <c:v>-24</c:v>
                </c:pt>
                <c:pt idx="1">
                  <c:v>-23</c:v>
                </c:pt>
                <c:pt idx="2">
                  <c:v>-22</c:v>
                </c:pt>
                <c:pt idx="3">
                  <c:v>-21</c:v>
                </c:pt>
                <c:pt idx="4">
                  <c:v>-20</c:v>
                </c:pt>
                <c:pt idx="5">
                  <c:v>-19</c:v>
                </c:pt>
                <c:pt idx="6">
                  <c:v>-18</c:v>
                </c:pt>
                <c:pt idx="7">
                  <c:v>-17</c:v>
                </c:pt>
                <c:pt idx="8">
                  <c:v>-16</c:v>
                </c:pt>
                <c:pt idx="9">
                  <c:v>-15</c:v>
                </c:pt>
                <c:pt idx="10">
                  <c:v>-14</c:v>
                </c:pt>
                <c:pt idx="11">
                  <c:v>-13</c:v>
                </c:pt>
                <c:pt idx="12">
                  <c:v>-12</c:v>
                </c:pt>
                <c:pt idx="13">
                  <c:v>-11</c:v>
                </c:pt>
                <c:pt idx="14">
                  <c:v>-10</c:v>
                </c:pt>
                <c:pt idx="15">
                  <c:v>-9</c:v>
                </c:pt>
                <c:pt idx="16">
                  <c:v>-8</c:v>
                </c:pt>
                <c:pt idx="17">
                  <c:v>-7</c:v>
                </c:pt>
                <c:pt idx="18">
                  <c:v>-6</c:v>
                </c:pt>
                <c:pt idx="19">
                  <c:v>-5</c:v>
                </c:pt>
                <c:pt idx="20">
                  <c:v>-4</c:v>
                </c:pt>
                <c:pt idx="21">
                  <c:v>-3</c:v>
                </c:pt>
                <c:pt idx="22">
                  <c:v>-2</c:v>
                </c:pt>
                <c:pt idx="23">
                  <c:v>-1</c:v>
                </c:pt>
                <c:pt idx="24">
                  <c:v>0</c:v>
                </c:pt>
                <c:pt idx="25">
                  <c:v>1</c:v>
                </c:pt>
                <c:pt idx="26">
                  <c:v>2</c:v>
                </c:pt>
                <c:pt idx="27">
                  <c:v>3</c:v>
                </c:pt>
                <c:pt idx="28">
                  <c:v>4</c:v>
                </c:pt>
                <c:pt idx="29">
                  <c:v>5</c:v>
                </c:pt>
                <c:pt idx="30">
                  <c:v>6</c:v>
                </c:pt>
                <c:pt idx="31">
                  <c:v>7</c:v>
                </c:pt>
                <c:pt idx="32">
                  <c:v>8</c:v>
                </c:pt>
                <c:pt idx="33">
                  <c:v>9</c:v>
                </c:pt>
                <c:pt idx="34">
                  <c:v>10</c:v>
                </c:pt>
                <c:pt idx="35">
                  <c:v>11</c:v>
                </c:pt>
                <c:pt idx="36">
                  <c:v>12</c:v>
                </c:pt>
                <c:pt idx="37">
                  <c:v>13</c:v>
                </c:pt>
                <c:pt idx="38">
                  <c:v>14</c:v>
                </c:pt>
                <c:pt idx="39">
                  <c:v>15</c:v>
                </c:pt>
                <c:pt idx="40">
                  <c:v>16</c:v>
                </c:pt>
                <c:pt idx="41">
                  <c:v>17</c:v>
                </c:pt>
                <c:pt idx="42">
                  <c:v>18</c:v>
                </c:pt>
                <c:pt idx="43">
                  <c:v>19</c:v>
                </c:pt>
                <c:pt idx="44">
                  <c:v>20</c:v>
                </c:pt>
                <c:pt idx="45">
                  <c:v>21</c:v>
                </c:pt>
                <c:pt idx="46">
                  <c:v>22</c:v>
                </c:pt>
                <c:pt idx="47">
                  <c:v>23</c:v>
                </c:pt>
                <c:pt idx="48">
                  <c:v>24</c:v>
                </c:pt>
              </c:numCache>
            </c:numRef>
          </c:cat>
          <c:val>
            <c:numRef>
              <c:f>plot!$B$2:$B$50</c:f>
              <c:numCache>
                <c:formatCode>General</c:formatCode>
                <c:ptCount val="49"/>
                <c:pt idx="0">
                  <c:v>0.28210700599999999</c:v>
                </c:pt>
                <c:pt idx="1">
                  <c:v>0.22147260999999999</c:v>
                </c:pt>
                <c:pt idx="2">
                  <c:v>8.7388982000000004E-2</c:v>
                </c:pt>
                <c:pt idx="3">
                  <c:v>2.3975163639999999</c:v>
                </c:pt>
                <c:pt idx="4">
                  <c:v>2.3004289240000002</c:v>
                </c:pt>
                <c:pt idx="5">
                  <c:v>-0.14681234800000001</c:v>
                </c:pt>
                <c:pt idx="6">
                  <c:v>-0.499721321</c:v>
                </c:pt>
                <c:pt idx="7">
                  <c:v>2.0891198000000002</c:v>
                </c:pt>
                <c:pt idx="8">
                  <c:v>2.2434730649999999</c:v>
                </c:pt>
                <c:pt idx="9">
                  <c:v>1.5178509309999999</c:v>
                </c:pt>
                <c:pt idx="10">
                  <c:v>2.2517446219999999</c:v>
                </c:pt>
                <c:pt idx="11">
                  <c:v>-0.36580850199999998</c:v>
                </c:pt>
                <c:pt idx="12">
                  <c:v>2.2055449760000001</c:v>
                </c:pt>
                <c:pt idx="13">
                  <c:v>2.2043585650000002</c:v>
                </c:pt>
                <c:pt idx="14">
                  <c:v>-1.1570532440000001</c:v>
                </c:pt>
                <c:pt idx="15">
                  <c:v>1.7030863759999999</c:v>
                </c:pt>
                <c:pt idx="16">
                  <c:v>2.4831270050000001</c:v>
                </c:pt>
                <c:pt idx="17">
                  <c:v>0.95219299899999998</c:v>
                </c:pt>
                <c:pt idx="18">
                  <c:v>1.567136563</c:v>
                </c:pt>
                <c:pt idx="19">
                  <c:v>0.84890668400000002</c:v>
                </c:pt>
                <c:pt idx="20">
                  <c:v>-0.85825319600000005</c:v>
                </c:pt>
                <c:pt idx="21">
                  <c:v>-1.052715471</c:v>
                </c:pt>
                <c:pt idx="22">
                  <c:v>1.4472777640000001</c:v>
                </c:pt>
                <c:pt idx="23">
                  <c:v>1.5783474959999999</c:v>
                </c:pt>
                <c:pt idx="24">
                  <c:v>0.82248000899999996</c:v>
                </c:pt>
                <c:pt idx="25">
                  <c:v>0.49928926299999998</c:v>
                </c:pt>
                <c:pt idx="26">
                  <c:v>0.50950696200000001</c:v>
                </c:pt>
                <c:pt idx="27">
                  <c:v>0.16898972600000001</c:v>
                </c:pt>
                <c:pt idx="28">
                  <c:v>1.286005869</c:v>
                </c:pt>
                <c:pt idx="29">
                  <c:v>0.82799482899999999</c:v>
                </c:pt>
                <c:pt idx="30">
                  <c:v>1.191817184</c:v>
                </c:pt>
                <c:pt idx="31">
                  <c:v>1.0968614189999999</c:v>
                </c:pt>
                <c:pt idx="32">
                  <c:v>0.81108739299999999</c:v>
                </c:pt>
                <c:pt idx="33">
                  <c:v>-7.4299161000000002E-2</c:v>
                </c:pt>
                <c:pt idx="34">
                  <c:v>0.598160362</c:v>
                </c:pt>
                <c:pt idx="35">
                  <c:v>1.089607005</c:v>
                </c:pt>
                <c:pt idx="36">
                  <c:v>1.4002664789999999</c:v>
                </c:pt>
                <c:pt idx="37">
                  <c:v>0.35252464100000003</c:v>
                </c:pt>
                <c:pt idx="38">
                  <c:v>-6.2979376000000004E-2</c:v>
                </c:pt>
                <c:pt idx="39">
                  <c:v>0.30912582599999999</c:v>
                </c:pt>
                <c:pt idx="40">
                  <c:v>0.29329779700000003</c:v>
                </c:pt>
                <c:pt idx="41">
                  <c:v>0.73713362500000001</c:v>
                </c:pt>
                <c:pt idx="42">
                  <c:v>1.4107791059999999</c:v>
                </c:pt>
                <c:pt idx="43">
                  <c:v>-1.038529448</c:v>
                </c:pt>
                <c:pt idx="44">
                  <c:v>-7.0591602000000003E-2</c:v>
                </c:pt>
                <c:pt idx="45">
                  <c:v>0.89015338099999997</c:v>
                </c:pt>
                <c:pt idx="46">
                  <c:v>0.77688542199999999</c:v>
                </c:pt>
                <c:pt idx="47">
                  <c:v>1.076218026</c:v>
                </c:pt>
                <c:pt idx="48">
                  <c:v>1.083527702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9359552"/>
        <c:axId val="339357592"/>
      </c:lineChart>
      <c:catAx>
        <c:axId val="33935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57592"/>
        <c:crosses val="autoZero"/>
        <c:auto val="1"/>
        <c:lblAlgn val="ctr"/>
        <c:lblOffset val="100"/>
        <c:noMultiLvlLbl val="0"/>
      </c:catAx>
      <c:valAx>
        <c:axId val="339357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59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Abnormal returns around divorce</a:t>
            </a:r>
            <a:endParaRPr lang="en-US" sz="14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plot!$C$1</c:f>
              <c:strCache>
                <c:ptCount val="1"/>
                <c:pt idx="0">
                  <c:v>divorce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plot!$A$2:$A$50</c:f>
              <c:numCache>
                <c:formatCode>General</c:formatCode>
                <c:ptCount val="49"/>
                <c:pt idx="0">
                  <c:v>-24</c:v>
                </c:pt>
                <c:pt idx="1">
                  <c:v>-23</c:v>
                </c:pt>
                <c:pt idx="2">
                  <c:v>-22</c:v>
                </c:pt>
                <c:pt idx="3">
                  <c:v>-21</c:v>
                </c:pt>
                <c:pt idx="4">
                  <c:v>-20</c:v>
                </c:pt>
                <c:pt idx="5">
                  <c:v>-19</c:v>
                </c:pt>
                <c:pt idx="6">
                  <c:v>-18</c:v>
                </c:pt>
                <c:pt idx="7">
                  <c:v>-17</c:v>
                </c:pt>
                <c:pt idx="8">
                  <c:v>-16</c:v>
                </c:pt>
                <c:pt idx="9">
                  <c:v>-15</c:v>
                </c:pt>
                <c:pt idx="10">
                  <c:v>-14</c:v>
                </c:pt>
                <c:pt idx="11">
                  <c:v>-13</c:v>
                </c:pt>
                <c:pt idx="12">
                  <c:v>-12</c:v>
                </c:pt>
                <c:pt idx="13">
                  <c:v>-11</c:v>
                </c:pt>
                <c:pt idx="14">
                  <c:v>-10</c:v>
                </c:pt>
                <c:pt idx="15">
                  <c:v>-9</c:v>
                </c:pt>
                <c:pt idx="16">
                  <c:v>-8</c:v>
                </c:pt>
                <c:pt idx="17">
                  <c:v>-7</c:v>
                </c:pt>
                <c:pt idx="18">
                  <c:v>-6</c:v>
                </c:pt>
                <c:pt idx="19">
                  <c:v>-5</c:v>
                </c:pt>
                <c:pt idx="20">
                  <c:v>-4</c:v>
                </c:pt>
                <c:pt idx="21">
                  <c:v>-3</c:v>
                </c:pt>
                <c:pt idx="22">
                  <c:v>-2</c:v>
                </c:pt>
                <c:pt idx="23">
                  <c:v>-1</c:v>
                </c:pt>
                <c:pt idx="24">
                  <c:v>0</c:v>
                </c:pt>
                <c:pt idx="25">
                  <c:v>1</c:v>
                </c:pt>
                <c:pt idx="26">
                  <c:v>2</c:v>
                </c:pt>
                <c:pt idx="27">
                  <c:v>3</c:v>
                </c:pt>
                <c:pt idx="28">
                  <c:v>4</c:v>
                </c:pt>
                <c:pt idx="29">
                  <c:v>5</c:v>
                </c:pt>
                <c:pt idx="30">
                  <c:v>6</c:v>
                </c:pt>
                <c:pt idx="31">
                  <c:v>7</c:v>
                </c:pt>
                <c:pt idx="32">
                  <c:v>8</c:v>
                </c:pt>
                <c:pt idx="33">
                  <c:v>9</c:v>
                </c:pt>
                <c:pt idx="34">
                  <c:v>10</c:v>
                </c:pt>
                <c:pt idx="35">
                  <c:v>11</c:v>
                </c:pt>
                <c:pt idx="36">
                  <c:v>12</c:v>
                </c:pt>
                <c:pt idx="37">
                  <c:v>13</c:v>
                </c:pt>
                <c:pt idx="38">
                  <c:v>14</c:v>
                </c:pt>
                <c:pt idx="39">
                  <c:v>15</c:v>
                </c:pt>
                <c:pt idx="40">
                  <c:v>16</c:v>
                </c:pt>
                <c:pt idx="41">
                  <c:v>17</c:v>
                </c:pt>
                <c:pt idx="42">
                  <c:v>18</c:v>
                </c:pt>
                <c:pt idx="43">
                  <c:v>19</c:v>
                </c:pt>
                <c:pt idx="44">
                  <c:v>20</c:v>
                </c:pt>
                <c:pt idx="45">
                  <c:v>21</c:v>
                </c:pt>
                <c:pt idx="46">
                  <c:v>22</c:v>
                </c:pt>
                <c:pt idx="47">
                  <c:v>23</c:v>
                </c:pt>
                <c:pt idx="48">
                  <c:v>24</c:v>
                </c:pt>
              </c:numCache>
            </c:numRef>
          </c:cat>
          <c:val>
            <c:numRef>
              <c:f>plot!$C$2:$C$50</c:f>
              <c:numCache>
                <c:formatCode>General</c:formatCode>
                <c:ptCount val="49"/>
                <c:pt idx="0">
                  <c:v>0.40425115900000003</c:v>
                </c:pt>
                <c:pt idx="1">
                  <c:v>0.27802101400000001</c:v>
                </c:pt>
                <c:pt idx="2">
                  <c:v>0.202803713</c:v>
                </c:pt>
                <c:pt idx="3">
                  <c:v>1.056937732</c:v>
                </c:pt>
                <c:pt idx="4">
                  <c:v>0.59562220300000002</c:v>
                </c:pt>
                <c:pt idx="5">
                  <c:v>0.47055222099999999</c:v>
                </c:pt>
                <c:pt idx="6">
                  <c:v>0.69694131199999998</c:v>
                </c:pt>
                <c:pt idx="7">
                  <c:v>0.64398955199999997</c:v>
                </c:pt>
                <c:pt idx="8">
                  <c:v>0.73256308299999995</c:v>
                </c:pt>
                <c:pt idx="9">
                  <c:v>0.84075607399999996</c:v>
                </c:pt>
                <c:pt idx="10">
                  <c:v>0.56088478200000003</c:v>
                </c:pt>
                <c:pt idx="11">
                  <c:v>0.63322058999999997</c:v>
                </c:pt>
                <c:pt idx="12">
                  <c:v>1.4842722230000001</c:v>
                </c:pt>
                <c:pt idx="13">
                  <c:v>2.0110309E-2</c:v>
                </c:pt>
                <c:pt idx="14">
                  <c:v>1.669068051</c:v>
                </c:pt>
                <c:pt idx="15">
                  <c:v>1.8962755389999999</c:v>
                </c:pt>
                <c:pt idx="16">
                  <c:v>1.445723453</c:v>
                </c:pt>
                <c:pt idx="17">
                  <c:v>0.547439444</c:v>
                </c:pt>
                <c:pt idx="18">
                  <c:v>0.69573511799999999</c:v>
                </c:pt>
                <c:pt idx="19">
                  <c:v>0.97570716199999996</c:v>
                </c:pt>
                <c:pt idx="20">
                  <c:v>-0.82640452499999995</c:v>
                </c:pt>
                <c:pt idx="21">
                  <c:v>-9.3289192000000007E-2</c:v>
                </c:pt>
                <c:pt idx="22">
                  <c:v>1.3316837610000001</c:v>
                </c:pt>
                <c:pt idx="23">
                  <c:v>-9.8035512000000005E-2</c:v>
                </c:pt>
                <c:pt idx="24">
                  <c:v>8.90134E-4</c:v>
                </c:pt>
                <c:pt idx="25">
                  <c:v>-0.36090356899999998</c:v>
                </c:pt>
                <c:pt idx="26">
                  <c:v>1.6620744999999999E-2</c:v>
                </c:pt>
                <c:pt idx="27">
                  <c:v>1.039671673</c:v>
                </c:pt>
                <c:pt idx="28">
                  <c:v>0.13032923299999999</c:v>
                </c:pt>
                <c:pt idx="29">
                  <c:v>0.12983154499999999</c:v>
                </c:pt>
                <c:pt idx="30">
                  <c:v>1.292521042</c:v>
                </c:pt>
                <c:pt idx="31">
                  <c:v>0.441700333</c:v>
                </c:pt>
                <c:pt idx="32">
                  <c:v>1.242412574</c:v>
                </c:pt>
                <c:pt idx="33">
                  <c:v>-0.28158862000000001</c:v>
                </c:pt>
                <c:pt idx="34">
                  <c:v>0.894076502</c:v>
                </c:pt>
                <c:pt idx="35">
                  <c:v>-0.16564280300000001</c:v>
                </c:pt>
                <c:pt idx="36">
                  <c:v>0.136201881</c:v>
                </c:pt>
                <c:pt idx="37">
                  <c:v>0.61191380399999995</c:v>
                </c:pt>
                <c:pt idx="38">
                  <c:v>0.12742043</c:v>
                </c:pt>
                <c:pt idx="39">
                  <c:v>0.107257988</c:v>
                </c:pt>
                <c:pt idx="40">
                  <c:v>1.3434891069999999</c:v>
                </c:pt>
                <c:pt idx="41">
                  <c:v>0.44868377300000001</c:v>
                </c:pt>
                <c:pt idx="42">
                  <c:v>-0.15710985299999999</c:v>
                </c:pt>
                <c:pt idx="43">
                  <c:v>-6.1431719000000003E-2</c:v>
                </c:pt>
                <c:pt idx="44">
                  <c:v>0.69859451500000003</c:v>
                </c:pt>
                <c:pt idx="45">
                  <c:v>0.93650473300000003</c:v>
                </c:pt>
                <c:pt idx="46">
                  <c:v>-0.86855257900000005</c:v>
                </c:pt>
                <c:pt idx="47">
                  <c:v>6.6891577999999993E-2</c:v>
                </c:pt>
                <c:pt idx="48">
                  <c:v>0.17420134100000001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242984"/>
        <c:axId val="437135872"/>
      </c:lineChart>
      <c:catAx>
        <c:axId val="212242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135872"/>
        <c:crosses val="autoZero"/>
        <c:auto val="1"/>
        <c:lblAlgn val="ctr"/>
        <c:lblOffset val="100"/>
        <c:noMultiLvlLbl val="0"/>
      </c:catAx>
      <c:valAx>
        <c:axId val="437135872"/>
        <c:scaling>
          <c:orientation val="minMax"/>
          <c:max val="2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242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0.45313</cdr:x>
      <cdr:y>0.5744</cdr:y>
    </cdr:from>
    <cdr:to>
      <cdr:x>0.57476</cdr:x>
      <cdr:y>0.5744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3146425" y="2193925"/>
          <a:ext cx="844551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lg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0.16324</cdr:x>
      <cdr:y>0.40399</cdr:y>
    </cdr:from>
    <cdr:to>
      <cdr:x>0.33471</cdr:x>
      <cdr:y>0.50623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33476" y="1543051"/>
          <a:ext cx="11906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/>
            <a:t>Before=1.023</a:t>
          </a:r>
        </a:p>
      </cdr:txBody>
    </cdr:sp>
  </cdr:relSizeAnchor>
  <cdr:relSizeAnchor xmlns:cdr="http://schemas.openxmlformats.org/drawingml/2006/chartDrawing">
    <cdr:from>
      <cdr:x>0.4257</cdr:x>
      <cdr:y>0.58437</cdr:y>
    </cdr:from>
    <cdr:to>
      <cdr:x>0.59717</cdr:x>
      <cdr:y>0.68662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955925" y="2232025"/>
          <a:ext cx="11906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/>
            <a:t>Event=0.598</a:t>
          </a:r>
        </a:p>
      </cdr:txBody>
    </cdr:sp>
  </cdr:relSizeAnchor>
  <cdr:relSizeAnchor xmlns:cdr="http://schemas.openxmlformats.org/drawingml/2006/chartDrawing">
    <cdr:from>
      <cdr:x>0.68496</cdr:x>
      <cdr:y>0.54697</cdr:y>
    </cdr:from>
    <cdr:to>
      <cdr:x>0.85642</cdr:x>
      <cdr:y>0.64921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756150" y="2089150"/>
          <a:ext cx="11906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/>
            <a:t>After=0.760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0.13452</cdr:x>
      <cdr:y>0.36328</cdr:y>
    </cdr:from>
    <cdr:to>
      <cdr:x>0.30552</cdr:x>
      <cdr:y>0.45676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625" y="1517650"/>
          <a:ext cx="11906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/>
            <a:t>Before=0.750</a:t>
          </a:r>
        </a:p>
      </cdr:txBody>
    </cdr:sp>
  </cdr:relSizeAnchor>
  <cdr:relSizeAnchor xmlns:cdr="http://schemas.openxmlformats.org/drawingml/2006/chartDrawing">
    <cdr:from>
      <cdr:x>0.42864</cdr:x>
      <cdr:y>0.72807</cdr:y>
    </cdr:from>
    <cdr:to>
      <cdr:x>0.59964</cdr:x>
      <cdr:y>0.82155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84500" y="3041650"/>
          <a:ext cx="11906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/>
            <a:t>Event=0.101</a:t>
          </a:r>
        </a:p>
      </cdr:txBody>
    </cdr:sp>
  </cdr:relSizeAnchor>
  <cdr:relSizeAnchor xmlns:cdr="http://schemas.openxmlformats.org/drawingml/2006/chartDrawing">
    <cdr:from>
      <cdr:x>0.6995</cdr:x>
      <cdr:y>0.532</cdr:y>
    </cdr:from>
    <cdr:to>
      <cdr:x>0.8705</cdr:x>
      <cdr:y>0.62547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870450" y="2222500"/>
          <a:ext cx="11906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/>
            <a:t>After=0.559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B83902F-03B8-4CB6-B37E-9919CB02FA5E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A3325BF4-5141-4634-9CA1-905983B612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410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577A8F7-243F-4B8F-9979-EC4B513B74D1}" type="datetimeFigureOut">
              <a:rPr lang="en-US" smtClean="0"/>
              <a:t>3/14/2016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166623E2-143C-47CF-ACFE-2D7CFB3760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67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indent="0" algn="l" defTabSz="914400" rtl="0" eaLnBrk="1" latinLnBrk="0" hangingPunct="1">
      <a:spcBef>
        <a:spcPts val="1200"/>
      </a:spcBef>
      <a:buFont typeface="Arial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4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32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857 marriages, 251 divorces, 786 hedge fund managers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098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Indicators of manager bandwidth are correlated </a:t>
            </a:r>
            <a:r>
              <a:rPr lang="en-US" smtClean="0"/>
              <a:t>with the emotional</a:t>
            </a:r>
            <a:r>
              <a:rPr lang="en-US" baseline="0" smtClean="0"/>
              <a:t> </a:t>
            </a:r>
            <a:r>
              <a:rPr lang="en-US" baseline="0" dirty="0" smtClean="0"/>
              <a:t>impact of divorce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84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5EE-D46F-9B45-A00B-34072BFB6D9A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9734-71CA-6342-AD9A-616D2FE6EB7A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30EA-001C-8340-8DB9-CA668E0BDE56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3A4C-7E5C-A740-810E-453D0333B03C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6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2"/>
            <a:ext cx="4038600" cy="4270248"/>
          </a:xfrm>
        </p:spPr>
        <p:txBody>
          <a:bodyPr anchor="ctr" anchorCtr="0">
            <a:normAutofit/>
          </a:bodyPr>
          <a:lstStyle>
            <a:lvl1pPr marL="114300" indent="0" algn="ctr">
              <a:buFontTx/>
              <a:buNone/>
              <a:defRPr sz="3400">
                <a:solidFill>
                  <a:schemeClr val="tx1"/>
                </a:solidFill>
              </a:defRPr>
            </a:lvl1pPr>
            <a:lvl2pPr marL="411480" indent="0">
              <a:buFontTx/>
              <a:buNone/>
              <a:defRPr sz="3600">
                <a:solidFill>
                  <a:schemeClr val="tx1"/>
                </a:solidFill>
              </a:defRPr>
            </a:lvl2pPr>
            <a:lvl3pPr marL="777240" indent="0">
              <a:buFontTx/>
              <a:buNone/>
              <a:defRPr sz="3600">
                <a:solidFill>
                  <a:schemeClr val="tx1"/>
                </a:solidFill>
              </a:defRPr>
            </a:lvl3pPr>
            <a:lvl4pPr marL="1051560" indent="0">
              <a:buFontTx/>
              <a:buNone/>
              <a:defRPr sz="3600">
                <a:solidFill>
                  <a:schemeClr val="tx1"/>
                </a:solidFill>
              </a:defRPr>
            </a:lvl4pPr>
            <a:lvl5pPr marL="1325880" indent="0">
              <a:buFontTx/>
              <a:buNone/>
              <a:defRPr sz="3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ABBF-399A-A746-8316-A6331945D521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143000"/>
            <a:ext cx="7620000" cy="381000"/>
          </a:xfrm>
        </p:spPr>
        <p:txBody>
          <a:bodyPr>
            <a:noAutofit/>
          </a:bodyPr>
          <a:lstStyle>
            <a:lvl1pPr marL="741363" indent="-1588">
              <a:spcBef>
                <a:spcPts val="0"/>
              </a:spcBef>
              <a:buFontTx/>
              <a:buNone/>
              <a:defRPr sz="2000" b="1">
                <a:solidFill>
                  <a:schemeClr val="tx2"/>
                </a:solidFill>
              </a:defRPr>
            </a:lvl1pPr>
            <a:lvl2pPr marL="411480" indent="0">
              <a:buFontTx/>
              <a:buNone/>
              <a:defRPr sz="2000" b="1"/>
            </a:lvl2pPr>
            <a:lvl3pPr marL="777240" indent="0">
              <a:buFontTx/>
              <a:buNone/>
              <a:defRPr sz="2000" b="1"/>
            </a:lvl3pPr>
            <a:lvl4pPr marL="1051560" indent="0">
              <a:buFontTx/>
              <a:buNone/>
              <a:defRPr sz="2000" b="1"/>
            </a:lvl4pPr>
            <a:lvl5pPr marL="1325880" indent="0">
              <a:buFontTx/>
              <a:buNone/>
              <a:defRPr sz="20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 rot="600000">
            <a:off x="4807311" y="2004284"/>
            <a:ext cx="3114715" cy="421314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8A1D-0816-0D4B-8639-F23F502CF02F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5691-2C2B-954D-ABA7-412BCBE0AABE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BFD1-FA1A-A04A-8054-458BD8DC022E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543800" cy="990727"/>
          </a:xfrm>
        </p:spPr>
        <p:txBody>
          <a:bodyPr bIns="0"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61760" cy="762000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29C4-0017-AE4C-B74E-83C5AB121B8B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85801" y="2133600"/>
            <a:ext cx="7543800" cy="990600"/>
          </a:xfrm>
        </p:spPr>
        <p:txBody>
          <a:bodyPr tIns="0">
            <a:noAutofit/>
          </a:bodyPr>
          <a:lstStyle>
            <a:lvl1pPr marL="0" indent="0" algn="l">
              <a:buNone/>
              <a:defRPr sz="3600" spc="-100" baseline="0">
                <a:solidFill>
                  <a:schemeClr val="tx2"/>
                </a:solidFill>
                <a:latin typeface="+mj-lt"/>
              </a:defRPr>
            </a:lvl1pPr>
            <a:lvl2pPr marL="411480" indent="0">
              <a:buNone/>
              <a:defRPr/>
            </a:lvl2pPr>
            <a:lvl3pPr marL="777240" indent="0">
              <a:buNone/>
              <a:defRPr/>
            </a:lvl3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1371600" y="5715000"/>
            <a:ext cx="6477000" cy="762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8E8D8C"/>
                </a:solidFill>
              </a:defRPr>
            </a:lvl1pPr>
            <a:lvl2pPr marL="411480" indent="0">
              <a:buNone/>
              <a:defRPr>
                <a:solidFill>
                  <a:srgbClr val="8E8D8C"/>
                </a:solidFill>
              </a:defRPr>
            </a:lvl2pPr>
            <a:lvl3pPr marL="777240" indent="0">
              <a:buNone/>
              <a:defRPr>
                <a:solidFill>
                  <a:srgbClr val="8E8D8C"/>
                </a:solidFill>
              </a:defRPr>
            </a:lvl3pPr>
            <a:lvl4pPr marL="1051560" indent="0">
              <a:buNone/>
              <a:defRPr>
                <a:solidFill>
                  <a:srgbClr val="8E8D8C"/>
                </a:solidFill>
              </a:defRPr>
            </a:lvl4pPr>
            <a:lvl5pPr marL="1325880" indent="0">
              <a:buNone/>
              <a:defRPr>
                <a:solidFill>
                  <a:srgbClr val="8E8D8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3311525" y="4721225"/>
            <a:ext cx="2530475" cy="876300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algn="ctr">
              <a:defRPr lang="en-US" sz="1600" baseline="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>
              <a:spcBef>
                <a:spcPts val="0"/>
              </a:spcBef>
            </a:pPr>
            <a:r>
              <a:rPr lang="en-US" dirty="0" smtClean="0"/>
              <a:t>Insert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56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1600200"/>
            <a:ext cx="5257800" cy="4800600"/>
          </a:xfrm>
        </p:spPr>
        <p:txBody>
          <a:bodyPr/>
          <a:lstStyle>
            <a:lvl1pPr algn="ctr">
              <a:lnSpc>
                <a:spcPct val="170000"/>
              </a:lnSpc>
              <a:spcBef>
                <a:spcPts val="12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4D9E-2C2F-CB4C-AE5D-160849608DD4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418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68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DD7F8-C30D-6E49-8770-B3CC78CEE7AE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143000"/>
            <a:ext cx="7620000" cy="381000"/>
          </a:xfrm>
        </p:spPr>
        <p:txBody>
          <a:bodyPr>
            <a:noAutofit/>
          </a:bodyPr>
          <a:lstStyle>
            <a:lvl1pPr marL="740664" indent="0">
              <a:spcBef>
                <a:spcPts val="0"/>
              </a:spcBef>
              <a:buFontTx/>
              <a:buNone/>
              <a:defRPr sz="2000" b="1">
                <a:solidFill>
                  <a:schemeClr val="tx2"/>
                </a:solidFill>
              </a:defRPr>
            </a:lvl1pPr>
            <a:lvl2pPr marL="411480" indent="0">
              <a:buFontTx/>
              <a:buNone/>
              <a:defRPr sz="2000" b="1">
                <a:solidFill>
                  <a:schemeClr val="tx2"/>
                </a:solidFill>
              </a:defRPr>
            </a:lvl2pPr>
            <a:lvl3pPr marL="777240" indent="0">
              <a:buFontTx/>
              <a:buNone/>
              <a:defRPr sz="2000" b="1">
                <a:solidFill>
                  <a:schemeClr val="tx2"/>
                </a:solidFill>
              </a:defRPr>
            </a:lvl3pPr>
            <a:lvl4pPr marL="1051560" indent="0">
              <a:buFontTx/>
              <a:buNone/>
              <a:defRPr sz="2000" b="1">
                <a:solidFill>
                  <a:schemeClr val="tx2"/>
                </a:solidFill>
              </a:defRPr>
            </a:lvl4pPr>
            <a:lvl5pPr marL="1325880" indent="0">
              <a:buFontTx/>
              <a:buNone/>
              <a:defRPr sz="20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1351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8A01D-1ED5-2E4B-ACF4-3DE9BCF71DD9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A81B-108F-174E-BE3C-F5CAE97D8E04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445E-0C48-AE4B-AAA1-88ABC2067020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6C0E-84DF-B04D-9738-F38F77C6F2EE}" type="datetime1">
              <a:rPr lang="en-SG" smtClean="0"/>
              <a:t>14/3/2016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11E8957-5754-4C19-A51A-9C104D1A0E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9DE3F2A-9289-E44D-AA9B-95BA7BBA7064}" type="datetime1">
              <a:rPr lang="en-SG" smtClean="0"/>
              <a:t>14/3/2016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6" r:id="rId4"/>
    <p:sldLayoutId id="2147483675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4" r:id="rId13"/>
    <p:sldLayoutId id="2147483670" r:id="rId14"/>
    <p:sldLayoutId id="2147483671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588" indent="0" algn="l" defTabSz="914400" rtl="0" eaLnBrk="1" latinLnBrk="0" hangingPunct="1">
        <a:spcBef>
          <a:spcPts val="1200"/>
        </a:spcBef>
        <a:buClr>
          <a:schemeClr val="accent1"/>
        </a:buClr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182563" algn="l" defTabSz="914400" rtl="0" eaLnBrk="1" latinLnBrk="0" hangingPunct="1">
        <a:spcBef>
          <a:spcPts val="12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2300" indent="-1825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3750" indent="-182563" algn="l" defTabSz="914400" rtl="0" eaLnBrk="1" latinLnBrk="0" hangingPunct="1">
        <a:spcBef>
          <a:spcPts val="6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992188" indent="-182563" algn="l" defTabSz="914400" rtl="0" eaLnBrk="1" latinLnBrk="0" hangingPunct="1">
        <a:spcBef>
          <a:spcPts val="6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173163" indent="-182563" algn="l" defTabSz="914400" rtl="0" eaLnBrk="1" latinLnBrk="0" hangingPunct="1">
        <a:spcBef>
          <a:spcPts val="6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54138" indent="-1825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44638" indent="-1825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17675" indent="-182563" algn="l" defTabSz="914400" rtl="0" eaLnBrk="1" latinLnBrk="0" hangingPunct="1">
        <a:spcBef>
          <a:spcPts val="600"/>
        </a:spcBef>
        <a:buClr>
          <a:schemeClr val="accent3"/>
        </a:buClr>
        <a:buFont typeface="Arial" pitchFamily="34" charset="0"/>
        <a:buChar char="•"/>
        <a:tabLst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543800" cy="1676527"/>
          </a:xfrm>
        </p:spPr>
        <p:txBody>
          <a:bodyPr/>
          <a:lstStyle/>
          <a:p>
            <a:r>
              <a:rPr lang="en-US" sz="4800" dirty="0" smtClean="0"/>
              <a:t>Limited Attention, Marital Events, and Hedge Funds</a:t>
            </a:r>
            <a:endParaRPr lang="en-US" sz="48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62000" y="3657600"/>
            <a:ext cx="5943600" cy="12954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Sugata</a:t>
            </a:r>
            <a:r>
              <a:rPr lang="en-US" sz="3200" dirty="0" smtClean="0"/>
              <a:t> Ray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Subtitle 7"/>
          <p:cNvSpPr txBox="1">
            <a:spLocks/>
          </p:cNvSpPr>
          <p:nvPr/>
        </p:nvSpPr>
        <p:spPr>
          <a:xfrm>
            <a:off x="762000" y="4572000"/>
            <a:ext cx="6858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tabLst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None/>
              <a:tabLst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None/>
              <a:tabLst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Joint work with Yan Lu (UCF) and Melvyn </a:t>
            </a:r>
            <a:r>
              <a:rPr lang="en-US" sz="2400" dirty="0" err="1" smtClean="0"/>
              <a:t>Teo</a:t>
            </a:r>
            <a:r>
              <a:rPr lang="en-US" sz="2400" dirty="0" smtClean="0"/>
              <a:t> (SMU)</a:t>
            </a:r>
          </a:p>
        </p:txBody>
      </p:sp>
      <p:sp>
        <p:nvSpPr>
          <p:cNvPr id="9" name="Subtitle 7"/>
          <p:cNvSpPr txBox="1">
            <a:spLocks/>
          </p:cNvSpPr>
          <p:nvPr/>
        </p:nvSpPr>
        <p:spPr>
          <a:xfrm>
            <a:off x="762000" y="5486400"/>
            <a:ext cx="6858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tabLst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None/>
              <a:tabLst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None/>
              <a:tabLst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9712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6000">
        <p:fade/>
      </p:transition>
    </mc:Choice>
    <mc:Fallback xmlns="">
      <p:transition spd="med" advTm="8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411432"/>
              </p:ext>
            </p:extLst>
          </p:nvPr>
        </p:nvGraphicFramePr>
        <p:xfrm>
          <a:off x="685800" y="2362200"/>
          <a:ext cx="7162800" cy="3895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16764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2: Distribution of divorces across our sample of U.S. states (1994-2012)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4488" indent="-342900">
              <a:buFont typeface="Arial"/>
              <a:buChar char="•"/>
            </a:pPr>
            <a:r>
              <a:rPr lang="en-US" sz="2400" dirty="0" smtClean="0"/>
              <a:t>We adopt an event study framework to analyze the impact of marital events on fund manager performance</a:t>
            </a:r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Our </a:t>
            </a:r>
            <a:r>
              <a:rPr lang="en-US" sz="2400" dirty="0"/>
              <a:t>event window starts 3 months before and ends 3 months after the date of the marital event. The pre-event window starts 2 years </a:t>
            </a:r>
            <a:r>
              <a:rPr lang="en-US" sz="2400" dirty="0" smtClean="0"/>
              <a:t>prior </a:t>
            </a:r>
            <a:r>
              <a:rPr lang="en-US" sz="2400" dirty="0"/>
              <a:t>to the event and ends 3 months before the event. The post-event window starts 3 months after the event and ends 2 years after the </a:t>
            </a:r>
            <a:r>
              <a:rPr lang="en-US" sz="2400" dirty="0" smtClean="0"/>
              <a:t>event.</a:t>
            </a:r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We </a:t>
            </a:r>
            <a:r>
              <a:rPr lang="en-US" sz="2400" dirty="0"/>
              <a:t>adjust for risk using the Fung and Hsieh (FAJ 2004) seven-factor model and using the past </a:t>
            </a:r>
            <a:r>
              <a:rPr lang="en-US" sz="2400" dirty="0" smtClean="0"/>
              <a:t>24 </a:t>
            </a:r>
            <a:r>
              <a:rPr lang="en-US" sz="2400" dirty="0"/>
              <a:t>months of fund returns to generate rolling </a:t>
            </a:r>
            <a:r>
              <a:rPr lang="en-US" sz="2400" dirty="0" smtClean="0"/>
              <a:t>betas.</a:t>
            </a:r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We </a:t>
            </a:r>
            <a:r>
              <a:rPr lang="en-US" sz="2400" dirty="0"/>
              <a:t>employ multivariate regressions that control for size (</a:t>
            </a:r>
            <a:r>
              <a:rPr lang="en-US" sz="2400" dirty="0" err="1"/>
              <a:t>Berk</a:t>
            </a:r>
            <a:r>
              <a:rPr lang="en-US" sz="2400" dirty="0"/>
              <a:t> and Green, JPE 2004), redemption terms (Aragon, JFE 2007), incentive fees (</a:t>
            </a:r>
            <a:r>
              <a:rPr lang="en-US" sz="2400" dirty="0" err="1"/>
              <a:t>Agarwal</a:t>
            </a:r>
            <a:r>
              <a:rPr lang="en-US" sz="2400" dirty="0"/>
              <a:t>, Daniel, and </a:t>
            </a:r>
            <a:r>
              <a:rPr lang="en-US" sz="2400" dirty="0" err="1"/>
              <a:t>Naik</a:t>
            </a:r>
            <a:r>
              <a:rPr lang="en-US" sz="2400" dirty="0"/>
              <a:t>, JF 2009), and fund age (</a:t>
            </a:r>
            <a:r>
              <a:rPr lang="en-US" sz="2400" dirty="0" err="1"/>
              <a:t>Aggarwal</a:t>
            </a:r>
            <a:r>
              <a:rPr lang="en-US" sz="2400" dirty="0"/>
              <a:t> and </a:t>
            </a:r>
            <a:r>
              <a:rPr lang="en-US" sz="2400" dirty="0" err="1"/>
              <a:t>Jorion</a:t>
            </a:r>
            <a:r>
              <a:rPr lang="en-US" sz="2400" dirty="0"/>
              <a:t>, JFE 2010)</a:t>
            </a:r>
          </a:p>
          <a:p>
            <a:pPr marL="344488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methodology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4488" indent="-342900">
              <a:buFont typeface="Arial"/>
              <a:buChar char="•"/>
            </a:pPr>
            <a:r>
              <a:rPr lang="en-US" sz="2400" dirty="0" smtClean="0"/>
              <a:t>To control for endogeneity concerns, we also perform a matched sample analysis</a:t>
            </a:r>
          </a:p>
          <a:p>
            <a:pPr marL="344488" indent="-342900">
              <a:buFont typeface="Arial"/>
              <a:buChar char="•"/>
            </a:pPr>
            <a:r>
              <a:rPr lang="en-US" sz="2400" dirty="0"/>
              <a:t>Each fund in the treatment group is </a:t>
            </a:r>
            <a:r>
              <a:rPr lang="en-US" sz="2400" dirty="0" smtClean="0"/>
              <a:t>matched with </a:t>
            </a:r>
            <a:r>
              <a:rPr lang="en-US" sz="2400" dirty="0"/>
              <a:t>a fund in the control group by minimizing the absolute d</a:t>
            </a:r>
            <a:r>
              <a:rPr lang="en-US" sz="2400" dirty="0" smtClean="0"/>
              <a:t>ifference </a:t>
            </a:r>
            <a:r>
              <a:rPr lang="en-US" sz="2400" dirty="0"/>
              <a:t>in performance during </a:t>
            </a:r>
            <a:r>
              <a:rPr lang="en-US" sz="2400" dirty="0" smtClean="0"/>
              <a:t>the "Before</a:t>
            </a:r>
            <a:r>
              <a:rPr lang="en-US" sz="2400" dirty="0"/>
              <a:t>" period</a:t>
            </a:r>
            <a:r>
              <a:rPr lang="en-US" sz="2400" dirty="0" smtClean="0"/>
              <a:t>.</a:t>
            </a:r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Example of endogeneity concern: </a:t>
            </a:r>
          </a:p>
          <a:p>
            <a:pPr marL="628650" lvl="1" indent="-342900">
              <a:buFont typeface="Arial"/>
              <a:buChar char="•"/>
            </a:pPr>
            <a:r>
              <a:rPr lang="en-US" sz="2400" dirty="0" smtClean="0"/>
              <a:t>Fund does well, manager gets married because </a:t>
            </a:r>
            <a:r>
              <a:rPr lang="en-US" sz="2400" dirty="0" err="1" smtClean="0"/>
              <a:t>fiance</a:t>
            </a:r>
            <a:r>
              <a:rPr lang="en-US" sz="2400" dirty="0" smtClean="0"/>
              <a:t>/</a:t>
            </a:r>
            <a:r>
              <a:rPr lang="en-US" sz="2400" dirty="0" err="1" smtClean="0"/>
              <a:t>fiancee</a:t>
            </a:r>
            <a:r>
              <a:rPr lang="en-US" sz="2400" dirty="0" smtClean="0"/>
              <a:t> is excited about good performance/fees, performance mean reverts</a:t>
            </a:r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Matched sample avoids this, since post marriage performance will be compared to another fund that does well, but where the manager doesn’t get married</a:t>
            </a:r>
            <a:endParaRPr lang="en-US" sz="2400" dirty="0"/>
          </a:p>
          <a:p>
            <a:pPr marL="344488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97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Empirical results: Univariate results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[event study</a:t>
            </a:r>
            <a:r>
              <a:rPr lang="en-US" altLang="zh-CN" dirty="0" smtClean="0"/>
              <a:t>-marriage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271274"/>
              </p:ext>
            </p:extLst>
          </p:nvPr>
        </p:nvGraphicFramePr>
        <p:xfrm>
          <a:off x="752475" y="2209800"/>
          <a:ext cx="6943725" cy="3819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1114426" y="4057651"/>
            <a:ext cx="2800350" cy="9525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33926" y="4305301"/>
            <a:ext cx="2876550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41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Empirical results: Univariate results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[event study</a:t>
            </a:r>
            <a:r>
              <a:rPr lang="en-US" altLang="zh-CN" dirty="0" smtClean="0"/>
              <a:t>-divorce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023032"/>
              </p:ext>
            </p:extLst>
          </p:nvPr>
        </p:nvGraphicFramePr>
        <p:xfrm>
          <a:off x="609600" y="1918335"/>
          <a:ext cx="6962775" cy="417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1019176" y="3875724"/>
            <a:ext cx="2800350" cy="9525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94126" y="4688524"/>
            <a:ext cx="844551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00576" y="4094799"/>
            <a:ext cx="2800350" cy="9525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59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results: Multivariate results [event study]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1749" y="18288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4: Multivariate regression analysis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38150" y="4343400"/>
            <a:ext cx="7620000" cy="1600200"/>
          </a:xfrm>
          <a:prstGeom prst="rect">
            <a:avLst/>
          </a:prstGeom>
        </p:spPr>
        <p:txBody>
          <a:bodyPr/>
          <a:lstStyle>
            <a:lvl1pPr marL="1588" indent="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5750" indent="-182563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2300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3750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2188" indent="-182563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3163" indent="-182563" algn="l" defTabSz="914400" rtl="0" eaLnBrk="1" latinLnBrk="0" hangingPunct="1">
              <a:spcBef>
                <a:spcPts val="6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4138" indent="-1825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44638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7675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2900">
              <a:buFont typeface="Arial"/>
              <a:buChar char="•"/>
            </a:pPr>
            <a:r>
              <a:rPr lang="en-US" dirty="0" smtClean="0"/>
              <a:t>Sample includes marrying/divorcing funds and other funds in the states for which we have data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Results displayed are monthly – so marrying fund managers underperform matched peers by 0.61% (or about 7.3% annualized alpha) during the 6 months around the marriage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Basically – both marriages and divorces are bad for fund alpha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2435193"/>
            <a:ext cx="7265198" cy="160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90800" y="3215686"/>
            <a:ext cx="2286000" cy="82291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96327" y="3215686"/>
            <a:ext cx="2286000" cy="82291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26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037760"/>
            <a:ext cx="7429500" cy="215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results: Multivariate results [matched sample]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</a:t>
            </a:r>
            <a:r>
              <a:rPr lang="en-US" dirty="0"/>
              <a:t>5</a:t>
            </a:r>
            <a:r>
              <a:rPr lang="en-US" dirty="0" smtClean="0"/>
              <a:t>: Multivariate regression analysis with matched sample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3352800"/>
            <a:ext cx="5029200" cy="8382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38150" y="4343400"/>
            <a:ext cx="7620000" cy="1600200"/>
          </a:xfrm>
          <a:prstGeom prst="rect">
            <a:avLst/>
          </a:prstGeom>
        </p:spPr>
        <p:txBody>
          <a:bodyPr/>
          <a:lstStyle>
            <a:lvl1pPr marL="1588" indent="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5750" indent="-182563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2300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3750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2188" indent="-182563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3163" indent="-182563" algn="l" defTabSz="914400" rtl="0" eaLnBrk="1" latinLnBrk="0" hangingPunct="1">
              <a:spcBef>
                <a:spcPts val="6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4138" indent="-1825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44638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7675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2900">
              <a:buFont typeface="Arial"/>
              <a:buChar char="•"/>
            </a:pPr>
            <a:r>
              <a:rPr lang="en-US" dirty="0" smtClean="0"/>
              <a:t>Sample includes marrying/divorcing funds and matched sample of funds, that are matched based on past performance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Results displayed are monthly – so marrying fund managers underperform matched peers by 0.71% (or about 8.5% annualized alpha) during the 6 months around the marriage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Again – both marriages and divorces are bad for fund alpha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2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924800" cy="1143000"/>
          </a:xfrm>
        </p:spPr>
        <p:txBody>
          <a:bodyPr/>
          <a:lstStyle/>
          <a:p>
            <a:r>
              <a:rPr lang="en-US" dirty="0" smtClean="0"/>
              <a:t>Busy managers affected more … suggests limited attention pays a role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17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2438400"/>
            <a:ext cx="485775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419350"/>
            <a:ext cx="282892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029200" y="2686050"/>
            <a:ext cx="762000" cy="41148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2667000"/>
            <a:ext cx="762000" cy="41148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1969532"/>
            <a:ext cx="8312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</a:t>
            </a:r>
            <a:r>
              <a:rPr lang="en-US" dirty="0"/>
              <a:t>6</a:t>
            </a:r>
            <a:r>
              <a:rPr lang="en-US" dirty="0" smtClean="0"/>
              <a:t>: </a:t>
            </a:r>
            <a:r>
              <a:rPr lang="en-US" dirty="0"/>
              <a:t>Regressions on performance for fund managers sorted by manager bandwidth</a:t>
            </a:r>
          </a:p>
        </p:txBody>
      </p:sp>
    </p:spTree>
    <p:extLst>
      <p:ext uri="{BB962C8B-B14F-4D97-AF65-F5344CB8AC3E}">
        <p14:creationId xmlns:p14="http://schemas.microsoft.com/office/powerpoint/2010/main" val="296447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>
            <a:normAutofit/>
          </a:bodyPr>
          <a:lstStyle/>
          <a:p>
            <a:pPr marL="344488" indent="-342900">
              <a:buFont typeface="Arial"/>
              <a:buChar char="•"/>
            </a:pPr>
            <a:r>
              <a:rPr lang="en-US" sz="2400" dirty="0" smtClean="0"/>
              <a:t>So it looks like marriages and divorces lead to worse performance, during and after the event</a:t>
            </a:r>
          </a:p>
          <a:p>
            <a:pPr marL="344488" indent="-342900">
              <a:buFont typeface="Arial"/>
              <a:buChar char="•"/>
            </a:pPr>
            <a:endParaRPr lang="en-US" sz="2400" dirty="0"/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This underperformance is worse for busier managers, suggesting distractions due to limited attention are responsible</a:t>
            </a:r>
          </a:p>
          <a:p>
            <a:pPr marL="344488" indent="-342900">
              <a:buFont typeface="Arial"/>
              <a:buChar char="•"/>
            </a:pPr>
            <a:endParaRPr lang="en-US" sz="2400" dirty="0"/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But, why does performance decrease? </a:t>
            </a:r>
          </a:p>
          <a:p>
            <a:pPr marL="344488" indent="-342900">
              <a:buFont typeface="Arial"/>
              <a:buChar char="•"/>
            </a:pPr>
            <a:endParaRPr lang="en-US" sz="2400" dirty="0"/>
          </a:p>
          <a:p>
            <a:pPr marL="344488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8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7848600" cy="1981200"/>
          </a:xfrm>
        </p:spPr>
        <p:txBody>
          <a:bodyPr>
            <a:normAutofit fontScale="92500"/>
          </a:bodyPr>
          <a:lstStyle/>
          <a:p>
            <a:pPr marL="344488" indent="-342900">
              <a:buFont typeface="Arial"/>
              <a:buChar char="•"/>
            </a:pPr>
            <a:r>
              <a:rPr lang="en-US" sz="2400" dirty="0" smtClean="0"/>
              <a:t>When you’re distracted, you reduce attention and keep doing the default </a:t>
            </a:r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Less active management; more index hugging, factor following</a:t>
            </a:r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What happens? The coffee spills… aka… performance decreases</a:t>
            </a:r>
            <a:endParaRPr lang="en-US" sz="2400" dirty="0"/>
          </a:p>
          <a:p>
            <a:pPr marL="344488" indent="-342900">
              <a:buFont typeface="Arial"/>
              <a:buChar char="•"/>
            </a:pPr>
            <a:endParaRPr lang="en-US" sz="2400" dirty="0"/>
          </a:p>
          <a:p>
            <a:pPr marL="344488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19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5172075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82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6002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675E47"/>
                </a:solidFill>
              </a:rPr>
              <a:t>“Almost a quarter of British motorists admit that they have been so distracted by roadside billboards of semi-naked models that they have dangerously  veered out of their lanes .”</a:t>
            </a:r>
          </a:p>
          <a:p>
            <a:endParaRPr lang="en-US" sz="3200" dirty="0">
              <a:solidFill>
                <a:srgbClr val="675E47"/>
              </a:solidFill>
            </a:endParaRPr>
          </a:p>
          <a:p>
            <a:pPr algn="r"/>
            <a:r>
              <a:rPr lang="en-US" sz="2400" dirty="0" smtClean="0">
                <a:solidFill>
                  <a:srgbClr val="675E47"/>
                </a:solidFill>
              </a:rPr>
              <a:t>-Reuters (London) 21 November 2005 </a:t>
            </a:r>
            <a:endParaRPr lang="en-US" sz="2400" dirty="0">
              <a:solidFill>
                <a:srgbClr val="675E4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36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Susceptibility to behavioral biases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7848600" cy="3810000"/>
          </a:xfrm>
        </p:spPr>
        <p:txBody>
          <a:bodyPr>
            <a:normAutofit/>
          </a:bodyPr>
          <a:lstStyle/>
          <a:p>
            <a:pPr marL="344488" indent="-342900">
              <a:buFont typeface="Arial"/>
              <a:buChar char="•"/>
            </a:pPr>
            <a:r>
              <a:rPr lang="en-US" sz="2400" dirty="0"/>
              <a:t>W</a:t>
            </a:r>
            <a:r>
              <a:rPr lang="en-US" sz="2400" dirty="0" smtClean="0"/>
              <a:t>hen you’re distracted, you reduce attention and are more prone to biases common to humans</a:t>
            </a:r>
          </a:p>
          <a:p>
            <a:pPr marL="344488" indent="-342900">
              <a:buFont typeface="Arial"/>
              <a:buChar char="•"/>
            </a:pPr>
            <a:endParaRPr lang="en-US" sz="2400" dirty="0" smtClean="0"/>
          </a:p>
          <a:p>
            <a:pPr marL="344488" indent="-342900">
              <a:buFont typeface="Arial"/>
              <a:buChar char="•"/>
            </a:pPr>
            <a:r>
              <a:rPr lang="en-US" sz="2400" dirty="0" smtClean="0"/>
              <a:t>We test for disposition effect, but other biases may also be at work</a:t>
            </a:r>
          </a:p>
          <a:p>
            <a:pPr marL="628650" lvl="1" indent="-342900">
              <a:buFont typeface="Arial"/>
              <a:buChar char="•"/>
            </a:pPr>
            <a:r>
              <a:rPr lang="en-US" sz="2400" dirty="0" smtClean="0"/>
              <a:t>Disposition effect is tendency to want to realize gains and hold losses (</a:t>
            </a:r>
            <a:r>
              <a:rPr lang="en-US" sz="2400" dirty="0" err="1" smtClean="0"/>
              <a:t>Odean</a:t>
            </a:r>
            <a:r>
              <a:rPr lang="en-US" sz="2400" dirty="0" smtClean="0"/>
              <a:t> (1998))</a:t>
            </a:r>
          </a:p>
          <a:p>
            <a:pPr marL="344488" indent="-342900">
              <a:buFont typeface="Arial"/>
              <a:buChar char="•"/>
            </a:pPr>
            <a:endParaRPr lang="en-US" sz="2400" dirty="0"/>
          </a:p>
          <a:p>
            <a:pPr marL="344488" indent="-342900">
              <a:buFont typeface="Arial"/>
              <a:buChar char="•"/>
            </a:pPr>
            <a:endParaRPr lang="en-US" sz="2400" dirty="0"/>
          </a:p>
          <a:p>
            <a:pPr marL="344488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Coasting evidence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724400"/>
            <a:ext cx="76200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Marrying and divorcing fund managers … 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		…. </a:t>
            </a:r>
            <a:r>
              <a:rPr lang="en-US" dirty="0"/>
              <a:t>d</a:t>
            </a:r>
            <a:r>
              <a:rPr lang="en-US" dirty="0" smtClean="0"/>
              <a:t>uring and after their marital events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4734" y="5253611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follow their HF fund category styles more closely</a:t>
            </a:r>
          </a:p>
        </p:txBody>
      </p:sp>
      <p:sp>
        <p:nvSpPr>
          <p:cNvPr id="8" name="Rectangle 7"/>
          <p:cNvSpPr/>
          <p:nvPr/>
        </p:nvSpPr>
        <p:spPr>
          <a:xfrm>
            <a:off x="824734" y="584708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hoose S&amp;P index constituents as their new holdings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135981" y="4977806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Have higher R-</a:t>
            </a:r>
            <a:r>
              <a:rPr lang="en-US" dirty="0" err="1" smtClean="0"/>
              <a:t>squareds</a:t>
            </a:r>
            <a:r>
              <a:rPr lang="en-US" dirty="0" smtClean="0"/>
              <a:t> from 7-factor regressions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70294" y="5551899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Decrease their active </a:t>
            </a:r>
            <a:r>
              <a:rPr lang="en-US" dirty="0"/>
              <a:t>share measure (</a:t>
            </a:r>
            <a:r>
              <a:rPr lang="en-US" dirty="0" err="1"/>
              <a:t>Cremers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Petajisto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2009))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38288"/>
            <a:ext cx="7472362" cy="313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11981" y="1168956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7: </a:t>
            </a:r>
            <a:r>
              <a:rPr lang="en-US" dirty="0"/>
              <a:t>Style, index, and factor exposure analysis</a:t>
            </a:r>
          </a:p>
        </p:txBody>
      </p:sp>
    </p:spTree>
    <p:extLst>
      <p:ext uri="{BB962C8B-B14F-4D97-AF65-F5344CB8AC3E}">
        <p14:creationId xmlns:p14="http://schemas.microsoft.com/office/powerpoint/2010/main" val="11911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Susceptibility to disposition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7848600" cy="1143000"/>
          </a:xfrm>
        </p:spPr>
        <p:txBody>
          <a:bodyPr>
            <a:normAutofit lnSpcReduction="10000"/>
          </a:bodyPr>
          <a:lstStyle/>
          <a:p>
            <a:pPr marL="344488" indent="-342900">
              <a:buFont typeface="Arial"/>
              <a:buChar char="•"/>
            </a:pPr>
            <a:r>
              <a:rPr lang="en-US" sz="2400" dirty="0" smtClean="0"/>
              <a:t>Managers become more prone to the disposition effect during marriage and divorce. The effect persists after the divorce. </a:t>
            </a:r>
          </a:p>
          <a:p>
            <a:pPr marL="344488" indent="-342900">
              <a:buFont typeface="Arial"/>
              <a:buChar char="•"/>
            </a:pPr>
            <a:endParaRPr lang="en-US" sz="2400" dirty="0" smtClean="0"/>
          </a:p>
          <a:p>
            <a:pPr marL="344488" indent="-342900">
              <a:buFont typeface="Arial"/>
              <a:buChar char="•"/>
            </a:pPr>
            <a:endParaRPr lang="en-US" sz="2400" dirty="0"/>
          </a:p>
          <a:p>
            <a:pPr marL="344488" indent="-342900">
              <a:buFont typeface="Arial"/>
              <a:buChar char="•"/>
            </a:pPr>
            <a:endParaRPr lang="en-US" sz="2400" dirty="0"/>
          </a:p>
          <a:p>
            <a:pPr marL="344488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22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1676400"/>
            <a:ext cx="60102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0" y="1195685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</a:t>
            </a:r>
            <a:r>
              <a:rPr lang="en-US" dirty="0"/>
              <a:t>8</a:t>
            </a:r>
            <a:r>
              <a:rPr lang="en-US" dirty="0" smtClean="0"/>
              <a:t>: </a:t>
            </a:r>
            <a:r>
              <a:rPr lang="en-US" dirty="0"/>
              <a:t>The disposition effect around marital events</a:t>
            </a:r>
          </a:p>
        </p:txBody>
      </p:sp>
    </p:spTree>
    <p:extLst>
      <p:ext uri="{BB962C8B-B14F-4D97-AF65-F5344CB8AC3E}">
        <p14:creationId xmlns:p14="http://schemas.microsoft.com/office/powerpoint/2010/main" val="34648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10600" cy="1143000"/>
          </a:xfrm>
        </p:spPr>
        <p:txBody>
          <a:bodyPr/>
          <a:lstStyle/>
          <a:p>
            <a:r>
              <a:rPr lang="en-US" dirty="0" smtClean="0"/>
              <a:t>These channels (decreased active mgmt., higher disposition effect) are associated with underperformance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23</a:t>
            </a:fld>
            <a:endParaRPr lang="en-US" dirty="0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83223"/>
            <a:ext cx="18478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140323"/>
            <a:ext cx="1543050" cy="533400"/>
          </a:xfrm>
        </p:spPr>
        <p:txBody>
          <a:bodyPr/>
          <a:lstStyle/>
          <a:p>
            <a:pPr algn="ctr"/>
            <a:r>
              <a:rPr lang="en-US" dirty="0" smtClean="0"/>
              <a:t>Marriage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43200"/>
            <a:ext cx="466725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743200"/>
            <a:ext cx="25050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734234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8: Regressions on hedge fund performance with interaction variables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248400" y="2140323"/>
            <a:ext cx="154305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588" indent="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5750" indent="-182563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2300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3750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2188" indent="-182563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3163" indent="-182563" algn="l" defTabSz="914400" rtl="0" eaLnBrk="1" latinLnBrk="0" hangingPunct="1">
              <a:spcBef>
                <a:spcPts val="6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4138" indent="-1825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44638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7675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Divorce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results: Alternative explanations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4488" indent="-342900">
              <a:buFont typeface="Arial"/>
              <a:buChar char="•"/>
            </a:pPr>
            <a:r>
              <a:rPr lang="en-US" dirty="0" smtClean="0"/>
              <a:t>Poor hedge fund performance can engender marital distress which results in divorce. Poor performance may persist post divorce (</a:t>
            </a:r>
            <a:r>
              <a:rPr lang="en-US" dirty="0" err="1" smtClean="0"/>
              <a:t>Kowoski</a:t>
            </a:r>
            <a:r>
              <a:rPr lang="en-US" dirty="0" smtClean="0"/>
              <a:t>, Naik, and </a:t>
            </a:r>
            <a:r>
              <a:rPr lang="en-US" dirty="0" err="1" smtClean="0"/>
              <a:t>Teo</a:t>
            </a:r>
            <a:r>
              <a:rPr lang="en-US" dirty="0" smtClean="0"/>
              <a:t>, JFE 2007)</a:t>
            </a:r>
          </a:p>
          <a:p>
            <a:pPr marL="344488" indent="-342900">
              <a:buFont typeface="Arial"/>
              <a:buChar char="•"/>
            </a:pPr>
            <a:endParaRPr lang="en-US" dirty="0" smtClean="0"/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Prescient spouses of hedge fund managers may foresee a bad patch of returns and preemptively file for divorce so as to maximize their financial return [but not other way around?]</a:t>
            </a:r>
          </a:p>
          <a:p>
            <a:r>
              <a:rPr lang="en-US" dirty="0" smtClean="0"/>
              <a:t> 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In order to minimize the size of matrimonial assets that has to be divided up during a divorce, hedge fund managers may misreport returns (</a:t>
            </a:r>
            <a:r>
              <a:rPr lang="en-US" dirty="0" err="1" smtClean="0"/>
              <a:t>Bollen</a:t>
            </a:r>
            <a:r>
              <a:rPr lang="en-US" dirty="0" smtClean="0"/>
              <a:t> and Poole, JFQA 2008; JF 2009) understate performance post marriage and overstate performance pre marriage.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6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results: Alternative explanations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6002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10: </a:t>
            </a:r>
            <a:r>
              <a:rPr lang="en-US" dirty="0"/>
              <a:t>Regressions on the probability of marriage and divorce amongst hedge fund managers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5832569"/>
            <a:ext cx="7620000" cy="720631"/>
          </a:xfrm>
          <a:prstGeom prst="rect">
            <a:avLst/>
          </a:prstGeom>
        </p:spPr>
        <p:txBody>
          <a:bodyPr/>
          <a:lstStyle>
            <a:lvl1pPr marL="1588" indent="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5750" indent="-182563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2300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3750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2188" indent="-182563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3163" indent="-182563" algn="l" defTabSz="914400" rtl="0" eaLnBrk="1" latinLnBrk="0" hangingPunct="1">
              <a:spcBef>
                <a:spcPts val="6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4138" indent="-1825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44638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7675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2900">
              <a:buFont typeface="Arial"/>
              <a:buChar char="•"/>
            </a:pPr>
            <a:r>
              <a:rPr lang="en-US" sz="1600" dirty="0" smtClean="0"/>
              <a:t>Doesn’t look like a whole lot of predictive power – especially with recent performance numbers</a:t>
            </a:r>
          </a:p>
          <a:p>
            <a:pPr marL="344488" indent="-342900">
              <a:buFont typeface="Arial"/>
              <a:buChar char="•"/>
            </a:pPr>
            <a:r>
              <a:rPr lang="en-US" sz="1600" dirty="0" smtClean="0"/>
              <a:t>That being said, we do matched sample to avoid issues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06" y="2246531"/>
            <a:ext cx="6453187" cy="3635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9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results: Alternative explanations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0574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11: Fund returns derived from 13F stock holdings</a:t>
            </a:r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4959537"/>
            <a:ext cx="7620000" cy="720631"/>
          </a:xfrm>
          <a:prstGeom prst="rect">
            <a:avLst/>
          </a:prstGeom>
        </p:spPr>
        <p:txBody>
          <a:bodyPr/>
          <a:lstStyle>
            <a:lvl1pPr marL="1588" indent="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5750" indent="-182563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2300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3750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2188" indent="-182563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3163" indent="-182563" algn="l" defTabSz="914400" rtl="0" eaLnBrk="1" latinLnBrk="0" hangingPunct="1">
              <a:spcBef>
                <a:spcPts val="6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4138" indent="-1825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44638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7675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tabLst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2900">
              <a:buFont typeface="Arial"/>
              <a:buChar char="•"/>
            </a:pPr>
            <a:r>
              <a:rPr lang="en-US" dirty="0" smtClean="0"/>
              <a:t>Unlikely to be smoothing, since holdings data shows similar pattern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26732"/>
            <a:ext cx="72771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76600"/>
            <a:ext cx="7191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7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results: Robustness tests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11: Alternative event windows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21932"/>
            <a:ext cx="733425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6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4488" indent="-342900">
              <a:buFont typeface="Arial"/>
              <a:buChar char="•"/>
            </a:pPr>
            <a:r>
              <a:rPr lang="en-US" dirty="0" smtClean="0"/>
              <a:t>We document the impact of limited attention on investment performance.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We show that fund investment performance deteriorates significantly during and following a marital event.</a:t>
            </a:r>
            <a:endParaRPr lang="en-US" dirty="0"/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Busier managers and those without backup are most susceptible to this underperformance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Two potential mechanisms contributing to the poor performance include</a:t>
            </a:r>
          </a:p>
          <a:p>
            <a:pPr marL="628650" lvl="1" indent="-342900">
              <a:buFont typeface="Arial"/>
              <a:buChar char="•"/>
            </a:pPr>
            <a:r>
              <a:rPr lang="en-US" dirty="0" smtClean="0"/>
              <a:t>Coasting - sticking to default  (i.e. everyone else’s or index-based) strategies</a:t>
            </a:r>
          </a:p>
          <a:p>
            <a:pPr marL="628650" lvl="1" indent="-342900">
              <a:buFont typeface="Arial"/>
              <a:buChar char="•"/>
            </a:pPr>
            <a:r>
              <a:rPr lang="en-US" dirty="0" smtClean="0"/>
              <a:t>Increased susceptibility to behavioral bias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Limited attention on limited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4488" indent="-342900">
              <a:buFont typeface="Arial"/>
              <a:buChar char="•"/>
            </a:pPr>
            <a:r>
              <a:rPr lang="en-US" dirty="0" smtClean="0"/>
              <a:t>There has been limited attention on the topic of limited attention.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Research has shown that limited attention can cause market participants to </a:t>
            </a:r>
          </a:p>
          <a:p>
            <a:pPr marL="628650" lvl="1" indent="-342900">
              <a:buFont typeface="Arial"/>
              <a:buChar char="•"/>
            </a:pPr>
            <a:r>
              <a:rPr lang="en-US" dirty="0" smtClean="0"/>
              <a:t>underreact to earnings announcements (</a:t>
            </a:r>
            <a:r>
              <a:rPr lang="en-US" dirty="0" err="1" smtClean="0"/>
              <a:t>Hirshshleifer</a:t>
            </a:r>
            <a:r>
              <a:rPr lang="en-US" dirty="0" smtClean="0"/>
              <a:t>, Lim, and </a:t>
            </a:r>
            <a:r>
              <a:rPr lang="en-US" dirty="0" err="1" smtClean="0"/>
              <a:t>Teoh</a:t>
            </a:r>
            <a:r>
              <a:rPr lang="en-US" dirty="0" smtClean="0"/>
              <a:t>, JF 2009;  </a:t>
            </a:r>
            <a:r>
              <a:rPr lang="en-US" dirty="0" err="1" smtClean="0"/>
              <a:t>DellaVigna</a:t>
            </a:r>
            <a:r>
              <a:rPr lang="en-US" dirty="0" smtClean="0"/>
              <a:t> and </a:t>
            </a:r>
            <a:r>
              <a:rPr lang="en-US" dirty="0" err="1" smtClean="0"/>
              <a:t>Pollet</a:t>
            </a:r>
            <a:r>
              <a:rPr lang="en-US" dirty="0" smtClean="0"/>
              <a:t>, JF 2009)</a:t>
            </a:r>
          </a:p>
          <a:p>
            <a:pPr marL="628650" lvl="1" indent="-342900">
              <a:buFont typeface="Arial"/>
              <a:buChar char="•"/>
            </a:pPr>
            <a:r>
              <a:rPr lang="en-US" dirty="0" smtClean="0"/>
              <a:t>purchase top volume stocks  (Barber and </a:t>
            </a:r>
            <a:r>
              <a:rPr lang="en-US" dirty="0" err="1" smtClean="0"/>
              <a:t>Odean</a:t>
            </a:r>
            <a:r>
              <a:rPr lang="en-US" dirty="0" smtClean="0"/>
              <a:t>, RFS 2008)</a:t>
            </a:r>
          </a:p>
          <a:p>
            <a:pPr marL="628650" lvl="1" indent="-342900">
              <a:buFont typeface="Arial"/>
              <a:buChar char="•"/>
            </a:pPr>
            <a:r>
              <a:rPr lang="en-US" dirty="0"/>
              <a:t>n</a:t>
            </a:r>
            <a:r>
              <a:rPr lang="en-US" dirty="0" smtClean="0"/>
              <a:t>eglect economic links between consumer and supplier firms (Cohen and </a:t>
            </a:r>
            <a:r>
              <a:rPr lang="en-US" dirty="0" err="1" smtClean="0"/>
              <a:t>Frazzini</a:t>
            </a:r>
            <a:r>
              <a:rPr lang="en-US" dirty="0" smtClean="0"/>
              <a:t>, JF 2008)</a:t>
            </a:r>
          </a:p>
          <a:p>
            <a:pPr marL="628650" lvl="1" indent="-342900">
              <a:buFont typeface="Arial"/>
              <a:buChar char="•"/>
            </a:pPr>
            <a:r>
              <a:rPr lang="en-US" dirty="0" smtClean="0"/>
              <a:t>gloss over longer term demographic data (</a:t>
            </a:r>
            <a:r>
              <a:rPr lang="en-US" dirty="0" err="1" smtClean="0"/>
              <a:t>DellaVigna</a:t>
            </a:r>
            <a:r>
              <a:rPr lang="en-US" dirty="0" smtClean="0"/>
              <a:t> and </a:t>
            </a:r>
            <a:r>
              <a:rPr lang="en-US" dirty="0" err="1" smtClean="0"/>
              <a:t>Pollet</a:t>
            </a:r>
            <a:r>
              <a:rPr lang="en-US" dirty="0" smtClean="0"/>
              <a:t>, AER 2007)  </a:t>
            </a:r>
            <a:endParaRPr lang="en-US" dirty="0"/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However, the extant literature has yet to show the impact of limited attention on investment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6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19200"/>
            <a:ext cx="7620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675E47"/>
                </a:solidFill>
              </a:rPr>
              <a:t>“One </a:t>
            </a:r>
            <a:r>
              <a:rPr lang="en-US" sz="3200" dirty="0">
                <a:solidFill>
                  <a:srgbClr val="675E47"/>
                </a:solidFill>
              </a:rPr>
              <a:t>of my No. 1 rules as an investor is as soon as I find out that a manager is going through divorce, I redeem immediately. Because the emotional distraction that comes </a:t>
            </a:r>
            <a:r>
              <a:rPr lang="en-US" sz="3200" dirty="0" smtClean="0">
                <a:solidFill>
                  <a:srgbClr val="675E47"/>
                </a:solidFill>
              </a:rPr>
              <a:t>from divorce </a:t>
            </a:r>
            <a:r>
              <a:rPr lang="en-US" sz="3200" dirty="0">
                <a:solidFill>
                  <a:srgbClr val="675E47"/>
                </a:solidFill>
              </a:rPr>
              <a:t>is so overwhelming. … You can automatically subtract 10 to 20 percent from </a:t>
            </a:r>
            <a:r>
              <a:rPr lang="en-US" sz="3200" dirty="0" smtClean="0">
                <a:solidFill>
                  <a:srgbClr val="675E47"/>
                </a:solidFill>
              </a:rPr>
              <a:t>any manager </a:t>
            </a:r>
            <a:r>
              <a:rPr lang="en-US" sz="3200" dirty="0">
                <a:solidFill>
                  <a:srgbClr val="675E47"/>
                </a:solidFill>
              </a:rPr>
              <a:t>if he is going through divorce.””</a:t>
            </a:r>
            <a:endParaRPr lang="en-US" sz="3200" dirty="0" smtClean="0">
              <a:solidFill>
                <a:srgbClr val="675E47"/>
              </a:solidFill>
            </a:endParaRPr>
          </a:p>
          <a:p>
            <a:endParaRPr lang="en-US" sz="3200" dirty="0">
              <a:solidFill>
                <a:srgbClr val="675E47"/>
              </a:solidFill>
            </a:endParaRPr>
          </a:p>
          <a:p>
            <a:pPr algn="r"/>
            <a:r>
              <a:rPr lang="en-US" sz="2400" dirty="0" smtClean="0">
                <a:solidFill>
                  <a:srgbClr val="675E47"/>
                </a:solidFill>
              </a:rPr>
              <a:t>-Paul Tudor Jones II, May 2013</a:t>
            </a:r>
            <a:endParaRPr lang="en-US" sz="2400" dirty="0">
              <a:solidFill>
                <a:srgbClr val="675E4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5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>
            <a:normAutofit lnSpcReduction="10000"/>
          </a:bodyPr>
          <a:lstStyle/>
          <a:p>
            <a:pPr marL="344488" indent="-342900">
              <a:buFont typeface="Arial"/>
              <a:buChar char="•"/>
            </a:pPr>
            <a:r>
              <a:rPr lang="en-US" dirty="0" smtClean="0"/>
              <a:t>Anecdotal evidence suggests that hedge fund investors value a fund manager’s ability to stay focused in the investment game.</a:t>
            </a:r>
          </a:p>
          <a:p>
            <a:pPr marL="344488" indent="-342900">
              <a:buFont typeface="Arial"/>
              <a:buChar char="•"/>
            </a:pPr>
            <a:endParaRPr lang="en-US" dirty="0" smtClean="0"/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Funds managers take to extreme measures to focus (e.g. Ray </a:t>
            </a:r>
            <a:r>
              <a:rPr lang="en-US" dirty="0" err="1" smtClean="0"/>
              <a:t>Dalio</a:t>
            </a:r>
            <a:r>
              <a:rPr lang="en-US" dirty="0" smtClean="0"/>
              <a:t> meditates; SAC (now Point72) had an on-staff psychiatrist)</a:t>
            </a:r>
          </a:p>
          <a:p>
            <a:pPr marL="344488" indent="-342900">
              <a:buFont typeface="Arial"/>
              <a:buChar char="•"/>
            </a:pPr>
            <a:endParaRPr lang="en-US" dirty="0" smtClean="0"/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Divorces and marriages are intense personal events, taking away from attention and focus at work</a:t>
            </a:r>
          </a:p>
          <a:p>
            <a:pPr marL="344488" indent="-342900">
              <a:buFont typeface="Arial"/>
              <a:buChar char="•"/>
            </a:pPr>
            <a:endParaRPr lang="en-US" dirty="0"/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We test the importance to investment management of the ability to stay focused by analyzing the impact of marital events on hedge fund manager performance.</a:t>
            </a:r>
          </a:p>
          <a:p>
            <a:pPr marL="344488" indent="-342900">
              <a:buFont typeface="Arial"/>
              <a:buChar char="•"/>
            </a:pPr>
            <a:endParaRPr lang="en-US" dirty="0"/>
          </a:p>
          <a:p>
            <a:pPr marL="344488" indent="-342900">
              <a:buFont typeface="Arial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2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r>
              <a:rPr lang="en-US" dirty="0" smtClean="0"/>
              <a:t>How </a:t>
            </a:r>
            <a:r>
              <a:rPr lang="en-US" dirty="0"/>
              <a:t>do marital events such </a:t>
            </a:r>
            <a:r>
              <a:rPr lang="en-US" dirty="0" smtClean="0"/>
              <a:t>as getting </a:t>
            </a:r>
            <a:r>
              <a:rPr lang="en-US" dirty="0"/>
              <a:t>married or getting divorced impact the investment performance of hedge fund managers? </a:t>
            </a:r>
          </a:p>
          <a:p>
            <a:pPr marL="342900" indent="-342900"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endParaRPr lang="en-US" dirty="0" smtClean="0"/>
          </a:p>
          <a:p>
            <a:pPr marL="342900" indent="-342900"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endParaRPr lang="en-US" dirty="0" smtClean="0"/>
          </a:p>
          <a:p>
            <a:pPr marL="342900" indent="-342900"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r>
              <a:rPr lang="en-US" dirty="0" smtClean="0"/>
              <a:t>Are busier managers affected more? </a:t>
            </a:r>
          </a:p>
          <a:p>
            <a:pPr marL="342900" indent="-342900"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endParaRPr lang="en-US" dirty="0" smtClean="0"/>
          </a:p>
          <a:p>
            <a:pPr marL="342900" indent="-342900"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endParaRPr lang="en-US" dirty="0" smtClean="0"/>
          </a:p>
          <a:p>
            <a:pPr marL="342900" indent="-342900"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r>
              <a:rPr lang="en-US" dirty="0" smtClean="0"/>
              <a:t>What are the channels of performance impacts? (previewing the results, how do distracted managers destroy value?)</a:t>
            </a:r>
          </a:p>
          <a:p>
            <a:pPr marL="344488" indent="-342900">
              <a:buFont typeface="Arial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4488" indent="-342900">
              <a:buFont typeface="Arial"/>
              <a:buChar char="•"/>
            </a:pPr>
            <a:r>
              <a:rPr lang="en-US" dirty="0" smtClean="0"/>
              <a:t>Division of labor in marriage increases productivity: Becker (JPE 1973), </a:t>
            </a:r>
            <a:r>
              <a:rPr lang="en-US" dirty="0" err="1" smtClean="0"/>
              <a:t>Korenman</a:t>
            </a:r>
            <a:r>
              <a:rPr lang="en-US" dirty="0" smtClean="0"/>
              <a:t> and </a:t>
            </a:r>
            <a:r>
              <a:rPr lang="en-US" dirty="0" err="1" smtClean="0"/>
              <a:t>Neumark</a:t>
            </a:r>
            <a:r>
              <a:rPr lang="en-US" dirty="0" smtClean="0"/>
              <a:t> (JHR 1991), </a:t>
            </a:r>
            <a:r>
              <a:rPr lang="en-US" dirty="0" err="1" smtClean="0"/>
              <a:t>Cornaglia</a:t>
            </a:r>
            <a:r>
              <a:rPr lang="en-US" dirty="0" smtClean="0"/>
              <a:t> and Feldman (WP 2011), and </a:t>
            </a:r>
            <a:r>
              <a:rPr lang="en-US" dirty="0" err="1" smtClean="0"/>
              <a:t>Bellas</a:t>
            </a:r>
            <a:r>
              <a:rPr lang="en-US" dirty="0" smtClean="0"/>
              <a:t> and </a:t>
            </a:r>
            <a:r>
              <a:rPr lang="en-US" dirty="0" err="1" smtClean="0"/>
              <a:t>Toutkoushian</a:t>
            </a:r>
            <a:r>
              <a:rPr lang="en-US" dirty="0" smtClean="0"/>
              <a:t> (RHE 1999)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Limited attention and earnings: e.g. </a:t>
            </a:r>
            <a:r>
              <a:rPr lang="en-US" dirty="0" err="1" smtClean="0"/>
              <a:t>Hirshsleifer</a:t>
            </a:r>
            <a:r>
              <a:rPr lang="en-US" dirty="0" smtClean="0"/>
              <a:t>, Lim, and </a:t>
            </a:r>
            <a:r>
              <a:rPr lang="en-US" dirty="0"/>
              <a:t>Teoh (JF 2009</a:t>
            </a:r>
            <a:r>
              <a:rPr lang="en-US" dirty="0" smtClean="0"/>
              <a:t>) - Earnings announcements crowded out by other announcements, </a:t>
            </a:r>
            <a:r>
              <a:rPr lang="en-US" dirty="0" err="1" smtClean="0"/>
              <a:t>DellaVigna</a:t>
            </a:r>
            <a:r>
              <a:rPr lang="en-US" dirty="0" smtClean="0"/>
              <a:t> and </a:t>
            </a:r>
            <a:r>
              <a:rPr lang="en-US" dirty="0" err="1" smtClean="0"/>
              <a:t>Pollet</a:t>
            </a:r>
            <a:r>
              <a:rPr lang="en-US" dirty="0"/>
              <a:t> (JF 2009</a:t>
            </a:r>
            <a:r>
              <a:rPr lang="en-US" dirty="0" smtClean="0"/>
              <a:t>) - Friday Earnings announcements 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Active </a:t>
            </a:r>
            <a:r>
              <a:rPr lang="en-US" dirty="0"/>
              <a:t>fund management: </a:t>
            </a:r>
            <a:r>
              <a:rPr lang="en-US" dirty="0" smtClean="0"/>
              <a:t>e.g. </a:t>
            </a:r>
            <a:r>
              <a:rPr lang="en-US" dirty="0" err="1" smtClean="0"/>
              <a:t>Cremers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Petajisto</a:t>
            </a:r>
            <a:r>
              <a:rPr lang="en-US" dirty="0"/>
              <a:t> (RFS </a:t>
            </a:r>
            <a:r>
              <a:rPr lang="en-US" dirty="0" smtClean="0"/>
              <a:t>2009)</a:t>
            </a:r>
          </a:p>
          <a:p>
            <a:pPr marL="344488" indent="-342900">
              <a:buFont typeface="Arial"/>
              <a:buChar char="•"/>
            </a:pPr>
            <a:r>
              <a:rPr lang="en-US" dirty="0" smtClean="0"/>
              <a:t>Hedge fund performance: e.g. Teo (RFS 2009), Daniel, Naik, and Agarwal (JF 2009), </a:t>
            </a:r>
            <a:r>
              <a:rPr lang="en-US" dirty="0" err="1" smtClean="0"/>
              <a:t>Bollen</a:t>
            </a:r>
            <a:r>
              <a:rPr lang="en-US" dirty="0" smtClean="0"/>
              <a:t> and Poole (JFQA 2008, JF 2009).</a:t>
            </a:r>
          </a:p>
          <a:p>
            <a:pPr marL="344488" indent="-342900">
              <a:buFont typeface="Arial"/>
              <a:buChar char="•"/>
            </a:pPr>
            <a:r>
              <a:rPr lang="en-US" dirty="0"/>
              <a:t>“Limited attention” and corporate finance: e.g. CEO vacation travel (</a:t>
            </a:r>
            <a:r>
              <a:rPr lang="en-US" dirty="0" err="1"/>
              <a:t>Yermack</a:t>
            </a:r>
            <a:r>
              <a:rPr lang="en-US" dirty="0"/>
              <a:t>, JFE 2014), CEO family deaths (</a:t>
            </a:r>
            <a:r>
              <a:rPr lang="en-US" dirty="0" err="1"/>
              <a:t>Bennedsen</a:t>
            </a:r>
            <a:r>
              <a:rPr lang="en-US" dirty="0"/>
              <a:t>, Perez-Gonzalez, and </a:t>
            </a:r>
            <a:r>
              <a:rPr lang="en-US" dirty="0" err="1"/>
              <a:t>Wolfenzon</a:t>
            </a:r>
            <a:r>
              <a:rPr lang="en-US" dirty="0"/>
              <a:t>, WP 2010), CEO hospitalizations (</a:t>
            </a:r>
            <a:r>
              <a:rPr lang="en-US" dirty="0" err="1"/>
              <a:t>Bennedsen</a:t>
            </a:r>
            <a:r>
              <a:rPr lang="en-US" dirty="0"/>
              <a:t>, Perez-Gonzalez, and </a:t>
            </a:r>
            <a:r>
              <a:rPr lang="en-US" dirty="0" err="1"/>
              <a:t>Wolfenzon</a:t>
            </a:r>
            <a:r>
              <a:rPr lang="en-US" dirty="0"/>
              <a:t>, WP 2012)</a:t>
            </a:r>
          </a:p>
          <a:p>
            <a:pPr marL="344488" indent="-342900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85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methodology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sz="3500" dirty="0"/>
              <a:t>Sample period from January 1994 to December </a:t>
            </a:r>
            <a:r>
              <a:rPr lang="en-US" sz="3500" dirty="0" smtClean="0"/>
              <a:t>2012</a:t>
            </a:r>
          </a:p>
          <a:p>
            <a:pPr marL="457200" indent="-457200">
              <a:buFont typeface="Arial"/>
              <a:buChar char="•"/>
            </a:pPr>
            <a:r>
              <a:rPr lang="en-US" sz="3500" dirty="0" smtClean="0"/>
              <a:t>Hedge </a:t>
            </a:r>
            <a:r>
              <a:rPr lang="en-US" sz="3500" dirty="0"/>
              <a:t>fund performance data are from TASS, Morningstar, HFR, and Barclay Hedge. After removing duplicate share classes we have 26,811 funds of which 15,550 are live and 11,261 are </a:t>
            </a:r>
            <a:r>
              <a:rPr lang="en-US" sz="3500" dirty="0" smtClean="0"/>
              <a:t>dead.</a:t>
            </a:r>
          </a:p>
          <a:p>
            <a:pPr marL="457200" indent="-457200">
              <a:buFont typeface="Arial"/>
              <a:buChar char="•"/>
            </a:pPr>
            <a:r>
              <a:rPr lang="en-US" sz="3500" dirty="0" smtClean="0"/>
              <a:t>Hedge </a:t>
            </a:r>
            <a:r>
              <a:rPr lang="en-US" sz="3500" dirty="0"/>
              <a:t>fund manager marital records from Lexis-Nexis court searches, supplemented by other internet sources. Records are publicly available for 13 U.S. states. </a:t>
            </a:r>
          </a:p>
          <a:p>
            <a:pPr marL="457200" indent="-457200">
              <a:buFont typeface="Arial"/>
              <a:buChar char="•"/>
            </a:pPr>
            <a:r>
              <a:rPr lang="en-US" sz="3500" dirty="0" smtClean="0"/>
              <a:t>We </a:t>
            </a:r>
            <a:r>
              <a:rPr lang="en-US" sz="3500" dirty="0"/>
              <a:t>observe 857 marriages and 251 divorces for 786 hedge fund </a:t>
            </a:r>
            <a:r>
              <a:rPr lang="en-US" sz="3500" dirty="0" smtClean="0"/>
              <a:t>managers.</a:t>
            </a:r>
          </a:p>
          <a:p>
            <a:pPr marL="457200" indent="-457200">
              <a:buFont typeface="Arial"/>
              <a:buChar char="•"/>
            </a:pPr>
            <a:r>
              <a:rPr lang="en-US" sz="3500" dirty="0" smtClean="0"/>
              <a:t>Hedge </a:t>
            </a:r>
            <a:r>
              <a:rPr lang="en-US" sz="3500" dirty="0"/>
              <a:t>fund holdings data from Thomson Financial 13-F filings data for fund families with at least US$100m </a:t>
            </a:r>
            <a:r>
              <a:rPr lang="en-US" sz="3500" dirty="0" smtClean="0"/>
              <a:t>of long </a:t>
            </a:r>
            <a:r>
              <a:rPr lang="en-US" sz="3500" dirty="0"/>
              <a:t>U.S. equity holdings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6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620000" cy="1143000"/>
          </a:xfrm>
        </p:spPr>
        <p:txBody>
          <a:bodyPr/>
          <a:lstStyle/>
          <a:p>
            <a:r>
              <a:rPr lang="en-US" dirty="0" smtClean="0"/>
              <a:t>Data and methodology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6764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1: Distribution of marriages across our sample of U.S. states (1994-2012)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244657"/>
              </p:ext>
            </p:extLst>
          </p:nvPr>
        </p:nvGraphicFramePr>
        <p:xfrm>
          <a:off x="533400" y="2045732"/>
          <a:ext cx="7391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0525" y="54864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13 states publicly disclose marital records. The </a:t>
            </a:r>
            <a:r>
              <a:rPr lang="en-US" dirty="0"/>
              <a:t>remaining </a:t>
            </a:r>
            <a:r>
              <a:rPr lang="en-US" dirty="0" smtClean="0"/>
              <a:t>states do </a:t>
            </a:r>
            <a:r>
              <a:rPr lang="en-US" dirty="0"/>
              <a:t>not disclose marriage and divorce data publicly. For example, New York State restricts access to marriage records to “the spouses [and] other persons who have a:</a:t>
            </a:r>
          </a:p>
          <a:p>
            <a:pPr algn="just"/>
            <a:r>
              <a:rPr lang="en-US" dirty="0"/>
              <a:t>(1) documented judicial or other proper purpose or (2) New York State Court Order.”</a:t>
            </a:r>
          </a:p>
        </p:txBody>
      </p:sp>
    </p:spTree>
    <p:extLst>
      <p:ext uri="{BB962C8B-B14F-4D97-AF65-F5344CB8AC3E}">
        <p14:creationId xmlns:p14="http://schemas.microsoft.com/office/powerpoint/2010/main" val="196652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t Is All Too Much by Peter Walsh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 Is All Too Much by Peter Walsh.potx</Template>
  <TotalTime>3967</TotalTime>
  <Words>1754</Words>
  <Application>Microsoft Office PowerPoint</Application>
  <PresentationFormat>On-screen Show (4:3)</PresentationFormat>
  <Paragraphs>175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宋体</vt:lpstr>
      <vt:lpstr>Arial</vt:lpstr>
      <vt:lpstr>Calibri</vt:lpstr>
      <vt:lpstr>Cambria</vt:lpstr>
      <vt:lpstr>It Is All Too Much by Peter Walsh</vt:lpstr>
      <vt:lpstr>Limited Attention, Marital Events, and Hedge Funds</vt:lpstr>
      <vt:lpstr>PowerPoint Presentation</vt:lpstr>
      <vt:lpstr>Motivation: Limited attention on limited attention</vt:lpstr>
      <vt:lpstr>PowerPoint Presentation</vt:lpstr>
      <vt:lpstr>Motivation</vt:lpstr>
      <vt:lpstr>Research questions</vt:lpstr>
      <vt:lpstr>Related literature</vt:lpstr>
      <vt:lpstr>Data and methodology</vt:lpstr>
      <vt:lpstr>Data and methodology</vt:lpstr>
      <vt:lpstr>Data and methodology</vt:lpstr>
      <vt:lpstr>Data and methodology</vt:lpstr>
      <vt:lpstr>Data and methodology cont’d</vt:lpstr>
      <vt:lpstr>Empirical results: Univariate results  [event study-marriage]</vt:lpstr>
      <vt:lpstr>Empirical results: Univariate results  [event study-divorce]</vt:lpstr>
      <vt:lpstr>Empirical results: Multivariate results [event study]</vt:lpstr>
      <vt:lpstr>Empirical results: Multivariate results [matched sample]</vt:lpstr>
      <vt:lpstr>Busy managers affected more … suggests limited attention pays a role</vt:lpstr>
      <vt:lpstr>Recap and next steps</vt:lpstr>
      <vt:lpstr>Coasting </vt:lpstr>
      <vt:lpstr>Susceptibility to behavioral biases</vt:lpstr>
      <vt:lpstr>Coasting evidence</vt:lpstr>
      <vt:lpstr>Susceptibility to disposition effect</vt:lpstr>
      <vt:lpstr>These channels (decreased active mgmt., higher disposition effect) are associated with underperformance</vt:lpstr>
      <vt:lpstr>Empirical results: Alternative explanations </vt:lpstr>
      <vt:lpstr>Empirical results: Alternative explanations</vt:lpstr>
      <vt:lpstr>Empirical results: Alternative explanations</vt:lpstr>
      <vt:lpstr>Empirical results: Robustness tests</vt:lpstr>
      <vt:lpstr>Conclusions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All Too Much</dc:title>
  <dc:creator>Ray,Sugata</dc:creator>
  <cp:lastModifiedBy>Ray,Sugata</cp:lastModifiedBy>
  <cp:revision>183</cp:revision>
  <cp:lastPrinted>2016-02-08T22:06:43Z</cp:lastPrinted>
  <dcterms:created xsi:type="dcterms:W3CDTF">2010-05-18T20:31:16Z</dcterms:created>
  <dcterms:modified xsi:type="dcterms:W3CDTF">2016-03-15T00:07:29Z</dcterms:modified>
</cp:coreProperties>
</file>