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2.xml" ContentType="application/vnd.openxmlformats-officedocument.drawingml.chart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notesSlides/notesSlide15.xml" ContentType="application/vnd.openxmlformats-officedocument.presentationml.notesSlide+xml"/>
  <Override PartName="/ppt/charts/chart4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0"/>
  </p:notesMasterIdLst>
  <p:handoutMasterIdLst>
    <p:handoutMasterId r:id="rId41"/>
  </p:handoutMasterIdLst>
  <p:sldIdLst>
    <p:sldId id="256" r:id="rId2"/>
    <p:sldId id="317" r:id="rId3"/>
    <p:sldId id="318" r:id="rId4"/>
    <p:sldId id="259" r:id="rId5"/>
    <p:sldId id="289" r:id="rId6"/>
    <p:sldId id="309" r:id="rId7"/>
    <p:sldId id="260" r:id="rId8"/>
    <p:sldId id="303" r:id="rId9"/>
    <p:sldId id="302" r:id="rId10"/>
    <p:sldId id="264" r:id="rId11"/>
    <p:sldId id="265" r:id="rId12"/>
    <p:sldId id="284" r:id="rId13"/>
    <p:sldId id="277" r:id="rId14"/>
    <p:sldId id="261" r:id="rId15"/>
    <p:sldId id="308" r:id="rId16"/>
    <p:sldId id="307" r:id="rId17"/>
    <p:sldId id="267" r:id="rId18"/>
    <p:sldId id="268" r:id="rId19"/>
    <p:sldId id="291" r:id="rId20"/>
    <p:sldId id="310" r:id="rId21"/>
    <p:sldId id="263" r:id="rId22"/>
    <p:sldId id="262" r:id="rId23"/>
    <p:sldId id="271" r:id="rId24"/>
    <p:sldId id="269" r:id="rId25"/>
    <p:sldId id="293" r:id="rId26"/>
    <p:sldId id="275" r:id="rId27"/>
    <p:sldId id="285" r:id="rId28"/>
    <p:sldId id="286" r:id="rId29"/>
    <p:sldId id="279" r:id="rId30"/>
    <p:sldId id="280" r:id="rId31"/>
    <p:sldId id="298" r:id="rId32"/>
    <p:sldId id="276" r:id="rId33"/>
    <p:sldId id="278" r:id="rId34"/>
    <p:sldId id="304" r:id="rId35"/>
    <p:sldId id="301" r:id="rId36"/>
    <p:sldId id="314" r:id="rId37"/>
    <p:sldId id="315" r:id="rId38"/>
    <p:sldId id="299" r:id="rId3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kas Agarwal" initials="VA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4660"/>
  </p:normalViewPr>
  <p:slideViewPr>
    <p:cSldViewPr>
      <p:cViewPr varScale="1">
        <p:scale>
          <a:sx n="105" d="100"/>
          <a:sy n="105" d="100"/>
        </p:scale>
        <p:origin x="118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088"/>
    </p:cViewPr>
  </p:sorterViewPr>
  <p:notesViewPr>
    <p:cSldViewPr>
      <p:cViewPr>
        <p:scale>
          <a:sx n="80" d="100"/>
          <a:sy n="80" d="100"/>
        </p:scale>
        <p:origin x="-2794" y="-5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lu\Downloads\foryan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lu\Downloads\foryan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lu\Downloads\foryan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lu\Downloads\foryan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0774039608685276E-2"/>
          <c:y val="3.4913583915218142E-2"/>
          <c:w val="0.86766439990455746"/>
          <c:h val="0.90203090179765266"/>
        </c:manualLayout>
      </c:layout>
      <c:scatterChart>
        <c:scatterStyle val="lineMarker"/>
        <c:varyColors val="0"/>
        <c:ser>
          <c:idx val="0"/>
          <c:order val="0"/>
          <c:tx>
            <c:strRef>
              <c:f>'sdate distribution'!$AA$66</c:f>
              <c:strCache>
                <c:ptCount val="1"/>
                <c:pt idx="0">
                  <c:v>SHF start/all Hedge Funds </c:v>
                </c:pt>
              </c:strCache>
            </c:strRef>
          </c:tx>
          <c:xVal>
            <c:numRef>
              <c:f>'sdate distribution'!$X$67:$X$84</c:f>
              <c:numCache>
                <c:formatCode>General</c:formatCode>
                <c:ptCount val="18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</c:numCache>
            </c:numRef>
          </c:xVal>
          <c:yVal>
            <c:numRef>
              <c:f>'sdate distribution'!$AA$67:$AA$84</c:f>
              <c:numCache>
                <c:formatCode>0.00</c:formatCode>
                <c:ptCount val="18"/>
                <c:pt idx="0">
                  <c:v>5.4298642533936653E-2</c:v>
                </c:pt>
                <c:pt idx="1">
                  <c:v>8.8983050847457626E-2</c:v>
                </c:pt>
                <c:pt idx="2">
                  <c:v>9.0624999999999997E-2</c:v>
                </c:pt>
                <c:pt idx="3">
                  <c:v>7.7142857142857138E-2</c:v>
                </c:pt>
                <c:pt idx="4">
                  <c:v>3.8123167155425221E-2</c:v>
                </c:pt>
                <c:pt idx="5">
                  <c:v>7.5471698113207544E-2</c:v>
                </c:pt>
                <c:pt idx="6">
                  <c:v>7.4492099322799099E-2</c:v>
                </c:pt>
                <c:pt idx="7">
                  <c:v>0.10707803992740472</c:v>
                </c:pt>
                <c:pt idx="8">
                  <c:v>0.15091210613598674</c:v>
                </c:pt>
                <c:pt idx="9">
                  <c:v>0.16998671978751659</c:v>
                </c:pt>
                <c:pt idx="10">
                  <c:v>0.19218585005279831</c:v>
                </c:pt>
                <c:pt idx="11">
                  <c:v>0.18647540983606559</c:v>
                </c:pt>
                <c:pt idx="12">
                  <c:v>0.24815983175604628</c:v>
                </c:pt>
                <c:pt idx="13">
                  <c:v>0.35568513119533529</c:v>
                </c:pt>
                <c:pt idx="14">
                  <c:v>0.33208955223880599</c:v>
                </c:pt>
                <c:pt idx="15">
                  <c:v>0.42592592592592593</c:v>
                </c:pt>
                <c:pt idx="16">
                  <c:v>0.46833333333333332</c:v>
                </c:pt>
                <c:pt idx="17">
                  <c:v>0.27240143369175629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45E-41CC-ABAA-3AA49651704F}"/>
            </c:ext>
          </c:extLst>
        </c:ser>
        <c:ser>
          <c:idx val="1"/>
          <c:order val="1"/>
          <c:tx>
            <c:strRef>
              <c:f>'sdate distribution'!$AB$66</c:f>
              <c:strCache>
                <c:ptCount val="1"/>
                <c:pt idx="0">
                  <c:v>SFOF starts/ All Fund of Funds</c:v>
                </c:pt>
              </c:strCache>
            </c:strRef>
          </c:tx>
          <c:xVal>
            <c:numRef>
              <c:f>'sdate distribution'!$X$67:$X$84</c:f>
              <c:numCache>
                <c:formatCode>General</c:formatCode>
                <c:ptCount val="18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</c:numCache>
            </c:numRef>
          </c:xVal>
          <c:yVal>
            <c:numRef>
              <c:f>'sdate distribution'!$AB$67:$AB$84</c:f>
              <c:numCache>
                <c:formatCode>0.00</c:formatCode>
                <c:ptCount val="18"/>
                <c:pt idx="0">
                  <c:v>0.19047619047619047</c:v>
                </c:pt>
                <c:pt idx="1">
                  <c:v>0.14141414141414141</c:v>
                </c:pt>
                <c:pt idx="2">
                  <c:v>0.19277108433734941</c:v>
                </c:pt>
                <c:pt idx="3">
                  <c:v>0.21978021978021978</c:v>
                </c:pt>
                <c:pt idx="4">
                  <c:v>0.19090909090909092</c:v>
                </c:pt>
                <c:pt idx="5">
                  <c:v>0.14285714285714285</c:v>
                </c:pt>
                <c:pt idx="6">
                  <c:v>0.25128205128205128</c:v>
                </c:pt>
                <c:pt idx="7">
                  <c:v>0.23076923076923078</c:v>
                </c:pt>
                <c:pt idx="8">
                  <c:v>0.27078891257995735</c:v>
                </c:pt>
                <c:pt idx="9">
                  <c:v>0.35543278084714547</c:v>
                </c:pt>
                <c:pt idx="10">
                  <c:v>0.25266362252663621</c:v>
                </c:pt>
                <c:pt idx="11">
                  <c:v>0.27168576104746317</c:v>
                </c:pt>
                <c:pt idx="12">
                  <c:v>0.39123867069486407</c:v>
                </c:pt>
                <c:pt idx="13">
                  <c:v>0.34608695652173915</c:v>
                </c:pt>
                <c:pt idx="14">
                  <c:v>0.4089935760171306</c:v>
                </c:pt>
                <c:pt idx="15">
                  <c:v>0.53138075313807531</c:v>
                </c:pt>
                <c:pt idx="16">
                  <c:v>0.5758928571428571</c:v>
                </c:pt>
                <c:pt idx="17">
                  <c:v>0.49382716049382713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F45E-41CC-ABAA-3AA4965170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5894272"/>
        <c:axId val="46027136"/>
      </c:scatterChart>
      <c:valAx>
        <c:axId val="45894272"/>
        <c:scaling>
          <c:orientation val="minMax"/>
          <c:max val="2011"/>
          <c:min val="1994"/>
        </c:scaling>
        <c:delete val="0"/>
        <c:axPos val="b"/>
        <c:numFmt formatCode="General" sourceLinked="1"/>
        <c:majorTickMark val="out"/>
        <c:minorTickMark val="none"/>
        <c:tickLblPos val="nextTo"/>
        <c:crossAx val="46027136"/>
        <c:crosses val="autoZero"/>
        <c:crossBetween val="midCat"/>
      </c:valAx>
      <c:valAx>
        <c:axId val="46027136"/>
        <c:scaling>
          <c:orientation val="minMax"/>
        </c:scaling>
        <c:delete val="0"/>
        <c:axPos val="l"/>
        <c:numFmt formatCode="0.00" sourceLinked="1"/>
        <c:majorTickMark val="out"/>
        <c:minorTickMark val="none"/>
        <c:tickLblPos val="nextTo"/>
        <c:crossAx val="4589427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0804450011930326"/>
          <c:y val="0.15382731639677116"/>
          <c:w val="0.37074337866857554"/>
          <c:h val="0.2835403357599168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622458957336213E-2"/>
          <c:y val="4.6431409376580218E-2"/>
          <c:w val="0.87936017189027837"/>
          <c:h val="0.80351249941571656"/>
        </c:manualLayout>
      </c:layout>
      <c:lineChart>
        <c:grouping val="standard"/>
        <c:varyColors val="0"/>
        <c:ser>
          <c:idx val="0"/>
          <c:order val="0"/>
          <c:tx>
            <c:strRef>
              <c:f>'sdate distribution'!$L$41</c:f>
              <c:strCache>
                <c:ptCount val="1"/>
                <c:pt idx="0">
                  <c:v>SHF</c:v>
                </c:pt>
              </c:strCache>
            </c:strRef>
          </c:tx>
          <c:marker>
            <c:symbol val="none"/>
          </c:marker>
          <c:cat>
            <c:numRef>
              <c:f>'sdate distribution'!$K$42:$K$59</c:f>
              <c:numCache>
                <c:formatCode>General</c:formatCode>
                <c:ptCount val="18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</c:numCache>
            </c:numRef>
          </c:cat>
          <c:val>
            <c:numRef>
              <c:f>'sdate distribution'!$L$42:$L$59</c:f>
              <c:numCache>
                <c:formatCode>General</c:formatCode>
                <c:ptCount val="18"/>
                <c:pt idx="0">
                  <c:v>10</c:v>
                </c:pt>
                <c:pt idx="1">
                  <c:v>7</c:v>
                </c:pt>
                <c:pt idx="2">
                  <c:v>8</c:v>
                </c:pt>
                <c:pt idx="3">
                  <c:v>10</c:v>
                </c:pt>
                <c:pt idx="4">
                  <c:v>19</c:v>
                </c:pt>
                <c:pt idx="5">
                  <c:v>11</c:v>
                </c:pt>
                <c:pt idx="6">
                  <c:v>18</c:v>
                </c:pt>
                <c:pt idx="7">
                  <c:v>49</c:v>
                </c:pt>
                <c:pt idx="8">
                  <c:v>46</c:v>
                </c:pt>
                <c:pt idx="9">
                  <c:v>49</c:v>
                </c:pt>
                <c:pt idx="10">
                  <c:v>78</c:v>
                </c:pt>
                <c:pt idx="11">
                  <c:v>78</c:v>
                </c:pt>
                <c:pt idx="12">
                  <c:v>63</c:v>
                </c:pt>
                <c:pt idx="13">
                  <c:v>79</c:v>
                </c:pt>
                <c:pt idx="14">
                  <c:v>31</c:v>
                </c:pt>
                <c:pt idx="15">
                  <c:v>9</c:v>
                </c:pt>
                <c:pt idx="16">
                  <c:v>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22-414C-AB4C-0F9DFA8E4A58}"/>
            </c:ext>
          </c:extLst>
        </c:ser>
        <c:ser>
          <c:idx val="1"/>
          <c:order val="1"/>
          <c:tx>
            <c:strRef>
              <c:f>'sdate distribution'!$M$41</c:f>
              <c:strCache>
                <c:ptCount val="1"/>
                <c:pt idx="0">
                  <c:v>SFOF</c:v>
                </c:pt>
              </c:strCache>
            </c:strRef>
          </c:tx>
          <c:marker>
            <c:symbol val="none"/>
          </c:marker>
          <c:cat>
            <c:numRef>
              <c:f>'sdate distribution'!$K$42:$K$59</c:f>
              <c:numCache>
                <c:formatCode>General</c:formatCode>
                <c:ptCount val="18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</c:numCache>
            </c:numRef>
          </c:cat>
          <c:val>
            <c:numRef>
              <c:f>'sdate distribution'!$M$42:$M$59</c:f>
              <c:numCache>
                <c:formatCode>General</c:formatCode>
                <c:ptCount val="18"/>
                <c:pt idx="0">
                  <c:v>9</c:v>
                </c:pt>
                <c:pt idx="1">
                  <c:v>8</c:v>
                </c:pt>
                <c:pt idx="2">
                  <c:v>11</c:v>
                </c:pt>
                <c:pt idx="3">
                  <c:v>14</c:v>
                </c:pt>
                <c:pt idx="4">
                  <c:v>1</c:v>
                </c:pt>
                <c:pt idx="5">
                  <c:v>17</c:v>
                </c:pt>
                <c:pt idx="6">
                  <c:v>38</c:v>
                </c:pt>
                <c:pt idx="7">
                  <c:v>29</c:v>
                </c:pt>
                <c:pt idx="8">
                  <c:v>41</c:v>
                </c:pt>
                <c:pt idx="9">
                  <c:v>33</c:v>
                </c:pt>
                <c:pt idx="10">
                  <c:v>66</c:v>
                </c:pt>
                <c:pt idx="11">
                  <c:v>108</c:v>
                </c:pt>
                <c:pt idx="12">
                  <c:v>150</c:v>
                </c:pt>
                <c:pt idx="13">
                  <c:v>132</c:v>
                </c:pt>
                <c:pt idx="14">
                  <c:v>154</c:v>
                </c:pt>
                <c:pt idx="15">
                  <c:v>56</c:v>
                </c:pt>
                <c:pt idx="16">
                  <c:v>31</c:v>
                </c:pt>
                <c:pt idx="17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22-414C-AB4C-0F9DFA8E4A58}"/>
            </c:ext>
          </c:extLst>
        </c:ser>
        <c:ser>
          <c:idx val="2"/>
          <c:order val="2"/>
          <c:tx>
            <c:strRef>
              <c:f>'sdate distribution'!$N$41</c:f>
              <c:strCache>
                <c:ptCount val="1"/>
                <c:pt idx="0">
                  <c:v>SMF  HF 1st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numRef>
              <c:f>'sdate distribution'!$K$42:$K$59</c:f>
              <c:numCache>
                <c:formatCode>General</c:formatCode>
                <c:ptCount val="18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</c:numCache>
            </c:numRef>
          </c:cat>
          <c:val>
            <c:numRef>
              <c:f>'sdate distribution'!$N$42:$N$59</c:f>
              <c:numCache>
                <c:formatCode>General</c:formatCode>
                <c:ptCount val="18"/>
                <c:pt idx="0">
                  <c:v>6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9</c:v>
                </c:pt>
                <c:pt idx="5">
                  <c:v>7</c:v>
                </c:pt>
                <c:pt idx="6">
                  <c:v>12</c:v>
                </c:pt>
                <c:pt idx="7">
                  <c:v>18</c:v>
                </c:pt>
                <c:pt idx="8">
                  <c:v>19</c:v>
                </c:pt>
                <c:pt idx="9">
                  <c:v>17</c:v>
                </c:pt>
                <c:pt idx="10">
                  <c:v>19</c:v>
                </c:pt>
                <c:pt idx="11">
                  <c:v>18</c:v>
                </c:pt>
                <c:pt idx="12">
                  <c:v>19</c:v>
                </c:pt>
                <c:pt idx="13">
                  <c:v>18</c:v>
                </c:pt>
                <c:pt idx="14">
                  <c:v>14</c:v>
                </c:pt>
                <c:pt idx="15">
                  <c:v>7</c:v>
                </c:pt>
                <c:pt idx="16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22-414C-AB4C-0F9DFA8E4A58}"/>
            </c:ext>
          </c:extLst>
        </c:ser>
        <c:ser>
          <c:idx val="3"/>
          <c:order val="3"/>
          <c:tx>
            <c:strRef>
              <c:f>'sdate distribution'!$O$41</c:f>
              <c:strCache>
                <c:ptCount val="1"/>
                <c:pt idx="0">
                  <c:v>SMF  FOF 1st</c:v>
                </c:pt>
              </c:strCache>
            </c:strRef>
          </c:tx>
          <c:spPr>
            <a:ln>
              <a:prstDash val="dashDot"/>
            </a:ln>
          </c:spPr>
          <c:marker>
            <c:symbol val="none"/>
          </c:marker>
          <c:cat>
            <c:numRef>
              <c:f>'sdate distribution'!$K$42:$K$59</c:f>
              <c:numCache>
                <c:formatCode>General</c:formatCode>
                <c:ptCount val="18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</c:numCache>
            </c:numRef>
          </c:cat>
          <c:val>
            <c:numRef>
              <c:f>'sdate distribution'!$O$42:$O$59</c:f>
              <c:numCache>
                <c:formatCode>General</c:formatCode>
                <c:ptCount val="18"/>
                <c:pt idx="0">
                  <c:v>7</c:v>
                </c:pt>
                <c:pt idx="1">
                  <c:v>6</c:v>
                </c:pt>
                <c:pt idx="2">
                  <c:v>8</c:v>
                </c:pt>
                <c:pt idx="3">
                  <c:v>10</c:v>
                </c:pt>
                <c:pt idx="4">
                  <c:v>2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16</c:v>
                </c:pt>
                <c:pt idx="9">
                  <c:v>19</c:v>
                </c:pt>
                <c:pt idx="10">
                  <c:v>20</c:v>
                </c:pt>
                <c:pt idx="11">
                  <c:v>26</c:v>
                </c:pt>
                <c:pt idx="12">
                  <c:v>37</c:v>
                </c:pt>
                <c:pt idx="13">
                  <c:v>28</c:v>
                </c:pt>
                <c:pt idx="14">
                  <c:v>22</c:v>
                </c:pt>
                <c:pt idx="15">
                  <c:v>15</c:v>
                </c:pt>
                <c:pt idx="16">
                  <c:v>5</c:v>
                </c:pt>
                <c:pt idx="17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B22-414C-AB4C-0F9DFA8E4A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326528"/>
        <c:axId val="46328064"/>
      </c:lineChart>
      <c:catAx>
        <c:axId val="46326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1800000"/>
          <a:lstStyle/>
          <a:p>
            <a:pPr>
              <a:defRPr/>
            </a:pPr>
            <a:endParaRPr lang="en-US"/>
          </a:p>
        </c:txPr>
        <c:crossAx val="46328064"/>
        <c:crosses val="autoZero"/>
        <c:auto val="1"/>
        <c:lblAlgn val="ctr"/>
        <c:lblOffset val="100"/>
        <c:tickLblSkip val="1"/>
        <c:noMultiLvlLbl val="0"/>
      </c:catAx>
      <c:valAx>
        <c:axId val="463280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63265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5660104986876641"/>
          <c:y val="8.6664194149644325E-2"/>
          <c:w val="0.40875842725541661"/>
          <c:h val="0.3449328616531628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0774039608685276E-2"/>
          <c:y val="3.4913583915218142E-2"/>
          <c:w val="0.86766439990455746"/>
          <c:h val="0.90203090179765266"/>
        </c:manualLayout>
      </c:layout>
      <c:scatterChart>
        <c:scatterStyle val="lineMarker"/>
        <c:varyColors val="0"/>
        <c:ser>
          <c:idx val="0"/>
          <c:order val="0"/>
          <c:tx>
            <c:strRef>
              <c:f>'sdate distribution'!$AA$66</c:f>
              <c:strCache>
                <c:ptCount val="1"/>
                <c:pt idx="0">
                  <c:v>SHF start/all Hedge Funds </c:v>
                </c:pt>
              </c:strCache>
            </c:strRef>
          </c:tx>
          <c:xVal>
            <c:numRef>
              <c:f>'sdate distribution'!$X$67:$X$84</c:f>
              <c:numCache>
                <c:formatCode>General</c:formatCode>
                <c:ptCount val="18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</c:numCache>
            </c:numRef>
          </c:xVal>
          <c:yVal>
            <c:numRef>
              <c:f>'sdate distribution'!$AA$67:$AA$84</c:f>
              <c:numCache>
                <c:formatCode>0.00</c:formatCode>
                <c:ptCount val="18"/>
                <c:pt idx="0">
                  <c:v>5.4298642533936653E-2</c:v>
                </c:pt>
                <c:pt idx="1">
                  <c:v>8.8983050847457626E-2</c:v>
                </c:pt>
                <c:pt idx="2">
                  <c:v>9.0624999999999997E-2</c:v>
                </c:pt>
                <c:pt idx="3">
                  <c:v>7.7142857142857138E-2</c:v>
                </c:pt>
                <c:pt idx="4">
                  <c:v>3.8123167155425221E-2</c:v>
                </c:pt>
                <c:pt idx="5">
                  <c:v>7.5471698113207544E-2</c:v>
                </c:pt>
                <c:pt idx="6">
                  <c:v>7.4492099322799099E-2</c:v>
                </c:pt>
                <c:pt idx="7">
                  <c:v>0.10707803992740472</c:v>
                </c:pt>
                <c:pt idx="8">
                  <c:v>0.15091210613598674</c:v>
                </c:pt>
                <c:pt idx="9">
                  <c:v>0.16998671978751659</c:v>
                </c:pt>
                <c:pt idx="10">
                  <c:v>0.19218585005279831</c:v>
                </c:pt>
                <c:pt idx="11">
                  <c:v>0.18647540983606559</c:v>
                </c:pt>
                <c:pt idx="12">
                  <c:v>0.24815983175604628</c:v>
                </c:pt>
                <c:pt idx="13">
                  <c:v>0.35568513119533529</c:v>
                </c:pt>
                <c:pt idx="14">
                  <c:v>0.33208955223880599</c:v>
                </c:pt>
                <c:pt idx="15">
                  <c:v>0.42592592592592593</c:v>
                </c:pt>
                <c:pt idx="16">
                  <c:v>0.46833333333333332</c:v>
                </c:pt>
                <c:pt idx="17">
                  <c:v>0.27240143369175629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34F-4678-B601-CE3F9F3DF6EE}"/>
            </c:ext>
          </c:extLst>
        </c:ser>
        <c:ser>
          <c:idx val="1"/>
          <c:order val="1"/>
          <c:tx>
            <c:strRef>
              <c:f>'sdate distribution'!$AB$66</c:f>
              <c:strCache>
                <c:ptCount val="1"/>
                <c:pt idx="0">
                  <c:v>SFOF starts/ All Fund of Funds</c:v>
                </c:pt>
              </c:strCache>
            </c:strRef>
          </c:tx>
          <c:xVal>
            <c:numRef>
              <c:f>'sdate distribution'!$X$67:$X$84</c:f>
              <c:numCache>
                <c:formatCode>General</c:formatCode>
                <c:ptCount val="18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</c:numCache>
            </c:numRef>
          </c:xVal>
          <c:yVal>
            <c:numRef>
              <c:f>'sdate distribution'!$AB$67:$AB$84</c:f>
              <c:numCache>
                <c:formatCode>0.00</c:formatCode>
                <c:ptCount val="18"/>
                <c:pt idx="0">
                  <c:v>0.19047619047619047</c:v>
                </c:pt>
                <c:pt idx="1">
                  <c:v>0.14141414141414141</c:v>
                </c:pt>
                <c:pt idx="2">
                  <c:v>0.19277108433734941</c:v>
                </c:pt>
                <c:pt idx="3">
                  <c:v>0.21978021978021978</c:v>
                </c:pt>
                <c:pt idx="4">
                  <c:v>0.19090909090909092</c:v>
                </c:pt>
                <c:pt idx="5">
                  <c:v>0.14285714285714285</c:v>
                </c:pt>
                <c:pt idx="6">
                  <c:v>0.25128205128205128</c:v>
                </c:pt>
                <c:pt idx="7">
                  <c:v>0.23076923076923078</c:v>
                </c:pt>
                <c:pt idx="8">
                  <c:v>0.27078891257995735</c:v>
                </c:pt>
                <c:pt idx="9">
                  <c:v>0.35543278084714547</c:v>
                </c:pt>
                <c:pt idx="10">
                  <c:v>0.25266362252663621</c:v>
                </c:pt>
                <c:pt idx="11">
                  <c:v>0.27168576104746317</c:v>
                </c:pt>
                <c:pt idx="12">
                  <c:v>0.39123867069486407</c:v>
                </c:pt>
                <c:pt idx="13">
                  <c:v>0.34608695652173915</c:v>
                </c:pt>
                <c:pt idx="14">
                  <c:v>0.4089935760171306</c:v>
                </c:pt>
                <c:pt idx="15">
                  <c:v>0.53138075313807531</c:v>
                </c:pt>
                <c:pt idx="16">
                  <c:v>0.5758928571428571</c:v>
                </c:pt>
                <c:pt idx="17">
                  <c:v>0.49382716049382713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34F-4678-B601-CE3F9F3DF6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408832"/>
        <c:axId val="46410368"/>
      </c:scatterChart>
      <c:valAx>
        <c:axId val="46408832"/>
        <c:scaling>
          <c:orientation val="minMax"/>
          <c:max val="2011"/>
          <c:min val="1994"/>
        </c:scaling>
        <c:delete val="0"/>
        <c:axPos val="b"/>
        <c:numFmt formatCode="General" sourceLinked="1"/>
        <c:majorTickMark val="out"/>
        <c:minorTickMark val="none"/>
        <c:tickLblPos val="nextTo"/>
        <c:crossAx val="46410368"/>
        <c:crosses val="autoZero"/>
        <c:crossBetween val="midCat"/>
      </c:valAx>
      <c:valAx>
        <c:axId val="46410368"/>
        <c:scaling>
          <c:orientation val="minMax"/>
        </c:scaling>
        <c:delete val="0"/>
        <c:axPos val="l"/>
        <c:numFmt formatCode="0.00" sourceLinked="1"/>
        <c:majorTickMark val="out"/>
        <c:minorTickMark val="none"/>
        <c:tickLblPos val="nextTo"/>
        <c:crossAx val="4640883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0804450011930326"/>
          <c:y val="0.15382731639677116"/>
          <c:w val="0.37074337866857554"/>
          <c:h val="0.2835403357599168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914298756133747E-2"/>
          <c:y val="5.0284776902887129E-2"/>
          <c:w val="0.882700445053064"/>
          <c:h val="0.88012729658792654"/>
        </c:manualLayout>
      </c:layout>
      <c:scatterChart>
        <c:scatterStyle val="lineMarker"/>
        <c:varyColors val="0"/>
        <c:ser>
          <c:idx val="0"/>
          <c:order val="0"/>
          <c:tx>
            <c:strRef>
              <c:f>'sdate distribution'!$AA$88</c:f>
              <c:strCache>
                <c:ptCount val="1"/>
                <c:pt idx="0">
                  <c:v>non-SHF becomes SHF/total non-SHF</c:v>
                </c:pt>
              </c:strCache>
            </c:strRef>
          </c:tx>
          <c:xVal>
            <c:numRef>
              <c:f>'sdate distribution'!$X$89:$X$106</c:f>
              <c:numCache>
                <c:formatCode>General</c:formatCode>
                <c:ptCount val="18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</c:numCache>
            </c:numRef>
          </c:xVal>
          <c:yVal>
            <c:numRef>
              <c:f>'sdate distribution'!$AA$89:$AA$106</c:f>
              <c:numCache>
                <c:formatCode>0.000</c:formatCode>
                <c:ptCount val="18"/>
                <c:pt idx="0">
                  <c:v>1.4164305949008499E-2</c:v>
                </c:pt>
                <c:pt idx="1">
                  <c:v>7.9908675799086754E-3</c:v>
                </c:pt>
                <c:pt idx="2">
                  <c:v>7.3732718894009217E-3</c:v>
                </c:pt>
                <c:pt idx="3">
                  <c:v>7.8003120124804995E-3</c:v>
                </c:pt>
                <c:pt idx="4">
                  <c:v>1.2683578104138851E-2</c:v>
                </c:pt>
                <c:pt idx="5">
                  <c:v>7.4798619102416572E-3</c:v>
                </c:pt>
                <c:pt idx="6">
                  <c:v>1.3353877760657421E-2</c:v>
                </c:pt>
                <c:pt idx="7">
                  <c:v>2.3776863283036121E-2</c:v>
                </c:pt>
                <c:pt idx="8">
                  <c:v>1.9215044971381847E-2</c:v>
                </c:pt>
                <c:pt idx="9">
                  <c:v>1.8976011457214465E-2</c:v>
                </c:pt>
                <c:pt idx="10">
                  <c:v>2.5421133231240428E-2</c:v>
                </c:pt>
                <c:pt idx="11">
                  <c:v>2.1230851921526472E-2</c:v>
                </c:pt>
                <c:pt idx="12">
                  <c:v>1.775585696670777E-2</c:v>
                </c:pt>
                <c:pt idx="13">
                  <c:v>2.6109660574412531E-2</c:v>
                </c:pt>
                <c:pt idx="14">
                  <c:v>8.8116817724068486E-3</c:v>
                </c:pt>
                <c:pt idx="15">
                  <c:v>2.6094520150768338E-3</c:v>
                </c:pt>
                <c:pt idx="16">
                  <c:v>1.8434670116429495E-2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C34-487B-AB92-11A72815D134}"/>
            </c:ext>
          </c:extLst>
        </c:ser>
        <c:ser>
          <c:idx val="1"/>
          <c:order val="1"/>
          <c:tx>
            <c:strRef>
              <c:f>'sdate distribution'!$AB$88</c:f>
              <c:strCache>
                <c:ptCount val="1"/>
                <c:pt idx="0">
                  <c:v>non-SFOF becomes SFOF/total non-SFOF</c:v>
                </c:pt>
              </c:strCache>
            </c:strRef>
          </c:tx>
          <c:xVal>
            <c:numRef>
              <c:f>'sdate distribution'!$X$89:$X$106</c:f>
              <c:numCache>
                <c:formatCode>General</c:formatCode>
                <c:ptCount val="18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</c:numCache>
            </c:numRef>
          </c:xVal>
          <c:yVal>
            <c:numRef>
              <c:f>'sdate distribution'!$AB$89:$AB$106</c:f>
              <c:numCache>
                <c:formatCode>0.000</c:formatCode>
                <c:ptCount val="18"/>
                <c:pt idx="0">
                  <c:v>2.8481012658227847E-2</c:v>
                </c:pt>
                <c:pt idx="1">
                  <c:v>1.9753086419753086E-2</c:v>
                </c:pt>
                <c:pt idx="2">
                  <c:v>2.3605150214592276E-2</c:v>
                </c:pt>
                <c:pt idx="3">
                  <c:v>2.6217228464419477E-2</c:v>
                </c:pt>
                <c:pt idx="4">
                  <c:v>1.6447368421052631E-3</c:v>
                </c:pt>
                <c:pt idx="5">
                  <c:v>2.4390243902439025E-2</c:v>
                </c:pt>
                <c:pt idx="6">
                  <c:v>4.4705882352941179E-2</c:v>
                </c:pt>
                <c:pt idx="7">
                  <c:v>2.5173611111111112E-2</c:v>
                </c:pt>
                <c:pt idx="8">
                  <c:v>2.6867627785058978E-2</c:v>
                </c:pt>
                <c:pt idx="9">
                  <c:v>1.6491754122938532E-2</c:v>
                </c:pt>
                <c:pt idx="10">
                  <c:v>2.545314307751639E-2</c:v>
                </c:pt>
                <c:pt idx="11">
                  <c:v>3.4659820282413351E-2</c:v>
                </c:pt>
                <c:pt idx="12">
                  <c:v>4.1934582051998882E-2</c:v>
                </c:pt>
                <c:pt idx="13">
                  <c:v>3.3091000250689395E-2</c:v>
                </c:pt>
                <c:pt idx="14">
                  <c:v>3.6948176583493281E-2</c:v>
                </c:pt>
                <c:pt idx="15">
                  <c:v>1.4609966084007305E-2</c:v>
                </c:pt>
                <c:pt idx="16">
                  <c:v>9.9935525467440365E-3</c:v>
                </c:pt>
                <c:pt idx="17">
                  <c:v>3.8328861632809508E-4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C34-487B-AB92-11A72815D1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441600"/>
        <c:axId val="46443136"/>
      </c:scatterChart>
      <c:valAx>
        <c:axId val="46441600"/>
        <c:scaling>
          <c:orientation val="minMax"/>
          <c:max val="2011"/>
          <c:min val="1994"/>
        </c:scaling>
        <c:delete val="0"/>
        <c:axPos val="b"/>
        <c:numFmt formatCode="General" sourceLinked="1"/>
        <c:majorTickMark val="out"/>
        <c:minorTickMark val="none"/>
        <c:tickLblPos val="nextTo"/>
        <c:crossAx val="46443136"/>
        <c:crosses val="autoZero"/>
        <c:crossBetween val="midCat"/>
      </c:valAx>
      <c:valAx>
        <c:axId val="46443136"/>
        <c:scaling>
          <c:orientation val="minMax"/>
        </c:scaling>
        <c:delete val="0"/>
        <c:axPos val="l"/>
        <c:numFmt formatCode="0.000" sourceLinked="1"/>
        <c:majorTickMark val="out"/>
        <c:minorTickMark val="none"/>
        <c:tickLblPos val="nextTo"/>
        <c:crossAx val="4644160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0118814125507038"/>
          <c:y val="5.044356955380578E-2"/>
          <c:w val="0.29723085701243862"/>
          <c:h val="0.3342139107611548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294A87-4ECA-4CBB-A043-595BB6E92F85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C93DF-5C03-4C95-B091-325888D44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113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4F018-229C-45E3-87E7-9655E9FC6EED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C3ADA-CFCD-4215-846A-28719F546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54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61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510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8978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7058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953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953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953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858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796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796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79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172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172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959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172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2022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2022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6561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6561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65612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9470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208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1728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9470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75974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87755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87755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87755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7965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7965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6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606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6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66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66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66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C3ADA-CFCD-4215-846A-28719F546B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6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ADD7-9E39-4558-A5FB-FB044B987E15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94B6-DDBD-4BE8-8B7E-0F6BC4BCB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74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ADD7-9E39-4558-A5FB-FB044B987E15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94B6-DDBD-4BE8-8B7E-0F6BC4BCB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64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ADD7-9E39-4558-A5FB-FB044B987E15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94B6-DDBD-4BE8-8B7E-0F6BC4BCB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26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ADD7-9E39-4558-A5FB-FB044B987E15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94B6-DDBD-4BE8-8B7E-0F6BC4BCB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04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ADD7-9E39-4558-A5FB-FB044B987E15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94B6-DDBD-4BE8-8B7E-0F6BC4BCB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90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ADD7-9E39-4558-A5FB-FB044B987E15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94B6-DDBD-4BE8-8B7E-0F6BC4BCB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563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ADD7-9E39-4558-A5FB-FB044B987E15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94B6-DDBD-4BE8-8B7E-0F6BC4BCB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482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ADD7-9E39-4558-A5FB-FB044B987E15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94B6-DDBD-4BE8-8B7E-0F6BC4BCB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18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ADD7-9E39-4558-A5FB-FB044B987E15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94B6-DDBD-4BE8-8B7E-0F6BC4BCB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31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ADD7-9E39-4558-A5FB-FB044B987E15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94B6-DDBD-4BE8-8B7E-0F6BC4BCB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25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ADD7-9E39-4558-A5FB-FB044B987E15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94B6-DDBD-4BE8-8B7E-0F6BC4BCB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80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4ADD7-9E39-4558-A5FB-FB044B987E15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094B6-DDBD-4BE8-8B7E-0F6BC4BCB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518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981200"/>
            <a:ext cx="7772400" cy="1829761"/>
          </a:xfrm>
        </p:spPr>
        <p:txBody>
          <a:bodyPr>
            <a:normAutofit/>
          </a:bodyPr>
          <a:lstStyle/>
          <a:p>
            <a:r>
              <a:rPr lang="en-US" dirty="0" smtClean="0"/>
              <a:t>Under One Roof: </a:t>
            </a:r>
            <a:br>
              <a:rPr lang="en-US" dirty="0" smtClean="0"/>
            </a:br>
            <a:r>
              <a:rPr lang="en-US" sz="3100" b="0" dirty="0" smtClean="0"/>
              <a:t>An Study of Simultaneously Managed Hedge Funds (HF) and Funds of hedge funds (FOF)</a:t>
            </a:r>
            <a:endParaRPr lang="en-US" sz="3100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2110" y="4191000"/>
            <a:ext cx="6665089" cy="2362200"/>
          </a:xfrm>
        </p:spPr>
        <p:txBody>
          <a:bodyPr>
            <a:normAutofit fontScale="77500" lnSpcReduction="20000"/>
          </a:bodyPr>
          <a:lstStyle/>
          <a:p>
            <a:r>
              <a:rPr lang="en-US" i="1" dirty="0" err="1">
                <a:solidFill>
                  <a:schemeClr val="tx1"/>
                </a:solidFill>
              </a:rPr>
              <a:t>Sugata</a:t>
            </a:r>
            <a:r>
              <a:rPr lang="en-US" i="1" dirty="0">
                <a:solidFill>
                  <a:schemeClr val="tx1"/>
                </a:solidFill>
              </a:rPr>
              <a:t> Ray (University of Florida)</a:t>
            </a:r>
          </a:p>
          <a:p>
            <a:endParaRPr lang="en-US" i="1" dirty="0" smtClean="0">
              <a:solidFill>
                <a:schemeClr val="tx1"/>
              </a:solidFill>
            </a:endParaRPr>
          </a:p>
          <a:p>
            <a:r>
              <a:rPr lang="en-US" i="1" dirty="0" smtClean="0">
                <a:solidFill>
                  <a:schemeClr val="tx1"/>
                </a:solidFill>
              </a:rPr>
              <a:t>Joint work with </a:t>
            </a:r>
          </a:p>
          <a:p>
            <a:endParaRPr lang="en-US" i="1" dirty="0">
              <a:solidFill>
                <a:schemeClr val="tx1"/>
              </a:solidFill>
            </a:endParaRPr>
          </a:p>
          <a:p>
            <a:r>
              <a:rPr lang="en-US" i="1" dirty="0" err="1" smtClean="0">
                <a:solidFill>
                  <a:schemeClr val="tx1"/>
                </a:solidFill>
              </a:rPr>
              <a:t>Vikas</a:t>
            </a:r>
            <a:r>
              <a:rPr lang="en-US" i="1" dirty="0" smtClean="0">
                <a:solidFill>
                  <a:schemeClr val="tx1"/>
                </a:solidFill>
              </a:rPr>
              <a:t> Agarwal (Georgia State University)</a:t>
            </a:r>
          </a:p>
          <a:p>
            <a:r>
              <a:rPr lang="en-US" i="1" dirty="0" smtClean="0">
                <a:solidFill>
                  <a:schemeClr val="tx1"/>
                </a:solidFill>
              </a:rPr>
              <a:t>Yan Lu (University of Florida)</a:t>
            </a:r>
          </a:p>
        </p:txBody>
      </p:sp>
    </p:spTree>
    <p:extLst>
      <p:ext uri="{BB962C8B-B14F-4D97-AF65-F5344CB8AC3E}">
        <p14:creationId xmlns:p14="http://schemas.microsoft.com/office/powerpoint/2010/main" val="196608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statistics (HFs only)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113504"/>
              </p:ext>
            </p:extLst>
          </p:nvPr>
        </p:nvGraphicFramePr>
        <p:xfrm>
          <a:off x="762000" y="1371600"/>
          <a:ext cx="7696200" cy="3886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7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6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25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34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1792">
                <a:tc>
                  <a:txBody>
                    <a:bodyPr/>
                    <a:lstStyle/>
                    <a:p>
                      <a:endParaRPr lang="en-US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SHF (2,928)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non-SHF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(8,245)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Difference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7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Variable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Mean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Mean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Mean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T-test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17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Management Fee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1.53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1.50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2.17***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Incentive Fee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15.36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17.92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2.56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-16.14***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17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High-water </a:t>
                      </a:r>
                      <a:r>
                        <a:rPr lang="en-US" sz="1600" dirty="0">
                          <a:effectLst/>
                        </a:rPr>
                        <a:t>Mark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0.45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0.65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-19.11***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Lockup </a:t>
                      </a:r>
                      <a:r>
                        <a:rPr lang="en-US" sz="1600" dirty="0" smtClean="0">
                          <a:effectLst/>
                        </a:rPr>
                        <a:t>Period (years)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1.53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3.16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1.63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-11.79***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17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Log Size (Inception)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15.61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15.30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0.31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4.76***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58674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SHFs (especially FOF -&gt; SHF) have lower </a:t>
            </a:r>
            <a:r>
              <a:rPr lang="en-US" sz="2800" dirty="0" err="1" smtClean="0"/>
              <a:t>inc</a:t>
            </a:r>
            <a:r>
              <a:rPr lang="en-US" sz="2800" dirty="0" smtClean="0"/>
              <a:t> Fee, HWM, lockup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2919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 statistics (FOFs only)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62680"/>
              </p:ext>
            </p:extLst>
          </p:nvPr>
        </p:nvGraphicFramePr>
        <p:xfrm>
          <a:off x="762000" y="1676400"/>
          <a:ext cx="7239001" cy="3733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9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1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740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SFOF (2,843)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non-SFOF (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3,333)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Difference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40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Variable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Mean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Mean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Mean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t-test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40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 Fee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1.36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1.37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-0.01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-0.64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38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Incentive Fee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8.25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7.08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5.85***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40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High-water </a:t>
                      </a:r>
                      <a:r>
                        <a:rPr lang="en-US" sz="16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0.45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0.44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0.48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38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Lockup </a:t>
                      </a:r>
                      <a:r>
                        <a:rPr lang="en-US" sz="16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(years)</a:t>
                      </a:r>
                      <a:endParaRPr lang="en-US" sz="16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1.12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1.08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0.31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740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 Size (Inception)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15.23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15.44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0.21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-2.15***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56388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Both FOFs and SFOFs are generally similar, except </a:t>
            </a:r>
          </a:p>
          <a:p>
            <a:pPr algn="ctr"/>
            <a:r>
              <a:rPr lang="en-US" sz="2800" dirty="0" smtClean="0"/>
              <a:t>SFOF (especially HF -&gt; SFOF) have higher </a:t>
            </a:r>
            <a:r>
              <a:rPr lang="en-US" sz="2800" dirty="0" err="1" smtClean="0"/>
              <a:t>inc</a:t>
            </a:r>
            <a:r>
              <a:rPr lang="en-US" sz="2800" dirty="0" smtClean="0"/>
              <a:t> fee &amp; smaller size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8233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 statistics </a:t>
            </a:r>
            <a:r>
              <a:rPr lang="en-US" dirty="0" smtClean="0"/>
              <a:t>(MFs </a:t>
            </a:r>
            <a:r>
              <a:rPr lang="en-US" dirty="0"/>
              <a:t>only)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1054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SMFs are larger and have </a:t>
            </a:r>
            <a:br>
              <a:rPr lang="en-US" sz="3200" dirty="0" smtClean="0"/>
            </a:br>
            <a:r>
              <a:rPr lang="en-US" sz="3200" dirty="0" smtClean="0"/>
              <a:t>more funds than non-SMFs</a:t>
            </a:r>
            <a:br>
              <a:rPr lang="en-US" sz="3200" dirty="0" smtClean="0"/>
            </a:br>
            <a:r>
              <a:rPr lang="en-US" sz="3200" dirty="0" smtClean="0"/>
              <a:t>(all differences significant)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9264997"/>
              </p:ext>
            </p:extLst>
          </p:nvPr>
        </p:nvGraphicFramePr>
        <p:xfrm>
          <a:off x="1143000" y="1828798"/>
          <a:ext cx="7239000" cy="31242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3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7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85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SMF (461)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non-SMF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4,093)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Difference test</a:t>
                      </a: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1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Variable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Mean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Mean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(1)-(2)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1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Average Owned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11.00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2.50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26.54***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1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No. of Hedge Funds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5.34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1.78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16.35***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1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No. of </a:t>
                      </a:r>
                      <a:r>
                        <a:rPr lang="en-US" sz="1600" dirty="0" smtClean="0">
                          <a:effectLst/>
                        </a:rPr>
                        <a:t>FOFs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5.66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0.72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22.93***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51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 Log Size (Inception)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70.83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26.82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21.07***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299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– SHF </a:t>
            </a:r>
            <a:r>
              <a:rPr lang="en-US" dirty="0" err="1" smtClean="0"/>
              <a:t>vs</a:t>
            </a:r>
            <a:r>
              <a:rPr lang="en-US" dirty="0" smtClean="0"/>
              <a:t> Non-SHF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3719278"/>
              </p:ext>
            </p:extLst>
          </p:nvPr>
        </p:nvGraphicFramePr>
        <p:xfrm>
          <a:off x="838200" y="1447804"/>
          <a:ext cx="7315199" cy="48470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9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8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19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Primary Category (percent)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SHF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non-SHF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SHF </a:t>
                      </a:r>
                      <a:r>
                        <a:rPr lang="en-US" sz="1600" dirty="0">
                          <a:effectLst/>
                        </a:rPr>
                        <a:t>start as HF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SHF </a:t>
                      </a:r>
                      <a:r>
                        <a:rPr lang="en-US" sz="1600" dirty="0">
                          <a:effectLst/>
                        </a:rPr>
                        <a:t>start as </a:t>
                      </a:r>
                      <a:r>
                        <a:rPr lang="en-US" sz="1600" dirty="0" smtClean="0">
                          <a:effectLst/>
                        </a:rPr>
                        <a:t>SHF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7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Convertible Arbitrage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1.95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2.64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3.77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1.37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2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Dedicated Short Bias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0.2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0.59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0.29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0.17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2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Emerging Markets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7.55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9.41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3.48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8.52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2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Equity Market Neutral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5.05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6.21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6.09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4.84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7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Event Driven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4.99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7.88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5.07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4.75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7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Fixed Income Arbitrage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4.78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3.58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7.68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4.11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87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Global Macro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7.45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7.74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9.13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8.22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2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Long/Short Equity Hedge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22.71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68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28.41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20.89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2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Managed Futures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7.17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10.35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13.19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5.52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2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Multi-Strategy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33.64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10.02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18.99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37.03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2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Options Strategy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0.14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0.51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0.29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0.09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2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Other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4.37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3.85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3.62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4.49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015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did simultaneity occur? </a:t>
            </a:r>
            <a:br>
              <a:rPr lang="en-US" dirty="0" smtClean="0"/>
            </a:br>
            <a:r>
              <a:rPr lang="en-US" dirty="0" smtClean="0"/>
              <a:t>Mid to late 2000s</a:t>
            </a:r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300998210"/>
              </p:ext>
            </p:extLst>
          </p:nvPr>
        </p:nvGraphicFramePr>
        <p:xfrm>
          <a:off x="914400" y="1524000"/>
          <a:ext cx="77724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0414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simultaneous funds among all newly incepted funds?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179600"/>
              </p:ext>
            </p:extLst>
          </p:nvPr>
        </p:nvGraphicFramePr>
        <p:xfrm>
          <a:off x="304800" y="1905000"/>
          <a:ext cx="83820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544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non-simultaneous funds become simultaneous each year?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5445900"/>
              </p:ext>
            </p:extLst>
          </p:nvPr>
        </p:nvGraphicFramePr>
        <p:xfrm>
          <a:off x="381000" y="1828800"/>
          <a:ext cx="8458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7125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Fixing timings and notation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447800"/>
            <a:ext cx="80010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96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9154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How prevalent is simultaneity?</a:t>
            </a:r>
          </a:p>
          <a:p>
            <a:pPr lvl="1"/>
            <a:r>
              <a:rPr lang="en-US" dirty="0" smtClean="0"/>
              <a:t>Counts and AUM-weighted percentages</a:t>
            </a:r>
          </a:p>
          <a:p>
            <a:endParaRPr lang="en-US" dirty="0"/>
          </a:p>
          <a:p>
            <a:r>
              <a:rPr lang="en-US" dirty="0" smtClean="0"/>
              <a:t>Determinants of becoming simultaneous </a:t>
            </a:r>
          </a:p>
          <a:p>
            <a:pPr lvl="1"/>
            <a:r>
              <a:rPr lang="en-US" dirty="0" smtClean="0"/>
              <a:t>Comparing A versus B (what are the differences between funds that become simultaneous and those that don’t?)</a:t>
            </a:r>
          </a:p>
          <a:p>
            <a:pPr lvl="1"/>
            <a:endParaRPr lang="en-US" dirty="0"/>
          </a:p>
          <a:p>
            <a:r>
              <a:rPr lang="en-US" dirty="0" smtClean="0"/>
              <a:t>Effects of becoming simultaneous</a:t>
            </a:r>
          </a:p>
          <a:p>
            <a:pPr lvl="1"/>
            <a:r>
              <a:rPr lang="en-US" dirty="0" smtClean="0"/>
              <a:t>Comparing (C-A) to (D-B)</a:t>
            </a:r>
          </a:p>
          <a:p>
            <a:pPr lvl="1"/>
            <a:r>
              <a:rPr lang="en-US" dirty="0" smtClean="0"/>
              <a:t>Matched sample analysis, matching A and B</a:t>
            </a:r>
          </a:p>
          <a:p>
            <a:pPr lvl="1"/>
            <a:r>
              <a:rPr lang="en-US" dirty="0" smtClean="0"/>
              <a:t>Comparing E to F (how the newly started simultaneous funds do compared to other newly started non-simultaneous funds?)</a:t>
            </a:r>
          </a:p>
        </p:txBody>
      </p:sp>
    </p:spTree>
    <p:extLst>
      <p:ext uri="{BB962C8B-B14F-4D97-AF65-F5344CB8AC3E}">
        <p14:creationId xmlns:p14="http://schemas.microsoft.com/office/powerpoint/2010/main" val="239044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Linking empirical tests to hypotheses</a:t>
            </a:r>
            <a:br>
              <a:rPr lang="en-US" dirty="0" smtClean="0"/>
            </a:br>
            <a:r>
              <a:rPr lang="en-US" dirty="0" smtClean="0"/>
              <a:t>HF </a:t>
            </a:r>
            <a:r>
              <a:rPr lang="en-US" dirty="0" smtClean="0">
                <a:sym typeface="Wingdings" pitchFamily="2" charset="2"/>
              </a:rPr>
              <a:t> FOF</a:t>
            </a:r>
            <a:endParaRPr lang="en-US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3165156"/>
              </p:ext>
            </p:extLst>
          </p:nvPr>
        </p:nvGraphicFramePr>
        <p:xfrm>
          <a:off x="354623" y="1981200"/>
          <a:ext cx="8255977" cy="43722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1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8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6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No.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Hypothesis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Implication </a:t>
                      </a:r>
                      <a:r>
                        <a:rPr lang="en-US" sz="2000" u="none" strike="noStrike" dirty="0" smtClean="0">
                          <a:effectLst/>
                        </a:rPr>
                        <a:t>I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48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1a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Value creation for the </a:t>
                      </a:r>
                      <a:r>
                        <a:rPr lang="en-US" sz="2000" u="none" strike="noStrike" dirty="0" smtClean="0">
                          <a:effectLst/>
                        </a:rPr>
                        <a:t>HFs through </a:t>
                      </a:r>
                      <a:r>
                        <a:rPr lang="en-US" sz="2000" u="none" strike="noStrike" dirty="0">
                          <a:effectLst/>
                        </a:rPr>
                        <a:t>discussing ideas with portfolio funds of </a:t>
                      </a:r>
                      <a:r>
                        <a:rPr lang="en-US" sz="2000" u="none" strike="noStrike" dirty="0" smtClean="0">
                          <a:effectLst/>
                        </a:rPr>
                        <a:t>FOF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Returns: C-A &gt; D-B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26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1b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Value creation for the </a:t>
                      </a:r>
                      <a:r>
                        <a:rPr lang="en-US" sz="2000" u="none" strike="noStrike" dirty="0" smtClean="0">
                          <a:effectLst/>
                        </a:rPr>
                        <a:t>new FOF </a:t>
                      </a:r>
                      <a:r>
                        <a:rPr lang="en-US" sz="2000" u="none" strike="noStrike" dirty="0">
                          <a:effectLst/>
                        </a:rPr>
                        <a:t>through </a:t>
                      </a:r>
                      <a:r>
                        <a:rPr lang="en-US" sz="2000" u="none" strike="noStrike" dirty="0" smtClean="0">
                          <a:effectLst/>
                        </a:rPr>
                        <a:t>access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Returns: E &gt; F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Starting a FOF is an opportunity for added fees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Superior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returns are a determinant of simultaneity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 FOF structure allows tighter control of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flows to HF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Closing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 new investment around s-date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Flows: C-A &lt; D-B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Strategic diversion of flows across internal portfolio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HFs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by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FOFs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Flow-performance: </a:t>
                      </a:r>
                      <a:b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C-A &lt; D-B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11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Motivation I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What is simultaneous management?</a:t>
            </a:r>
          </a:p>
          <a:p>
            <a:pPr lvl="1"/>
            <a:r>
              <a:rPr lang="en-US" dirty="0" smtClean="0"/>
              <a:t>A HF and a FOF managed by the same parent company are defined as being simultaneously managed </a:t>
            </a:r>
          </a:p>
          <a:p>
            <a:r>
              <a:rPr lang="en-US" dirty="0"/>
              <a:t>Anecdotal evidence that prominent HFs and FOFs engage in the practice </a:t>
            </a:r>
          </a:p>
          <a:p>
            <a:pPr lvl="1"/>
            <a:r>
              <a:rPr lang="en-US" dirty="0"/>
              <a:t>David </a:t>
            </a:r>
            <a:r>
              <a:rPr lang="en-US" dirty="0" err="1"/>
              <a:t>Einhorn</a:t>
            </a:r>
            <a:r>
              <a:rPr lang="en-US" dirty="0"/>
              <a:t> of </a:t>
            </a:r>
            <a:r>
              <a:rPr lang="en-US" dirty="0" err="1"/>
              <a:t>Greenlight</a:t>
            </a:r>
            <a:r>
              <a:rPr lang="en-US" dirty="0"/>
              <a:t> Capital and </a:t>
            </a:r>
            <a:r>
              <a:rPr lang="en-US" dirty="0" err="1"/>
              <a:t>Greenlight</a:t>
            </a:r>
            <a:r>
              <a:rPr lang="en-US" dirty="0"/>
              <a:t> Masters</a:t>
            </a:r>
          </a:p>
          <a:p>
            <a:pPr lvl="1"/>
            <a:r>
              <a:rPr lang="en-US" dirty="0" err="1"/>
              <a:t>Dubin</a:t>
            </a:r>
            <a:r>
              <a:rPr lang="en-US" dirty="0"/>
              <a:t> &amp; </a:t>
            </a:r>
            <a:r>
              <a:rPr lang="en-US" dirty="0" err="1"/>
              <a:t>Swieca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and </a:t>
            </a:r>
            <a:r>
              <a:rPr lang="en-US" dirty="0" err="1"/>
              <a:t>Highbridge</a:t>
            </a:r>
            <a:r>
              <a:rPr lang="en-US" dirty="0"/>
              <a:t> Capital (now bought by JP Morgan, but D&amp;W still active)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001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Linking empirical tests to hypotheses</a:t>
            </a:r>
            <a:br>
              <a:rPr lang="en-US" dirty="0" smtClean="0"/>
            </a:br>
            <a:r>
              <a:rPr lang="en-US" dirty="0" smtClean="0"/>
              <a:t>FOF -&gt; HF</a:t>
            </a:r>
            <a:endParaRPr lang="en-US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8757107"/>
              </p:ext>
            </p:extLst>
          </p:nvPr>
        </p:nvGraphicFramePr>
        <p:xfrm>
          <a:off x="354623" y="1981200"/>
          <a:ext cx="8255977" cy="44987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1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8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6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380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No.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Hypothesis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Implication </a:t>
                      </a:r>
                      <a:r>
                        <a:rPr lang="en-US" sz="2000" u="none" strike="noStrike" dirty="0" smtClean="0">
                          <a:effectLst/>
                        </a:rPr>
                        <a:t>I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47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1a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Value creation for the </a:t>
                      </a:r>
                      <a:r>
                        <a:rPr lang="en-US" sz="2000" u="none" strike="noStrike" dirty="0" smtClean="0">
                          <a:effectLst/>
                        </a:rPr>
                        <a:t>FOFs through better access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Returns: C-A &gt; D-B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680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1b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Value creation for the </a:t>
                      </a:r>
                      <a:r>
                        <a:rPr lang="en-US" sz="2000" u="none" strike="noStrike" dirty="0" smtClean="0">
                          <a:effectLst/>
                        </a:rPr>
                        <a:t>new HF through idea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discussion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Returns: E &gt; F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47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Having a HF allows ability to ability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 deploy capital without external suppliers</a:t>
                      </a:r>
                    </a:p>
                    <a:p>
                      <a:pPr algn="l" fontAlgn="b"/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High flows 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are a determinant of simultaneity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47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Starting a HF is an opportunity for higher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/added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Superior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returns are a determinant of simultaneity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34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Results: Simultaneous management is quite prevalent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Simultaneous management of HF and FOFs appears to be relatively prevalent </a:t>
            </a:r>
          </a:p>
          <a:p>
            <a:pPr lvl="1"/>
            <a:r>
              <a:rPr lang="en-US" dirty="0" smtClean="0"/>
              <a:t>26% of HFs</a:t>
            </a:r>
          </a:p>
          <a:p>
            <a:pPr lvl="1"/>
            <a:r>
              <a:rPr lang="en-US" dirty="0" smtClean="0"/>
              <a:t>46% of FOFs</a:t>
            </a:r>
          </a:p>
          <a:p>
            <a:pPr lvl="1"/>
            <a:r>
              <a:rPr lang="en-US" dirty="0" smtClean="0"/>
              <a:t>10% of Management Firms (MFs)</a:t>
            </a:r>
          </a:p>
          <a:p>
            <a:pPr lvl="1"/>
            <a:r>
              <a:rPr lang="en-US" dirty="0" smtClean="0"/>
              <a:t>¼ of all USD AUM today</a:t>
            </a:r>
          </a:p>
          <a:p>
            <a:r>
              <a:rPr lang="en-US" dirty="0" smtClean="0"/>
              <a:t>Anecdotal evidence that prominent HFs and FOFs engage in the practice </a:t>
            </a:r>
          </a:p>
          <a:p>
            <a:pPr lvl="1"/>
            <a:r>
              <a:rPr lang="en-US" dirty="0" smtClean="0"/>
              <a:t>David </a:t>
            </a:r>
            <a:r>
              <a:rPr lang="en-US" dirty="0" err="1" smtClean="0"/>
              <a:t>Einhorn</a:t>
            </a:r>
            <a:r>
              <a:rPr lang="en-US" dirty="0" smtClean="0"/>
              <a:t> of </a:t>
            </a:r>
            <a:r>
              <a:rPr lang="en-US" dirty="0" err="1" smtClean="0"/>
              <a:t>Greenlight</a:t>
            </a:r>
            <a:r>
              <a:rPr lang="en-US" dirty="0" smtClean="0"/>
              <a:t> Capital and </a:t>
            </a:r>
            <a:r>
              <a:rPr lang="en-US" dirty="0" err="1" smtClean="0"/>
              <a:t>Greenlight</a:t>
            </a:r>
            <a:r>
              <a:rPr lang="en-US" dirty="0" smtClean="0"/>
              <a:t> Masters</a:t>
            </a:r>
          </a:p>
          <a:p>
            <a:pPr lvl="1"/>
            <a:r>
              <a:rPr lang="en-US" dirty="0" err="1"/>
              <a:t>Dubin</a:t>
            </a:r>
            <a:r>
              <a:rPr lang="en-US" dirty="0"/>
              <a:t> &amp; </a:t>
            </a:r>
            <a:r>
              <a:rPr lang="en-US" dirty="0" err="1" smtClean="0"/>
              <a:t>Swieca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and </a:t>
            </a:r>
            <a:r>
              <a:rPr lang="en-US" dirty="0" err="1" smtClean="0"/>
              <a:t>Highbridge</a:t>
            </a:r>
            <a:r>
              <a:rPr lang="en-US" dirty="0" smtClean="0"/>
              <a:t> Capital (now bought by JP Morgan, but D&amp;W still active)</a:t>
            </a:r>
          </a:p>
        </p:txBody>
      </p:sp>
    </p:spTree>
    <p:extLst>
      <p:ext uri="{BB962C8B-B14F-4D97-AF65-F5344CB8AC3E}">
        <p14:creationId xmlns:p14="http://schemas.microsoft.com/office/powerpoint/2010/main" val="361343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9562205"/>
              </p:ext>
            </p:extLst>
          </p:nvPr>
        </p:nvGraphicFramePr>
        <p:xfrm>
          <a:off x="1676399" y="152406"/>
          <a:ext cx="7315200" cy="6614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6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2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2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0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4312" marR="54312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HF</a:t>
                      </a:r>
                      <a:endParaRPr lang="en-US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4312" marR="54312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FOF</a:t>
                      </a:r>
                      <a:endParaRPr lang="en-US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4312" marR="54312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SMF HF 1</a:t>
                      </a:r>
                      <a:r>
                        <a:rPr lang="en-US" sz="1400" baseline="30000">
                          <a:effectLst/>
                        </a:rPr>
                        <a:t>st</a:t>
                      </a:r>
                      <a:endParaRPr lang="en-US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4312" marR="54312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SMF FOF 1st</a:t>
                      </a:r>
                      <a:endParaRPr lang="en-US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4312" marR="54312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Returnt-1,t-24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0.253***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0.248**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0.128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0.470***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(3.888)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(2.150)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(1.474)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(3.572)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Flowt-1,t-24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1.593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4.615***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2.098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3.431**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0.681)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(8.603)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0.641)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(2.284)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Domicile Dummy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1.009***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0.503**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5.210)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2.419)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 Fee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0.112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0.431***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0.893)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(4.468)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Incentive Fee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0.018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0.055***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1.151)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4.174)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High-water Mark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0.152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0.312*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(0.845)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(1.847)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Share Equalization Method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0.473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0.499*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1.451)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(1.909)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Leveraged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0.095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0.034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(0.554)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0.259)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Lockup Period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0.036**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0.122)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2.244)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 Assets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0.023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0.056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0.014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0.051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(0.495)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(1.479)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(0.295)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(0.651)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Age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0.003*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0.019***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0.007***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1.630)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1.682)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6.809)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2.829)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Funds Managed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0.085***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0.080***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(6.355)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(8.923)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Strategy Dummies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 Dummies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R-squared</a:t>
                      </a:r>
                      <a:endParaRPr lang="en-US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4312" marR="54312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0.046</a:t>
                      </a:r>
                      <a:endParaRPr lang="en-US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4312" marR="54312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0.043</a:t>
                      </a:r>
                      <a:endParaRPr lang="en-US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4312" marR="54312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0.092</a:t>
                      </a:r>
                      <a:endParaRPr lang="en-US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4312" marR="54312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0.069</a:t>
                      </a:r>
                      <a:endParaRPr lang="en-US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4312" marR="54312" marT="0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</a:t>
                      </a:r>
                      <a:endParaRPr lang="en-US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4312" marR="54312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242,924</a:t>
                      </a:r>
                      <a:endParaRPr lang="en-US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4312" marR="54312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98,052</a:t>
                      </a:r>
                      <a:endParaRPr lang="en-US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4312" marR="54312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137,005</a:t>
                      </a:r>
                      <a:endParaRPr lang="en-US" sz="14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4312" marR="54312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32,523</a:t>
                      </a:r>
                      <a:endParaRPr lang="en-US" sz="1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4312" marR="54312" marT="0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0515" y="26349"/>
            <a:ext cx="116108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Logistic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regression</a:t>
            </a:r>
          </a:p>
          <a:p>
            <a:r>
              <a:rPr lang="en-US" dirty="0" smtClean="0"/>
              <a:t>1 = s-date,</a:t>
            </a:r>
          </a:p>
          <a:p>
            <a:r>
              <a:rPr lang="en-US" dirty="0" smtClean="0"/>
              <a:t>0 = other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8589" y="2743200"/>
            <a:ext cx="954107" cy="17543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Non-US </a:t>
            </a:r>
          </a:p>
          <a:p>
            <a:r>
              <a:rPr lang="en-US" dirty="0" smtClean="0"/>
              <a:t>Funds</a:t>
            </a:r>
          </a:p>
          <a:p>
            <a:r>
              <a:rPr lang="en-US" dirty="0" smtClean="0"/>
              <a:t>More </a:t>
            </a:r>
          </a:p>
          <a:p>
            <a:r>
              <a:rPr lang="en-US" dirty="0" smtClean="0"/>
              <a:t>Likely</a:t>
            </a:r>
          </a:p>
          <a:p>
            <a:r>
              <a:rPr lang="en-US" dirty="0" err="1" smtClean="0"/>
              <a:t>simul</a:t>
            </a:r>
            <a:r>
              <a:rPr lang="en-US" dirty="0" smtClean="0"/>
              <a:t>-</a:t>
            </a:r>
          </a:p>
          <a:p>
            <a:r>
              <a:rPr lang="en-US" dirty="0" err="1" smtClean="0"/>
              <a:t>taneous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37995" y="1295400"/>
            <a:ext cx="22098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6" idx="3"/>
            <a:endCxn id="7" idx="1"/>
          </p:cNvCxnSpPr>
          <p:nvPr/>
        </p:nvCxnSpPr>
        <p:spPr>
          <a:xfrm flipV="1">
            <a:off x="1082696" y="1485900"/>
            <a:ext cx="2455299" cy="21344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513881" y="364691"/>
            <a:ext cx="5105400" cy="400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13" idx="3"/>
            <a:endCxn id="10" idx="1"/>
          </p:cNvCxnSpPr>
          <p:nvPr/>
        </p:nvCxnSpPr>
        <p:spPr>
          <a:xfrm flipV="1">
            <a:off x="1082696" y="564852"/>
            <a:ext cx="2431185" cy="13307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19419" y="1295400"/>
            <a:ext cx="963277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Returns </a:t>
            </a:r>
          </a:p>
          <a:p>
            <a:r>
              <a:rPr lang="en-US" dirty="0" smtClean="0">
                <a:sym typeface="Wingdings" pitchFamily="2" charset="2"/>
              </a:rPr>
              <a:t></a:t>
            </a:r>
            <a:endParaRPr lang="en-US" dirty="0" smtClean="0"/>
          </a:p>
          <a:p>
            <a:r>
              <a:rPr lang="en-US" dirty="0" err="1" smtClean="0"/>
              <a:t>simul</a:t>
            </a:r>
            <a:r>
              <a:rPr lang="en-US" dirty="0" smtClean="0"/>
              <a:t>-</a:t>
            </a:r>
          </a:p>
          <a:p>
            <a:r>
              <a:rPr lang="en-US" dirty="0" err="1" smtClean="0"/>
              <a:t>taneity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795719" y="1485350"/>
            <a:ext cx="956929" cy="17543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Flows </a:t>
            </a:r>
          </a:p>
          <a:p>
            <a:r>
              <a:rPr lang="en-US" dirty="0" smtClean="0">
                <a:sym typeface="Wingdings" pitchFamily="2" charset="2"/>
              </a:rPr>
              <a:t></a:t>
            </a:r>
            <a:endParaRPr lang="en-US" dirty="0" smtClean="0"/>
          </a:p>
          <a:p>
            <a:r>
              <a:rPr lang="en-US" dirty="0" err="1" smtClean="0"/>
              <a:t>simul</a:t>
            </a:r>
            <a:r>
              <a:rPr lang="en-US" dirty="0" smtClean="0"/>
              <a:t>-</a:t>
            </a:r>
          </a:p>
          <a:p>
            <a:r>
              <a:rPr lang="en-US" dirty="0" err="1"/>
              <a:t>t</a:t>
            </a:r>
            <a:r>
              <a:rPr lang="en-US" dirty="0" err="1" smtClean="0"/>
              <a:t>aneity</a:t>
            </a:r>
            <a:endParaRPr lang="en-US" dirty="0" smtClean="0"/>
          </a:p>
          <a:p>
            <a:r>
              <a:rPr lang="en-US" dirty="0" smtClean="0"/>
              <a:t>For FOF </a:t>
            </a:r>
          </a:p>
          <a:p>
            <a:r>
              <a:rPr lang="en-US" dirty="0" smtClean="0"/>
              <a:t>only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934674" y="778831"/>
            <a:ext cx="1152163" cy="4513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528625" y="844024"/>
            <a:ext cx="1219200" cy="4513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5882745" y="1241526"/>
            <a:ext cx="1912974" cy="5470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705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10" grpId="0" animBg="1"/>
      <p:bldP spid="10" grpId="1" animBg="1"/>
      <p:bldP spid="13" grpId="0" animBg="1"/>
      <p:bldP spid="13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 of simultaneity: Matched sample analysis to control for mean reversion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15400" cy="5257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C-A versus D-B</a:t>
            </a:r>
          </a:p>
          <a:p>
            <a:r>
              <a:rPr lang="en-US" sz="2400" dirty="0" smtClean="0"/>
              <a:t>E versus F</a:t>
            </a:r>
          </a:p>
          <a:p>
            <a:r>
              <a:rPr lang="en-US" sz="2400" dirty="0" smtClean="0"/>
              <a:t>Time horizon</a:t>
            </a:r>
          </a:p>
          <a:p>
            <a:pPr lvl="1"/>
            <a:r>
              <a:rPr lang="en-US" sz="2400" dirty="0" smtClean="0"/>
              <a:t>12 months</a:t>
            </a:r>
          </a:p>
          <a:p>
            <a:pPr lvl="1"/>
            <a:r>
              <a:rPr lang="en-US" sz="2400" dirty="0" smtClean="0"/>
              <a:t>24 months</a:t>
            </a:r>
          </a:p>
          <a:p>
            <a:pPr lvl="1"/>
            <a:r>
              <a:rPr lang="en-US" sz="2400" dirty="0" smtClean="0"/>
              <a:t>6-24 months (we use </a:t>
            </a:r>
            <a:br>
              <a:rPr lang="en-US" sz="2400" dirty="0" smtClean="0"/>
            </a:br>
            <a:r>
              <a:rPr lang="en-US" sz="2400" dirty="0" smtClean="0"/>
              <a:t>this, results are robust)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Match on broad strategy, size, returns, and flows for flow analysis, and starting time and strategy only for E versus F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Similar analysis for HFs, FOFs, MF-HF first, MF-FOF first (MFs don’t have the E versus F analysis)</a:t>
            </a:r>
            <a:endParaRPr lang="en-US" sz="2400" dirty="0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1600200"/>
            <a:ext cx="4981575" cy="3001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7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Format of </a:t>
            </a:r>
            <a:r>
              <a:rPr lang="en-US" sz="2800" dirty="0" err="1" smtClean="0"/>
              <a:t>univariate</a:t>
            </a:r>
            <a:r>
              <a:rPr lang="en-US" sz="2800" dirty="0" smtClean="0"/>
              <a:t> analysis table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82077"/>
              </p:ext>
            </p:extLst>
          </p:nvPr>
        </p:nvGraphicFramePr>
        <p:xfrm>
          <a:off x="381000" y="1447800"/>
          <a:ext cx="8382001" cy="4914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4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7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88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010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Variables: </a:t>
                      </a:r>
                      <a:r>
                        <a:rPr lang="en-US" sz="2400" baseline="0" dirty="0" smtClean="0">
                          <a:effectLst/>
                        </a:rPr>
                        <a:t>Returns or Flows</a:t>
                      </a:r>
                      <a:endParaRPr lang="en-US" sz="2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endParaRPr lang="en-US" sz="2000" dirty="0">
                        <a:effectLst/>
                        <a:latin typeface="Times New Roman"/>
                      </a:endParaRPr>
                    </a:p>
                  </a:txBody>
                  <a:tcPr marL="58190" marR="5819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Mean (</a:t>
                      </a:r>
                      <a:r>
                        <a:rPr lang="en-US" sz="2000" dirty="0">
                          <a:effectLst/>
                        </a:rPr>
                        <a:t>C/D)</a:t>
                      </a:r>
                      <a:endParaRPr lang="en-US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Mean (</a:t>
                      </a:r>
                      <a:r>
                        <a:rPr lang="en-US" sz="2000" dirty="0">
                          <a:effectLst/>
                        </a:rPr>
                        <a:t>A/B)</a:t>
                      </a:r>
                      <a:endParaRPr lang="en-US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t-stats</a:t>
                      </a:r>
                      <a:endParaRPr lang="en-US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C-A</a:t>
                      </a:r>
                      <a:endParaRPr lang="en-US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Treated funds after</a:t>
                      </a:r>
                      <a:r>
                        <a:rPr lang="en-US" sz="2000" baseline="0" dirty="0" smtClean="0">
                          <a:effectLst/>
                        </a:rPr>
                        <a:t> </a:t>
                      </a:r>
                      <a:r>
                        <a:rPr lang="en-US" sz="2000" dirty="0" smtClean="0">
                          <a:effectLst/>
                        </a:rPr>
                        <a:t>treatment (C)</a:t>
                      </a:r>
                      <a:endParaRPr lang="en-US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Treated funds before treatment (A)</a:t>
                      </a:r>
                      <a:endParaRPr lang="en-US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C versus A </a:t>
                      </a:r>
                      <a:r>
                        <a:rPr lang="en-US" sz="2000" i="1" dirty="0" smtClean="0">
                          <a:effectLst/>
                        </a:rPr>
                        <a:t>t</a:t>
                      </a:r>
                      <a:r>
                        <a:rPr lang="en-US" sz="2000" dirty="0" smtClean="0">
                          <a:effectLst/>
                        </a:rPr>
                        <a:t>-stat</a:t>
                      </a:r>
                      <a:endParaRPr lang="en-US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D-B</a:t>
                      </a:r>
                      <a:endParaRPr lang="en-US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Matched</a:t>
                      </a:r>
                      <a:r>
                        <a:rPr lang="en-US" sz="2000" baseline="0" dirty="0" smtClean="0">
                          <a:effectLst/>
                          <a:latin typeface="+mn-lt"/>
                          <a:ea typeface="+mn-ea"/>
                        </a:rPr>
                        <a:t> sample after treatment (D)</a:t>
                      </a:r>
                      <a:endParaRPr lang="en-US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Matched</a:t>
                      </a:r>
                      <a:r>
                        <a:rPr lang="en-US" sz="2000" baseline="0" dirty="0" smtClean="0">
                          <a:effectLst/>
                          <a:latin typeface="+mn-lt"/>
                          <a:ea typeface="+mn-ea"/>
                        </a:rPr>
                        <a:t> sample before treatment (B)</a:t>
                      </a:r>
                      <a:endParaRPr lang="en-US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D</a:t>
                      </a:r>
                      <a:r>
                        <a:rPr lang="en-US" sz="2000" baseline="0" dirty="0" smtClean="0">
                          <a:effectLst/>
                        </a:rPr>
                        <a:t> versus B </a:t>
                      </a:r>
                      <a:r>
                        <a:rPr lang="en-US" sz="2000" i="1" baseline="0" dirty="0" smtClean="0">
                          <a:effectLst/>
                        </a:rPr>
                        <a:t>t</a:t>
                      </a:r>
                      <a:r>
                        <a:rPr lang="en-US" sz="2000" baseline="0" dirty="0" smtClean="0">
                          <a:effectLst/>
                        </a:rPr>
                        <a:t>-stat</a:t>
                      </a:r>
                      <a:endParaRPr lang="en-US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DID</a:t>
                      </a:r>
                      <a:endParaRPr lang="en-US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Difference for treated fund</a:t>
                      </a:r>
                      <a:r>
                        <a:rPr lang="en-US" sz="2000" baseline="0" dirty="0" smtClean="0">
                          <a:effectLst/>
                        </a:rPr>
                        <a:t> (C-A)</a:t>
                      </a:r>
                      <a:endParaRPr lang="en-US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Difference for matched sample </a:t>
                      </a:r>
                      <a:r>
                        <a:rPr lang="en-US" sz="2000" baseline="0" dirty="0" smtClean="0">
                          <a:effectLst/>
                        </a:rPr>
                        <a:t>(D-B)</a:t>
                      </a:r>
                      <a:endParaRPr lang="en-US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(C-A)</a:t>
                      </a:r>
                      <a:r>
                        <a:rPr lang="en-US" sz="2000" baseline="0" dirty="0" smtClean="0">
                          <a:effectLst/>
                          <a:latin typeface="+mn-lt"/>
                          <a:ea typeface="+mn-ea"/>
                        </a:rPr>
                        <a:t> versus (D-B) </a:t>
                      </a:r>
                      <a:r>
                        <a:rPr lang="en-US" sz="2000" i="1" baseline="0" dirty="0" smtClean="0">
                          <a:effectLst/>
                          <a:latin typeface="+mn-lt"/>
                          <a:ea typeface="+mn-ea"/>
                        </a:rPr>
                        <a:t>t</a:t>
                      </a:r>
                      <a:r>
                        <a:rPr lang="en-US" sz="2000" baseline="0" dirty="0" smtClean="0">
                          <a:effectLst/>
                          <a:latin typeface="+mn-lt"/>
                          <a:ea typeface="+mn-ea"/>
                        </a:rPr>
                        <a:t>-stat</a:t>
                      </a:r>
                      <a:endParaRPr lang="en-US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E-F</a:t>
                      </a:r>
                      <a:endParaRPr lang="en-US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Newly started</a:t>
                      </a:r>
                      <a:r>
                        <a:rPr lang="en-US" sz="2000" baseline="0" dirty="0" smtClean="0">
                          <a:effectLst/>
                        </a:rPr>
                        <a:t> simultaneous funds after treatment (E)</a:t>
                      </a:r>
                      <a:endParaRPr lang="en-US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Control group for newly started simultaneous funds (F)</a:t>
                      </a:r>
                      <a:endParaRPr lang="en-US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E versus F </a:t>
                      </a:r>
                      <a:r>
                        <a:rPr lang="en-US" sz="2000" i="1" dirty="0" smtClean="0">
                          <a:effectLst/>
                        </a:rPr>
                        <a:t>t</a:t>
                      </a:r>
                      <a:r>
                        <a:rPr lang="en-US" sz="2000" dirty="0" smtClean="0">
                          <a:effectLst/>
                        </a:rPr>
                        <a:t>-stat</a:t>
                      </a:r>
                      <a:endParaRPr lang="en-US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46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Effects of simultaneity (hedge funds -&gt; FOFs): matched sample </a:t>
            </a:r>
            <a:r>
              <a:rPr lang="en-US" sz="2800" dirty="0" err="1" smtClean="0"/>
              <a:t>univariate</a:t>
            </a:r>
            <a:r>
              <a:rPr lang="en-US" sz="2800" dirty="0" smtClean="0"/>
              <a:t> analysis on returns and flows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42639"/>
              </p:ext>
            </p:extLst>
          </p:nvPr>
        </p:nvGraphicFramePr>
        <p:xfrm>
          <a:off x="381000" y="1447800"/>
          <a:ext cx="4038600" cy="1905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9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2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50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+mn-ea"/>
                        </a:rPr>
                        <a:t>Flows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endParaRPr lang="en-US" sz="1600" dirty="0">
                        <a:effectLst/>
                        <a:latin typeface="Times New Roma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Mean (</a:t>
                      </a:r>
                      <a:r>
                        <a:rPr lang="en-US" sz="1600" dirty="0">
                          <a:effectLst/>
                        </a:rPr>
                        <a:t>C/D)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Mean (</a:t>
                      </a:r>
                      <a:r>
                        <a:rPr lang="en-US" sz="1600" dirty="0">
                          <a:effectLst/>
                        </a:rPr>
                        <a:t>A/B)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t-stats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C-A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-0.0005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0.0460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-8.1691***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D-B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0.0184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0.0459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-4.3865***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DID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-0.0465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-0.0275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-4.5266***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E-F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0.0466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0.0410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0.9563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581714"/>
              </p:ext>
            </p:extLst>
          </p:nvPr>
        </p:nvGraphicFramePr>
        <p:xfrm>
          <a:off x="4648200" y="1447800"/>
          <a:ext cx="4114800" cy="1905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5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39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096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Returns</a:t>
                      </a:r>
                      <a:endParaRPr kumimoji="0" lang="en-US" sz="15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808">
                <a:tc>
                  <a:txBody>
                    <a:bodyPr/>
                    <a:lstStyle/>
                    <a:p>
                      <a:endParaRPr lang="en-US" sz="15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Mean (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C/D)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Mean (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A/B)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t-stats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808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C-A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0.0059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0.0087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-5.2077***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808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D-B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0.0048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0.0087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-5.2490***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808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-0.0028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-0.0039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1.6293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808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E-F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0.0047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0.0044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0.4874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3447353"/>
              </p:ext>
            </p:extLst>
          </p:nvPr>
        </p:nvGraphicFramePr>
        <p:xfrm>
          <a:off x="381000" y="3733800"/>
          <a:ext cx="4038600" cy="1905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5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50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Alphas</a:t>
                      </a: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Mean (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C/D)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Mean (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A/B)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t-stats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C-A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0.0075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0.0088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-2.2600***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D-B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0.0065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0.0088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-3.3105***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-0.0013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-0.0023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1.3510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E-F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0.0072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0.0061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1.5050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0658872"/>
              </p:ext>
            </p:extLst>
          </p:nvPr>
        </p:nvGraphicFramePr>
        <p:xfrm>
          <a:off x="4572000" y="3733800"/>
          <a:ext cx="4191000" cy="1905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7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1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77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4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50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Sharpe Ratio</a:t>
                      </a:r>
                      <a:endParaRPr kumimoji="0"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Mean (</a:t>
                      </a:r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C/D)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Mean (</a:t>
                      </a:r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A/B)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t-stats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C-A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0.5953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0.7602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  <a:sym typeface="Symbol"/>
                        </a:rPr>
                        <a:t>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D-B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0.456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0.7529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  <a:sym typeface="Symbol"/>
                        </a:rPr>
                        <a:t>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  <a:sym typeface="Symbol"/>
                        </a:rPr>
                        <a:t>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-0.297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2.6223***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E-F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0.5336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0.2837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3.6241***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579119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Strong support for dampened inflows into  SHFs after s-date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Weak support for better performance for SHF and SFOF after s-date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2056435"/>
            <a:ext cx="3429000" cy="1066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3048000" y="3123235"/>
            <a:ext cx="2362200" cy="27533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7620000" y="2819400"/>
            <a:ext cx="7620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276600" y="5029200"/>
            <a:ext cx="7620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6705600" y="3429000"/>
            <a:ext cx="1143000" cy="26853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4038600" y="5334000"/>
            <a:ext cx="2667000" cy="7803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7670157" y="5029200"/>
            <a:ext cx="7620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719104" y="5468073"/>
            <a:ext cx="914400" cy="6279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51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Effects of simultaneity (FOFs -&gt; hedge funds): matched sample </a:t>
            </a:r>
            <a:r>
              <a:rPr lang="en-US" sz="2800" dirty="0" err="1" smtClean="0"/>
              <a:t>univariate</a:t>
            </a:r>
            <a:r>
              <a:rPr lang="en-US" sz="2800" dirty="0" smtClean="0"/>
              <a:t> analysis on returns and flows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9049951"/>
              </p:ext>
            </p:extLst>
          </p:nvPr>
        </p:nvGraphicFramePr>
        <p:xfrm>
          <a:off x="381000" y="1447800"/>
          <a:ext cx="4038600" cy="1905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9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2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50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  <a:latin typeface="+mn-lt"/>
                          <a:ea typeface="+mn-ea"/>
                        </a:rPr>
                        <a:t>Flows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endParaRPr lang="en-US" sz="1500">
                        <a:effectLst/>
                        <a:latin typeface="Times New Roma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Mean (</a:t>
                      </a:r>
                      <a:r>
                        <a:rPr lang="en-US" sz="1600" dirty="0">
                          <a:effectLst/>
                        </a:rPr>
                        <a:t>C/D)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Mean (</a:t>
                      </a:r>
                      <a:r>
                        <a:rPr lang="en-US" sz="1600" dirty="0">
                          <a:effectLst/>
                        </a:rPr>
                        <a:t>A/B)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effectLst/>
                        </a:rPr>
                        <a:t>t</a:t>
                      </a:r>
                      <a:r>
                        <a:rPr lang="en-US" sz="1600" dirty="0">
                          <a:effectLst/>
                        </a:rPr>
                        <a:t>-stats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C-A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-0.0028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0.0422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-9.4424***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D-B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0.0067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0.0395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-8.1133***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DID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-0.0450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-0.0328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-3.4461***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E-F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0.0406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0.0500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-1.6885*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4760895"/>
              </p:ext>
            </p:extLst>
          </p:nvPr>
        </p:nvGraphicFramePr>
        <p:xfrm>
          <a:off x="4648200" y="3581400"/>
          <a:ext cx="4038600" cy="1905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9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2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50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Sharpe Ratio</a:t>
                      </a:r>
                      <a:endParaRPr kumimoji="0"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190" marR="5819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Mean (</a:t>
                      </a:r>
                      <a:r>
                        <a:rPr lang="en-US" sz="1600" dirty="0">
                          <a:effectLst/>
                        </a:rPr>
                        <a:t>C/D)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Mean (</a:t>
                      </a:r>
                      <a:r>
                        <a:rPr lang="en-US" sz="1600" dirty="0">
                          <a:effectLst/>
                        </a:rPr>
                        <a:t>A/B)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effectLst/>
                        </a:rPr>
                        <a:t>t</a:t>
                      </a:r>
                      <a:r>
                        <a:rPr lang="en-US" sz="1600" dirty="0">
                          <a:effectLst/>
                        </a:rPr>
                        <a:t>-stats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C-A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0.345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0.4533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  <a:sym typeface="Symbol"/>
                        </a:rPr>
                        <a:t>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D-B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0.4616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0.4459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0.4615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DID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  <a:sym typeface="Symbol"/>
                        </a:rPr>
                        <a:t>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0.0157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  <a:sym typeface="Symbol"/>
                        </a:rPr>
                        <a:t>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E-F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0.6784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0.4752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1.8297*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3133022"/>
              </p:ext>
            </p:extLst>
          </p:nvPr>
        </p:nvGraphicFramePr>
        <p:xfrm>
          <a:off x="381000" y="3581400"/>
          <a:ext cx="4038600" cy="1905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9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2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50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Alphas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Mean (C/D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Mean (</a:t>
                      </a:r>
                      <a:r>
                        <a:rPr lang="en-US" sz="1600" dirty="0">
                          <a:effectLst/>
                        </a:rPr>
                        <a:t>A/B)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effectLst/>
                        </a:rPr>
                        <a:t>t</a:t>
                      </a:r>
                      <a:r>
                        <a:rPr lang="en-US" sz="1600" dirty="0">
                          <a:effectLst/>
                        </a:rPr>
                        <a:t>-stats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C-A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0.0035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0.0055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-4.6577***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D-B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0.0061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0.0055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1.3653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DID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0.0020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0.0006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-5.4674***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E-F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0.0073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0.0109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-2.9058***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64601"/>
              </p:ext>
            </p:extLst>
          </p:nvPr>
        </p:nvGraphicFramePr>
        <p:xfrm>
          <a:off x="4648200" y="1447800"/>
          <a:ext cx="4038600" cy="1905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9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2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50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  <a:latin typeface="+mn-lt"/>
                          <a:ea typeface="+mn-ea"/>
                        </a:rPr>
                        <a:t>Returns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endParaRPr lang="en-US" sz="1500">
                        <a:effectLst/>
                        <a:latin typeface="Times New Roma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Mean (</a:t>
                      </a:r>
                      <a:r>
                        <a:rPr lang="en-US" sz="1600" dirty="0">
                          <a:effectLst/>
                        </a:rPr>
                        <a:t>C/D)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Mean (</a:t>
                      </a:r>
                      <a:r>
                        <a:rPr lang="en-US" sz="1600" dirty="0">
                          <a:effectLst/>
                        </a:rPr>
                        <a:t>A/B)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effectLst/>
                        </a:rPr>
                        <a:t>t</a:t>
                      </a:r>
                      <a:r>
                        <a:rPr lang="en-US" sz="1600" dirty="0">
                          <a:effectLst/>
                        </a:rPr>
                        <a:t>-stats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C-A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0.0014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0.0049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-6.5282***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D-B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0.0052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0.0049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0.7012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DID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-0.0034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0.0003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-7.2712***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E-F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0.0053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0.0105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-6.4190***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0" y="5791199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FOFs becoming simultaneous is bad all around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Returns and flows are lower compared matched sample for both existing FOFs &amp; for the newly started HFs (every relevant </a:t>
            </a:r>
            <a:r>
              <a:rPr lang="en-US" i="1" dirty="0" smtClean="0"/>
              <a:t>t</a:t>
            </a:r>
            <a:r>
              <a:rPr lang="en-US" dirty="0" smtClean="0"/>
              <a:t>-stat is significantly negative)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276600" y="2743200"/>
            <a:ext cx="11430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276600" y="4953000"/>
            <a:ext cx="11430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43800" y="4876800"/>
            <a:ext cx="1143000" cy="6848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543800" y="2766646"/>
            <a:ext cx="11430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57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096962"/>
          </a:xfrm>
        </p:spPr>
        <p:txBody>
          <a:bodyPr>
            <a:noAutofit/>
          </a:bodyPr>
          <a:lstStyle/>
          <a:p>
            <a:r>
              <a:rPr lang="en-US" sz="2400" dirty="0" smtClean="0"/>
              <a:t>Effects of simultaneity </a:t>
            </a:r>
            <a:br>
              <a:rPr lang="en-US" sz="2400" dirty="0" smtClean="0"/>
            </a:br>
            <a:r>
              <a:rPr lang="en-US" sz="2400" dirty="0" smtClean="0"/>
              <a:t>matched sample </a:t>
            </a:r>
            <a:r>
              <a:rPr lang="en-US" sz="2400" dirty="0" err="1" smtClean="0"/>
              <a:t>univariate</a:t>
            </a:r>
            <a:r>
              <a:rPr lang="en-US" sz="2400" dirty="0" smtClean="0"/>
              <a:t> analysis – MF (starts HF first)</a:t>
            </a:r>
            <a:endParaRPr lang="en-US" sz="2400" dirty="0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2255101"/>
              </p:ext>
            </p:extLst>
          </p:nvPr>
        </p:nvGraphicFramePr>
        <p:xfrm>
          <a:off x="381000" y="1447800"/>
          <a:ext cx="4038600" cy="1587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5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50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  <a:latin typeface="+mn-lt"/>
                          <a:ea typeface="+mn-ea"/>
                        </a:rPr>
                        <a:t>Flows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endParaRPr lang="en-US" sz="1500">
                        <a:effectLst/>
                        <a:latin typeface="Times New Roma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Mean (</a:t>
                      </a:r>
                      <a:r>
                        <a:rPr lang="en-US" sz="1500" dirty="0">
                          <a:effectLst/>
                        </a:rPr>
                        <a:t>C/D)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Mean (</a:t>
                      </a:r>
                      <a:r>
                        <a:rPr lang="en-US" sz="1500" dirty="0">
                          <a:effectLst/>
                        </a:rPr>
                        <a:t>A/B)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i="1" dirty="0">
                          <a:effectLst/>
                        </a:rPr>
                        <a:t>t</a:t>
                      </a:r>
                      <a:r>
                        <a:rPr lang="en-US" sz="1500" dirty="0">
                          <a:effectLst/>
                        </a:rPr>
                        <a:t>-stats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C-A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0.0319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0.0403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-1.0645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D-B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-0.0001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0.0413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-5.0114***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DID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-0.0111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-0.0417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4.4625***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902599"/>
              </p:ext>
            </p:extLst>
          </p:nvPr>
        </p:nvGraphicFramePr>
        <p:xfrm>
          <a:off x="4648200" y="3581400"/>
          <a:ext cx="4038600" cy="1587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5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50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Sharpe Ratio</a:t>
                      </a:r>
                      <a:endParaRPr kumimoji="0" lang="en-US" sz="15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190" marR="5819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endParaRPr lang="en-US" sz="1500">
                        <a:effectLst/>
                        <a:latin typeface="Times New Roma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Mean (</a:t>
                      </a:r>
                      <a:r>
                        <a:rPr lang="en-US" sz="1500" dirty="0">
                          <a:effectLst/>
                        </a:rPr>
                        <a:t>C/D)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Mean (</a:t>
                      </a:r>
                      <a:r>
                        <a:rPr lang="en-US" sz="1500" dirty="0">
                          <a:effectLst/>
                        </a:rPr>
                        <a:t>A/B)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i="1" dirty="0">
                          <a:effectLst/>
                        </a:rPr>
                        <a:t>t</a:t>
                      </a:r>
                      <a:r>
                        <a:rPr lang="en-US" sz="1500" dirty="0">
                          <a:effectLst/>
                        </a:rPr>
                        <a:t>-stats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C-A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0.571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0.7162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  <a:sym typeface="Symbol"/>
                        </a:rPr>
                        <a:t>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D-B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0.1663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0.7394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  <a:sym typeface="Symbol"/>
                        </a:rPr>
                        <a:t>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DID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  <a:sym typeface="Symbol"/>
                        </a:rPr>
                        <a:t>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  <a:sym typeface="Symbol"/>
                        </a:rPr>
                        <a:t>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5.1487***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8772359"/>
              </p:ext>
            </p:extLst>
          </p:nvPr>
        </p:nvGraphicFramePr>
        <p:xfrm>
          <a:off x="381000" y="3581400"/>
          <a:ext cx="4038600" cy="1587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5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50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Alphas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endParaRPr lang="en-US" sz="1500">
                        <a:effectLst/>
                        <a:latin typeface="Times New Roma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Mean (</a:t>
                      </a:r>
                      <a:r>
                        <a:rPr lang="en-US" sz="1500" dirty="0">
                          <a:effectLst/>
                        </a:rPr>
                        <a:t>C/D)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Mean (</a:t>
                      </a:r>
                      <a:r>
                        <a:rPr lang="en-US" sz="1500" dirty="0">
                          <a:effectLst/>
                        </a:rPr>
                        <a:t>A/B)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i="1" dirty="0">
                          <a:effectLst/>
                        </a:rPr>
                        <a:t>t</a:t>
                      </a:r>
                      <a:r>
                        <a:rPr lang="en-US" sz="1500" dirty="0">
                          <a:effectLst/>
                        </a:rPr>
                        <a:t>-stats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C-A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0.0065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0.0083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-1.2120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D-B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0.0032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0.0083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-3.6594***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DID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-0.0018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-0.0051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2.5047***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9690217"/>
              </p:ext>
            </p:extLst>
          </p:nvPr>
        </p:nvGraphicFramePr>
        <p:xfrm>
          <a:off x="4648200" y="1447800"/>
          <a:ext cx="4038600" cy="1587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5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50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  <a:latin typeface="+mn-lt"/>
                          <a:ea typeface="+mn-ea"/>
                        </a:rPr>
                        <a:t>Returns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endParaRPr lang="en-US" sz="1500">
                        <a:effectLst/>
                        <a:latin typeface="Times New Roma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Mean (</a:t>
                      </a:r>
                      <a:r>
                        <a:rPr lang="en-US" sz="1500" dirty="0">
                          <a:effectLst/>
                        </a:rPr>
                        <a:t>C/D)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Mean (</a:t>
                      </a:r>
                      <a:r>
                        <a:rPr lang="en-US" sz="1500" dirty="0">
                          <a:effectLst/>
                        </a:rPr>
                        <a:t>A/B)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i="1" dirty="0">
                          <a:effectLst/>
                        </a:rPr>
                        <a:t>t</a:t>
                      </a:r>
                      <a:r>
                        <a:rPr lang="en-US" sz="1500" dirty="0">
                          <a:effectLst/>
                        </a:rPr>
                        <a:t>-stats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C-A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0.0063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0.0078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-1.3124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D-B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0.0015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0.0078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-4.8994***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DID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-0.0015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-0.0063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3.3626***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0" y="5791199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MFs with HFs get benefits from starting FOFs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Returns and Alphas better compared to matched sample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Even combined flows better compared to matched sample (due to the added FOFs)</a:t>
            </a:r>
          </a:p>
        </p:txBody>
      </p:sp>
    </p:spTree>
    <p:extLst>
      <p:ext uri="{BB962C8B-B14F-4D97-AF65-F5344CB8AC3E}">
        <p14:creationId xmlns:p14="http://schemas.microsoft.com/office/powerpoint/2010/main" val="180799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096962"/>
          </a:xfrm>
        </p:spPr>
        <p:txBody>
          <a:bodyPr>
            <a:noAutofit/>
          </a:bodyPr>
          <a:lstStyle/>
          <a:p>
            <a:r>
              <a:rPr lang="en-US" sz="2400" dirty="0" smtClean="0"/>
              <a:t>Effects of simultaneity </a:t>
            </a:r>
            <a:br>
              <a:rPr lang="en-US" sz="2400" dirty="0" smtClean="0"/>
            </a:br>
            <a:r>
              <a:rPr lang="en-US" sz="2400" dirty="0" smtClean="0"/>
              <a:t>matched sample </a:t>
            </a:r>
            <a:r>
              <a:rPr lang="en-US" sz="2400" dirty="0" err="1" smtClean="0"/>
              <a:t>univariate</a:t>
            </a:r>
            <a:r>
              <a:rPr lang="en-US" sz="2400" dirty="0" smtClean="0"/>
              <a:t> analysis – MF (starts FOF first)</a:t>
            </a:r>
            <a:endParaRPr lang="en-US" sz="2400" dirty="0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5797618"/>
              </p:ext>
            </p:extLst>
          </p:nvPr>
        </p:nvGraphicFramePr>
        <p:xfrm>
          <a:off x="381000" y="1447800"/>
          <a:ext cx="4038600" cy="1587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5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50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  <a:latin typeface="+mn-lt"/>
                          <a:ea typeface="+mn-ea"/>
                        </a:rPr>
                        <a:t>Flows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endParaRPr lang="en-US" sz="1500">
                        <a:effectLst/>
                        <a:latin typeface="Times New Roma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Mean(C/D)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mean(A/B)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t-stats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C-A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0.0212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0.0357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-1.8429*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D-B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0.0138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0.0353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-2.6669***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DID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-0.0143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-0.0206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1.0771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2326189"/>
              </p:ext>
            </p:extLst>
          </p:nvPr>
        </p:nvGraphicFramePr>
        <p:xfrm>
          <a:off x="4648200" y="3581400"/>
          <a:ext cx="4038600" cy="160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5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50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Sharpe Ratio</a:t>
                      </a:r>
                      <a:endParaRPr kumimoji="0" lang="en-US" sz="15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190" marR="5819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endParaRPr lang="en-US" sz="1500">
                        <a:effectLst/>
                        <a:latin typeface="Times New Roma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Mean(C/D)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mean(A/B)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t-stats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C-A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0.5267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0.7532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  <a:sym typeface="Symbol"/>
                        </a:rPr>
                        <a:t>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D-B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0.5765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0.7488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  <a:sym typeface="Symbol"/>
                        </a:rPr>
                        <a:t>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DID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  <a:sym typeface="Symbol"/>
                        </a:rPr>
                        <a:t>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  <a:sym typeface="Symbol"/>
                        </a:rPr>
                        <a:t>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  <a:sym typeface="Symbol"/>
                        </a:rPr>
                        <a:t>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5352840"/>
              </p:ext>
            </p:extLst>
          </p:nvPr>
        </p:nvGraphicFramePr>
        <p:xfrm>
          <a:off x="381000" y="3581400"/>
          <a:ext cx="4038600" cy="1587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5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50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Alphas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endParaRPr lang="en-US" sz="1500">
                        <a:effectLst/>
                        <a:latin typeface="Times New Roma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Mean(C/D)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mean(A/B)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t-stats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C-A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0.0031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0.0061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-2.3479***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D-B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0.0070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0.0062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0.5927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DID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-0.0030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0.0008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-2.6053***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1578073"/>
              </p:ext>
            </p:extLst>
          </p:nvPr>
        </p:nvGraphicFramePr>
        <p:xfrm>
          <a:off x="4648200" y="1447800"/>
          <a:ext cx="4038600" cy="1587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5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50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  <a:latin typeface="+mn-lt"/>
                          <a:ea typeface="+mn-ea"/>
                        </a:rPr>
                        <a:t>Returns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endParaRPr lang="en-US" sz="1500">
                        <a:effectLst/>
                        <a:latin typeface="Times New Roma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Mean(C/D)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mean(A/B)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t-stats</a:t>
                      </a:r>
                      <a:endParaRPr lang="en-US" sz="15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C-A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0.0038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0.0055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-1.6574*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D-B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0.0078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0.0055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2.1218***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DID</a:t>
                      </a:r>
                      <a:endParaRPr lang="en-US" sz="15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190" marR="5819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-0.0017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0.0023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-3.5151***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0" y="579119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MFs with FOFs are actually hurt by starting HFs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Returns and Alphas worse compared to matched sample</a:t>
            </a:r>
          </a:p>
        </p:txBody>
      </p:sp>
    </p:spTree>
    <p:extLst>
      <p:ext uri="{BB962C8B-B14F-4D97-AF65-F5344CB8AC3E}">
        <p14:creationId xmlns:p14="http://schemas.microsoft.com/office/powerpoint/2010/main" val="201746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458200" cy="14176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(C-A) </a:t>
            </a:r>
            <a:r>
              <a:rPr lang="en-US" sz="2800" dirty="0" err="1" smtClean="0"/>
              <a:t>vs</a:t>
            </a:r>
            <a:r>
              <a:rPr lang="en-US" sz="2800" dirty="0" smtClean="0"/>
              <a:t> (D-B)</a:t>
            </a:r>
            <a:br>
              <a:rPr lang="en-US" sz="2800" dirty="0" smtClean="0"/>
            </a:br>
            <a:r>
              <a:rPr lang="en-US" sz="2800" dirty="0" err="1" smtClean="0"/>
              <a:t>Y</a:t>
            </a:r>
            <a:r>
              <a:rPr lang="en-US" sz="2800" baseline="-25000" dirty="0" err="1" smtClean="0"/>
              <a:t>after</a:t>
            </a:r>
            <a:r>
              <a:rPr lang="en-US" sz="2800" dirty="0" err="1" smtClean="0"/>
              <a:t>-Y</a:t>
            </a:r>
            <a:r>
              <a:rPr lang="en-US" sz="2800" baseline="-25000" dirty="0" err="1" smtClean="0"/>
              <a:t>before</a:t>
            </a:r>
            <a:r>
              <a:rPr lang="en-US" sz="2800" dirty="0" smtClean="0"/>
              <a:t>= </a:t>
            </a:r>
            <a:r>
              <a:rPr lang="en-US" sz="2800" dirty="0" smtClean="0">
                <a:sym typeface="Symbol"/>
              </a:rPr>
              <a:t></a:t>
            </a:r>
            <a:r>
              <a:rPr lang="en-US" sz="2800" dirty="0" err="1" smtClean="0">
                <a:sym typeface="Symbol"/>
              </a:rPr>
              <a:t>s</a:t>
            </a:r>
            <a:r>
              <a:rPr lang="en-US" sz="2800" baseline="-25000" dirty="0" err="1" smtClean="0">
                <a:sym typeface="Symbol"/>
              </a:rPr>
              <a:t>dummy</a:t>
            </a:r>
            <a:r>
              <a:rPr lang="en-US" sz="2800" dirty="0"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+ controls +  </a:t>
            </a:r>
            <a:br>
              <a:rPr lang="en-US" sz="2800" dirty="0" smtClean="0">
                <a:sym typeface="Symbol"/>
              </a:rPr>
            </a:br>
            <a:r>
              <a:rPr lang="en-US" sz="2800" dirty="0" smtClean="0">
                <a:sym typeface="Symbol"/>
              </a:rPr>
              <a:t>(only  presented)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0402245"/>
              </p:ext>
            </p:extLst>
          </p:nvPr>
        </p:nvGraphicFramePr>
        <p:xfrm>
          <a:off x="571099" y="1774257"/>
          <a:ext cx="8115701" cy="26348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3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8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19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39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7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1067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effectLst/>
                          <a:latin typeface="+mj-lt"/>
                        </a:rPr>
                        <a:t>Sample</a:t>
                      </a:r>
                      <a:endParaRPr lang="en-US" sz="2200" dirty="0">
                        <a:effectLst/>
                        <a:latin typeface="+mj-lt"/>
                      </a:endParaRPr>
                    </a:p>
                  </a:txBody>
                  <a:tcPr marL="58783" marR="58783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  <a:latin typeface="+mj-lt"/>
                        </a:rPr>
                        <a:t>Y = Flows</a:t>
                      </a:r>
                      <a:endParaRPr lang="en-US" sz="220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58783" marR="58783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 = </a:t>
                      </a: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Returns</a:t>
                      </a:r>
                      <a:endParaRPr lang="en-US" sz="220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58783" marR="58783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 = </a:t>
                      </a:r>
                      <a:r>
                        <a:rPr lang="en-US" sz="2200" dirty="0" smtClean="0">
                          <a:effectLst/>
                          <a:latin typeface="+mj-lt"/>
                        </a:rPr>
                        <a:t>Alpha</a:t>
                      </a:r>
                      <a:endParaRPr lang="en-US" sz="220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58783" marR="58783" marT="0" marB="0" anchor="b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 = Sharpe Ratio</a:t>
                      </a:r>
                    </a:p>
                  </a:txBody>
                  <a:tcPr marL="58783" marR="58783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j-lt"/>
                        </a:rPr>
                        <a:t>HF</a:t>
                      </a:r>
                      <a:endParaRPr lang="en-US" sz="240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58783" marR="5878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−1.583*</a:t>
                      </a:r>
                      <a:endParaRPr lang="en-US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0.087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0.089</a:t>
                      </a:r>
                      <a:endParaRPr lang="en-US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14.144***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58783" marR="5878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</a:rPr>
                        <a:t>(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sym typeface="Symbol"/>
                        </a:rPr>
                        <a:t>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</a:rPr>
                        <a:t>1.805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</a:rPr>
                        <a:t>)</a:t>
                      </a:r>
                      <a:endParaRPr lang="en-US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(0.887)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</a:rPr>
                        <a:t>(0.858)</a:t>
                      </a:r>
                      <a:endParaRPr lang="en-US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(3.470)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j-lt"/>
                          <a:ea typeface="SimSun"/>
                        </a:rPr>
                        <a:t>FOF</a:t>
                      </a:r>
                      <a:endParaRPr lang="en-US" sz="240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58783" marR="5878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8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0.737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8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0.371***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−0.124*</a:t>
                      </a:r>
                      <a:endParaRPr lang="en-US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10.953**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58783" marR="5878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(</a:t>
                      </a:r>
                      <a:r>
                        <a:rPr lang="en-US" sz="18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8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1.019)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(</a:t>
                      </a: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5.283)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</a:rPr>
                        <a:t>(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sym typeface="Symbol"/>
                        </a:rPr>
                        <a:t>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</a:rPr>
                        <a:t>1.956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</a:rPr>
                        <a:t>)</a:t>
                      </a:r>
                      <a:endParaRPr lang="en-US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(</a:t>
                      </a: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2.562)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752600" y="2590800"/>
            <a:ext cx="1382210" cy="8305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480060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Univariate</a:t>
            </a:r>
            <a:r>
              <a:rPr lang="en-US" dirty="0" smtClean="0"/>
              <a:t> analysis is confirmed in multivariate regressions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Controls include: </a:t>
            </a:r>
            <a:r>
              <a:rPr lang="en-US" dirty="0"/>
              <a:t> (1) incentive and management fees charged by the funds, (2) other compensation contract details, such as lockup length, use of the </a:t>
            </a:r>
            <a:r>
              <a:rPr lang="en-US" dirty="0" smtClean="0"/>
              <a:t>high-water </a:t>
            </a:r>
            <a:r>
              <a:rPr lang="en-US" dirty="0"/>
              <a:t>mark, etc. (3) size of the </a:t>
            </a:r>
            <a:r>
              <a:rPr lang="en-US" dirty="0" smtClean="0"/>
              <a:t>fund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For HFs becoming simultaneous, flows are dampened after becoming simultaneous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For FOFs becoming simultaneous, returns and alphas are worse after becoming simultaneous</a:t>
            </a:r>
          </a:p>
        </p:txBody>
      </p:sp>
      <p:sp>
        <p:nvSpPr>
          <p:cNvPr id="7" name="Rectangle 6"/>
          <p:cNvSpPr/>
          <p:nvPr/>
        </p:nvSpPr>
        <p:spPr>
          <a:xfrm>
            <a:off x="3352800" y="3505200"/>
            <a:ext cx="1295400" cy="9307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57800" y="3505200"/>
            <a:ext cx="1371600" cy="9288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10400" y="2492527"/>
            <a:ext cx="1371600" cy="9288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010400" y="3505200"/>
            <a:ext cx="1371600" cy="9288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77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Motivation II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305800" cy="5105400"/>
          </a:xfrm>
        </p:spPr>
        <p:txBody>
          <a:bodyPr>
            <a:normAutofit/>
          </a:bodyPr>
          <a:lstStyle/>
          <a:p>
            <a:r>
              <a:rPr lang="en-US" dirty="0"/>
              <a:t>¼ of all USD AUM </a:t>
            </a:r>
            <a:r>
              <a:rPr lang="en-US" dirty="0" smtClean="0"/>
              <a:t>in HF/FOF space today is simultaneously managed – and this seems to be increasing</a:t>
            </a:r>
          </a:p>
          <a:p>
            <a:endParaRPr lang="en-US" dirty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3326839"/>
              </p:ext>
            </p:extLst>
          </p:nvPr>
        </p:nvGraphicFramePr>
        <p:xfrm>
          <a:off x="381000" y="2819400"/>
          <a:ext cx="83820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5321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9144000" cy="1524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 vs. F</a:t>
            </a:r>
            <a:br>
              <a:rPr lang="en-US" sz="2800" dirty="0" smtClean="0"/>
            </a:br>
            <a:r>
              <a:rPr lang="en-US" sz="2800" dirty="0" err="1" smtClean="0"/>
              <a:t>Y</a:t>
            </a:r>
            <a:r>
              <a:rPr lang="en-US" sz="2800" baseline="-25000" dirty="0" err="1" smtClean="0"/>
              <a:t>after</a:t>
            </a:r>
            <a:r>
              <a:rPr lang="en-US" sz="2800" dirty="0" smtClean="0"/>
              <a:t>= </a:t>
            </a:r>
            <a:r>
              <a:rPr lang="en-US" sz="2800" dirty="0" smtClean="0">
                <a:sym typeface="Symbol"/>
              </a:rPr>
              <a:t></a:t>
            </a:r>
            <a:r>
              <a:rPr lang="en-US" sz="2800" dirty="0" err="1" smtClean="0">
                <a:sym typeface="Symbol"/>
              </a:rPr>
              <a:t>s</a:t>
            </a:r>
            <a:r>
              <a:rPr lang="en-US" sz="2800" baseline="-25000" dirty="0" err="1" smtClean="0">
                <a:sym typeface="Symbol"/>
              </a:rPr>
              <a:t>dummy</a:t>
            </a:r>
            <a:r>
              <a:rPr lang="en-US" sz="2800" dirty="0" smtClean="0">
                <a:sym typeface="Symbol"/>
              </a:rPr>
              <a:t> + controls +  </a:t>
            </a:r>
            <a:br>
              <a:rPr lang="en-US" sz="2800" dirty="0" smtClean="0">
                <a:sym typeface="Symbol"/>
              </a:rPr>
            </a:br>
            <a:r>
              <a:rPr lang="en-US" sz="2800" dirty="0" smtClean="0">
                <a:sym typeface="Symbol"/>
              </a:rPr>
              <a:t>(only  presented)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5899525"/>
              </p:ext>
            </p:extLst>
          </p:nvPr>
        </p:nvGraphicFramePr>
        <p:xfrm>
          <a:off x="381000" y="1676400"/>
          <a:ext cx="8305800" cy="3627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2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3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6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79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52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endParaRPr lang="en-US" sz="2200" dirty="0">
                        <a:effectLst/>
                        <a:latin typeface="+mj-lt"/>
                      </a:endParaRPr>
                    </a:p>
                  </a:txBody>
                  <a:tcPr marL="58783" marR="58783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  <a:latin typeface="+mj-lt"/>
                        </a:rPr>
                        <a:t>Y = Flows</a:t>
                      </a:r>
                      <a:endParaRPr lang="en-US" sz="220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58783" marR="58783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  <a:latin typeface="+mj-lt"/>
                        </a:rPr>
                        <a:t>Y = Returns</a:t>
                      </a:r>
                      <a:endParaRPr lang="en-US" sz="220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58783" marR="58783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  <a:latin typeface="+mj-lt"/>
                        </a:rPr>
                        <a:t>Y = Alpha</a:t>
                      </a:r>
                      <a:endParaRPr lang="en-US" sz="220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58783" marR="58783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 = Sharpe</a:t>
                      </a:r>
                      <a:r>
                        <a:rPr lang="en-US" sz="2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Ratio</a:t>
                      </a:r>
                      <a:endParaRPr lang="en-US" sz="2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SimSun"/>
                        <a:cs typeface="+mn-cs"/>
                      </a:endParaRPr>
                    </a:p>
                  </a:txBody>
                  <a:tcPr marL="58783" marR="58783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effectLst/>
                          <a:latin typeface="+mj-lt"/>
                          <a:ea typeface="+mn-ea"/>
                        </a:rPr>
                        <a:t>New</a:t>
                      </a:r>
                      <a:r>
                        <a:rPr lang="en-US" sz="2200" baseline="0" dirty="0" smtClean="0">
                          <a:effectLst/>
                          <a:latin typeface="+mj-lt"/>
                          <a:ea typeface="+mn-ea"/>
                        </a:rPr>
                        <a:t> </a:t>
                      </a:r>
                      <a:r>
                        <a:rPr lang="en-US" sz="2200" dirty="0" smtClean="0">
                          <a:effectLst/>
                          <a:latin typeface="+mj-lt"/>
                          <a:ea typeface="+mn-ea"/>
                        </a:rPr>
                        <a:t>FOF</a:t>
                      </a:r>
                      <a:endParaRPr lang="en-US" sz="220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58783" marR="5878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0.998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0.082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SimSun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0.126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SimSun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-11.180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58783" marR="5878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(1.524)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(1.356)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(1.316)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(-1.377)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effectLst/>
                          <a:latin typeface="+mj-lt"/>
                          <a:ea typeface="SimSun"/>
                        </a:rPr>
                        <a:t>New HF</a:t>
                      </a:r>
                      <a:endParaRPr lang="en-US" sz="2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SimSun"/>
                        <a:cs typeface="+mn-cs"/>
                      </a:endParaRPr>
                    </a:p>
                  </a:txBody>
                  <a:tcPr marL="58783" marR="5878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0.095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SimSun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-0.308***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SimSun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-0.333***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SimSun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-13.478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58783" marR="5878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(0.165)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(</a:t>
                      </a: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3.417</a:t>
                      </a: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(</a:t>
                      </a: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  <a:sym typeface="Symbol"/>
                        </a:rPr>
                        <a:t></a:t>
                      </a: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7.988</a:t>
                      </a: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+mn-cs"/>
                        </a:rPr>
                        <a:t>(-1.443)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-11723" y="556260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For newly started FOFs by HFs, flows are higher compared to other non-simultaneous newly started FOFs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For newly started HFs by FOF, returns and alpha worse </a:t>
            </a:r>
            <a:r>
              <a:rPr lang="en-US" dirty="0"/>
              <a:t>compared to other non-simultaneous newly started </a:t>
            </a:r>
            <a:r>
              <a:rPr lang="en-US" dirty="0" smtClean="0"/>
              <a:t>HFs</a:t>
            </a:r>
          </a:p>
        </p:txBody>
      </p:sp>
      <p:sp>
        <p:nvSpPr>
          <p:cNvPr id="5" name="Rectangle 4"/>
          <p:cNvSpPr/>
          <p:nvPr/>
        </p:nvSpPr>
        <p:spPr>
          <a:xfrm>
            <a:off x="3352800" y="4038600"/>
            <a:ext cx="160020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00240" y="4038600"/>
            <a:ext cx="155776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9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7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458200" cy="14176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(C-A) versus (D-B)</a:t>
            </a:r>
            <a:br>
              <a:rPr lang="en-US" sz="2800" dirty="0" smtClean="0"/>
            </a:br>
            <a:r>
              <a:rPr lang="en-US" sz="2800" dirty="0" err="1" smtClean="0"/>
              <a:t>Y</a:t>
            </a:r>
            <a:r>
              <a:rPr lang="en-US" sz="2800" baseline="-25000" dirty="0" err="1" smtClean="0"/>
              <a:t>after</a:t>
            </a:r>
            <a:r>
              <a:rPr lang="en-US" sz="2800" dirty="0" err="1" smtClean="0">
                <a:sym typeface="Symbol"/>
              </a:rPr>
              <a:t></a:t>
            </a:r>
            <a:r>
              <a:rPr lang="en-US" sz="2800" dirty="0" err="1" smtClean="0"/>
              <a:t>Y</a:t>
            </a:r>
            <a:r>
              <a:rPr lang="en-US" sz="2800" baseline="-25000" dirty="0" err="1" smtClean="0"/>
              <a:t>before</a:t>
            </a:r>
            <a:r>
              <a:rPr lang="en-US" sz="2800" dirty="0" smtClean="0"/>
              <a:t>= </a:t>
            </a:r>
            <a:r>
              <a:rPr lang="en-US" sz="2800" dirty="0" smtClean="0">
                <a:sym typeface="Symbol"/>
              </a:rPr>
              <a:t></a:t>
            </a:r>
            <a:r>
              <a:rPr lang="en-US" sz="2800" dirty="0" err="1" smtClean="0">
                <a:sym typeface="Symbol"/>
              </a:rPr>
              <a:t>s</a:t>
            </a:r>
            <a:r>
              <a:rPr lang="en-US" sz="2800" baseline="-25000" dirty="0" err="1" smtClean="0">
                <a:sym typeface="Symbol"/>
              </a:rPr>
              <a:t>dummy</a:t>
            </a:r>
            <a:r>
              <a:rPr lang="en-US" sz="2800" dirty="0"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+ controls +  </a:t>
            </a:r>
            <a:br>
              <a:rPr lang="en-US" sz="2800" dirty="0" smtClean="0">
                <a:sym typeface="Symbol"/>
              </a:rPr>
            </a:br>
            <a:r>
              <a:rPr lang="en-US" sz="2800" dirty="0" smtClean="0">
                <a:sym typeface="Symbol"/>
              </a:rPr>
              <a:t>(only  presented)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4826597"/>
              </p:ext>
            </p:extLst>
          </p:nvPr>
        </p:nvGraphicFramePr>
        <p:xfrm>
          <a:off x="146613" y="1371600"/>
          <a:ext cx="8839198" cy="24553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9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0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4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74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74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1067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effectLst/>
                          <a:latin typeface="+mj-lt"/>
                        </a:rPr>
                        <a:t>Sample</a:t>
                      </a:r>
                      <a:endParaRPr lang="en-US" sz="2200" dirty="0">
                        <a:effectLst/>
                        <a:latin typeface="+mj-lt"/>
                      </a:endParaRPr>
                    </a:p>
                  </a:txBody>
                  <a:tcPr marL="58783" marR="58783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  <a:latin typeface="+mj-lt"/>
                        </a:rPr>
                        <a:t>Y = Flows</a:t>
                      </a:r>
                      <a:endParaRPr lang="en-US" sz="220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58783" marR="58783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 = </a:t>
                      </a: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Returns</a:t>
                      </a:r>
                      <a:endParaRPr lang="en-US" sz="220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58783" marR="58783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 = </a:t>
                      </a:r>
                      <a:r>
                        <a:rPr lang="en-US" sz="2200" dirty="0" smtClean="0">
                          <a:effectLst/>
                          <a:latin typeface="+mj-lt"/>
                        </a:rPr>
                        <a:t>Alpha</a:t>
                      </a:r>
                      <a:endParaRPr lang="en-US" sz="220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58783" marR="58783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 = Sharpe</a:t>
                      </a:r>
                      <a:r>
                        <a:rPr lang="en-US" sz="2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Ratio</a:t>
                      </a:r>
                      <a:endParaRPr lang="en-US" sz="2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SimSun"/>
                        <a:cs typeface="+mn-cs"/>
                      </a:endParaRPr>
                    </a:p>
                  </a:txBody>
                  <a:tcPr marL="58783" marR="58783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j-lt"/>
                          <a:ea typeface="SimSun"/>
                        </a:rPr>
                        <a:t>MF</a:t>
                      </a:r>
                      <a:r>
                        <a:rPr lang="en-US" sz="2400" baseline="-25000" dirty="0" smtClean="0">
                          <a:effectLst/>
                          <a:latin typeface="+mj-lt"/>
                          <a:ea typeface="SimSun"/>
                        </a:rPr>
                        <a:t>HF first</a:t>
                      </a:r>
                      <a:endParaRPr lang="en-US" sz="2400" baseline="-2500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58783" marR="58783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3.183**</a:t>
                      </a:r>
                      <a:endParaRPr lang="en-US" sz="3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0.538***</a:t>
                      </a:r>
                      <a:endParaRPr lang="en-US" sz="3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0.506**</a:t>
                      </a:r>
                      <a:endParaRPr lang="en-US" sz="3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36.148*</a:t>
                      </a:r>
                      <a:endParaRPr lang="en-US" sz="3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58783" marR="58783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(2.562)</a:t>
                      </a:r>
                      <a:endParaRPr lang="en-US" sz="3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(2.903)</a:t>
                      </a:r>
                      <a:endParaRPr lang="en-US" sz="3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(1.996)</a:t>
                      </a:r>
                      <a:endParaRPr lang="en-US" sz="3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(1.781)</a:t>
                      </a:r>
                      <a:endParaRPr lang="en-US" sz="3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j-lt"/>
                          <a:ea typeface="SimSun"/>
                        </a:rPr>
                        <a:t>MF</a:t>
                      </a:r>
                      <a:r>
                        <a:rPr lang="en-US" sz="2400" baseline="-25000" dirty="0" smtClean="0">
                          <a:effectLst/>
                          <a:latin typeface="+mj-lt"/>
                          <a:ea typeface="SimSun"/>
                        </a:rPr>
                        <a:t>FOF first</a:t>
                      </a:r>
                      <a:endParaRPr lang="en-US" sz="2400" baseline="-2500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58783" marR="58783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0.744</a:t>
                      </a:r>
                      <a:endParaRPr lang="en-US" sz="3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−0.324**</a:t>
                      </a:r>
                      <a:endParaRPr lang="en-US" sz="3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−0.352*</a:t>
                      </a:r>
                      <a:endParaRPr lang="en-US" sz="3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−2.076</a:t>
                      </a:r>
                      <a:endParaRPr lang="en-US" sz="3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+mj-lt"/>
                        <a:ea typeface="SimSun"/>
                      </a:endParaRPr>
                    </a:p>
                  </a:txBody>
                  <a:tcPr marL="58783" marR="58783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(0.577)</a:t>
                      </a:r>
                      <a:endParaRPr lang="en-US" sz="3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(−2.108)</a:t>
                      </a:r>
                      <a:endParaRPr lang="en-US" sz="3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(−1.698)</a:t>
                      </a:r>
                      <a:endParaRPr lang="en-US" sz="3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(−0.161)</a:t>
                      </a:r>
                      <a:endParaRPr lang="en-US" sz="3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52400" y="4495800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Similar findings when examining the effects of simultaneity on the management firm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For MFs with only HFs, starting a FOF is associated with improved returns and flows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For MFs with only FOFs, starting a HF is associated with decreased returns and alphas</a:t>
            </a:r>
          </a:p>
        </p:txBody>
      </p:sp>
      <p:sp>
        <p:nvSpPr>
          <p:cNvPr id="5" name="Rectangle 4"/>
          <p:cNvSpPr/>
          <p:nvPr/>
        </p:nvSpPr>
        <p:spPr>
          <a:xfrm>
            <a:off x="1676400" y="1981200"/>
            <a:ext cx="6705600" cy="1028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48000" y="3009900"/>
            <a:ext cx="3200400" cy="876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42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7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Summary so far</a:t>
            </a:r>
            <a:br>
              <a:rPr lang="en-US" sz="3600" dirty="0" smtClean="0"/>
            </a:br>
            <a:r>
              <a:rPr lang="en-US" sz="3600" dirty="0" smtClean="0"/>
              <a:t>HF </a:t>
            </a:r>
            <a:r>
              <a:rPr lang="en-US" sz="3600" dirty="0" smtClean="0">
                <a:sym typeface="Wingdings" pitchFamily="2" charset="2"/>
              </a:rPr>
              <a:t> FOF </a:t>
            </a:r>
            <a:r>
              <a:rPr lang="en-US" sz="3600" dirty="0" smtClean="0">
                <a:sym typeface="Wingdings"/>
              </a:rPr>
              <a:t>		FOF </a:t>
            </a:r>
            <a:r>
              <a:rPr lang="en-US" sz="3600" dirty="0" smtClean="0">
                <a:sym typeface="Wingdings" pitchFamily="2" charset="2"/>
              </a:rPr>
              <a:t> HF </a:t>
            </a:r>
            <a:r>
              <a:rPr lang="en-US" sz="3600" dirty="0" smtClean="0">
                <a:sym typeface="Wingdings"/>
              </a:rPr>
              <a:t>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092" y="1828800"/>
            <a:ext cx="8991600" cy="3886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HFs start FOFs which do well; HFs themselves </a:t>
            </a:r>
            <a:r>
              <a:rPr lang="en-US" sz="2400" dirty="0"/>
              <a:t>do weakly better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FOFs start HFs which do less well; FOFs themselves do worse</a:t>
            </a:r>
          </a:p>
          <a:p>
            <a:endParaRPr lang="en-US" sz="2400" dirty="0"/>
          </a:p>
          <a:p>
            <a:r>
              <a:rPr lang="en-US" sz="2400" dirty="0" smtClean="0"/>
              <a:t>In both cases, flows decrease for original funds (significant for HFs, insignificant for FOFs)</a:t>
            </a:r>
          </a:p>
          <a:p>
            <a:pPr lvl="1"/>
            <a:r>
              <a:rPr lang="en-US" sz="2400" dirty="0" smtClean="0"/>
              <a:t>for HFs, newly started FOFs have higher than expected flows</a:t>
            </a:r>
          </a:p>
          <a:p>
            <a:pPr lvl="1"/>
            <a:r>
              <a:rPr lang="en-US" sz="2400" dirty="0" smtClean="0"/>
              <a:t>for FOFs, flows into the started HFs in line with other </a:t>
            </a:r>
            <a:r>
              <a:rPr lang="en-US" sz="2400" dirty="0"/>
              <a:t>H</a:t>
            </a:r>
            <a:r>
              <a:rPr lang="en-US" sz="2400" dirty="0" smtClean="0"/>
              <a:t>Fs started at the same time</a:t>
            </a:r>
          </a:p>
          <a:p>
            <a:endParaRPr lang="en-US" sz="2400" dirty="0"/>
          </a:p>
          <a:p>
            <a:r>
              <a:rPr lang="en-US" sz="2400" dirty="0" smtClean="0"/>
              <a:t>Mgmt. firm results echo these broad themes</a:t>
            </a:r>
          </a:p>
        </p:txBody>
      </p:sp>
    </p:spTree>
    <p:extLst>
      <p:ext uri="{BB962C8B-B14F-4D97-AF65-F5344CB8AC3E}">
        <p14:creationId xmlns:p14="http://schemas.microsoft.com/office/powerpoint/2010/main" val="215348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763000" cy="13716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>H2. HFs want to add another layer of fees through FOFs and close to new investment: Further analysis on closing to new investment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Look for evidence of closing to investment around </a:t>
            </a:r>
            <a:r>
              <a:rPr lang="en-US" sz="2400" i="1" dirty="0" smtClean="0"/>
              <a:t>s</a:t>
            </a:r>
            <a:r>
              <a:rPr lang="en-US" sz="2400" dirty="0" smtClean="0"/>
              <a:t>-dates</a:t>
            </a:r>
          </a:p>
          <a:p>
            <a:endParaRPr lang="en-US" sz="2400" dirty="0" smtClean="0"/>
          </a:p>
          <a:p>
            <a:pPr lvl="1"/>
            <a:r>
              <a:rPr lang="en-US" sz="2000" dirty="0" smtClean="0"/>
              <a:t>Overall HF “closed to new investment” rate = 5.8%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SHF “closed to new investment” rate = 10.8% (significantly greater than 5.8%)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32% of the closing dates are within 6 months of s-date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Consistent with dampened flows to the HFs after the </a:t>
            </a:r>
            <a:r>
              <a:rPr lang="en-US" sz="2400" i="1" dirty="0" smtClean="0"/>
              <a:t>s</a:t>
            </a:r>
            <a:r>
              <a:rPr lang="en-US" sz="2400" dirty="0" smtClean="0"/>
              <a:t>-date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34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763000" cy="1371600"/>
          </a:xfrm>
        </p:spPr>
        <p:txBody>
          <a:bodyPr>
            <a:normAutofit/>
          </a:bodyPr>
          <a:lstStyle/>
          <a:p>
            <a:r>
              <a:rPr lang="en-US" sz="3100" dirty="0" smtClean="0"/>
              <a:t>H3. What about the flow-performance relation before and after simultaneity?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229600" cy="1600199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US" sz="2400" dirty="0" smtClean="0"/>
                  <a:t>Regression: comparing periods A, B, C and D</a:t>
                </a:r>
                <a:endParaRPr lang="en-US" sz="24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𝐹𝑙𝑜𝑤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𝑡</m:t>
                        </m:r>
                        <m:r>
                          <a:rPr lang="en-US" sz="2400" i="1">
                            <a:latin typeface="Cambria Math"/>
                          </a:rPr>
                          <m:t>,</m:t>
                        </m:r>
                        <m:r>
                          <a:rPr lang="en-US" sz="2400" i="1">
                            <a:latin typeface="Cambria Math"/>
                          </a:rPr>
                          <m:t>𝑖</m:t>
                        </m:r>
                        <m:r>
                          <a:rPr lang="en-US" sz="2400" i="1">
                            <a:latin typeface="Cambria Math"/>
                          </a:rPr>
                          <m:t>=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𝑅𝑒𝑡𝑢𝑟𝑛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𝑡</m:t>
                        </m:r>
                        <m:r>
                          <a:rPr lang="en-US" sz="2400" i="1">
                            <a:latin typeface="Cambria Math"/>
                          </a:rPr>
                          <m:t>−1,</m:t>
                        </m:r>
                        <m:r>
                          <a:rPr lang="en-US" sz="24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𝑅𝑒𝑡𝑢𝑟𝑛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𝑡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−1,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400" i="1">
                            <a:latin typeface="Cambria Math"/>
                          </a:rPr>
                          <m:t>∗</m:t>
                        </m:r>
                        <m:r>
                          <a:rPr lang="en-US" sz="2400" i="1">
                            <a:latin typeface="Cambria Math"/>
                          </a:rPr>
                          <m:t>𝐴𝑓𝑡𝑒𝑟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+</m:t>
                        </m:r>
                        <m:r>
                          <a:rPr lang="en-US" sz="2400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𝑆𝑑𝑢𝑚𝑚𝑦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+ 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𝑅𝑒𝑡𝑢𝑟𝑛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𝑡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−1,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400" i="1">
                            <a:latin typeface="Cambria Math"/>
                          </a:rPr>
                          <m:t>∗</m:t>
                        </m:r>
                        <m:r>
                          <a:rPr lang="en-US" sz="2400" i="1">
                            <a:latin typeface="Cambria Math"/>
                          </a:rPr>
                          <m:t>𝑆𝑑𝑢𝑚𝑚𝑦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𝑅𝑒𝑡𝑢𝑟𝑛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−1,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i="1">
                                <a:latin typeface="Cambria Math"/>
                              </a:rPr>
                              <m:t>∗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𝑆𝑑𝑢𝑚𝑚𝑦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400" i="1">
                            <a:latin typeface="Cambria Math"/>
                          </a:rPr>
                          <m:t>∗</m:t>
                        </m:r>
                        <m:r>
                          <a:rPr lang="en-US" sz="2400" i="1">
                            <a:latin typeface="Cambria Math"/>
                          </a:rPr>
                          <m:t>𝐴𝑓𝑡𝑒𝑟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𝜀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</a:p>
              <a:p>
                <a:r>
                  <a:rPr lang="en-US" sz="2400" dirty="0" smtClean="0">
                    <a:sym typeface="Symbol"/>
                  </a:rPr>
                  <a:t> </a:t>
                </a:r>
                <a:r>
                  <a:rPr lang="en-US" sz="1900" dirty="0" smtClean="0">
                    <a:sym typeface="Symbol"/>
                  </a:rPr>
                  <a:t>5 </a:t>
                </a:r>
                <a:r>
                  <a:rPr lang="en-US" sz="2400" dirty="0" smtClean="0">
                    <a:sym typeface="Symbol"/>
                  </a:rPr>
                  <a:t>is the DID estimate of SHF and non-SHF before and after the </a:t>
                </a:r>
                <a:r>
                  <a:rPr lang="en-US" sz="2400" i="1" dirty="0" smtClean="0">
                    <a:sym typeface="Symbol"/>
                  </a:rPr>
                  <a:t>s</a:t>
                </a:r>
                <a:r>
                  <a:rPr lang="en-US" sz="2400" dirty="0" smtClean="0">
                    <a:sym typeface="Symbol"/>
                  </a:rPr>
                  <a:t>-date</a:t>
                </a:r>
              </a:p>
              <a:p>
                <a:endParaRPr lang="en-US" sz="2400" dirty="0">
                  <a:sym typeface="Symbol"/>
                </a:endParaRPr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229600" cy="1600199"/>
              </a:xfrm>
              <a:blipFill rotWithShape="1">
                <a:blip r:embed="rId3"/>
                <a:stretch>
                  <a:fillRect l="-593" t="-38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5181600"/>
            <a:ext cx="82296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41541"/>
              </p:ext>
            </p:extLst>
          </p:nvPr>
        </p:nvGraphicFramePr>
        <p:xfrm>
          <a:off x="647700" y="2819400"/>
          <a:ext cx="5105400" cy="36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3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57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36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(1)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(2)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Return t-13, t-24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0.771**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0.734**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(2.183)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(2.133)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Return*After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-0.515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-0.499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(-1.352)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(-1.348)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Sdummy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0.118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0.082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(0.802)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(0.579)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Return* Sdummy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-0.653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-0.782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(-0.720)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(-0.860)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Return*Sdummy*After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1.274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1.509*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(1.566)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(1.869)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Age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-0.004***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(-4.816)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R-squared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0.014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0.038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532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532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390900" y="5029200"/>
            <a:ext cx="2362200" cy="4683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753100" y="4953000"/>
            <a:ext cx="3429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48400" y="3962400"/>
            <a:ext cx="2209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Actually see increased flows performance sensitivity for simultaneous funds after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484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/>
      <p:bldP spid="9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763000" cy="1371600"/>
          </a:xfrm>
        </p:spPr>
        <p:txBody>
          <a:bodyPr>
            <a:normAutofit/>
          </a:bodyPr>
          <a:lstStyle/>
          <a:p>
            <a:r>
              <a:rPr lang="en-US" sz="3100" dirty="0" smtClean="0"/>
              <a:t>H3. What about the flow performance relationship before and after simultaneity</a:t>
            </a:r>
            <a:r>
              <a:rPr lang="en-US" sz="3100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1904999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Regression: E </a:t>
                </a:r>
                <a:r>
                  <a:rPr lang="en-US" sz="2400" dirty="0" smtClean="0"/>
                  <a:t>versus F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𝐹𝑙𝑜𝑤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𝑡</m:t>
                        </m:r>
                        <m:r>
                          <a:rPr lang="en-US" sz="2000" i="1">
                            <a:latin typeface="Cambria Math"/>
                          </a:rPr>
                          <m:t>,</m:t>
                        </m:r>
                        <m:r>
                          <a:rPr lang="en-US" sz="2000" i="1"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latin typeface="Cambria Math"/>
                          </a:rPr>
                          <m:t>=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𝑅𝑒𝑡𝑢𝑟𝑛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𝑡</m:t>
                        </m:r>
                        <m:r>
                          <a:rPr lang="en-US" sz="2000" i="1">
                            <a:latin typeface="Cambria Math"/>
                          </a:rPr>
                          <m:t>−1,</m:t>
                        </m:r>
                        <m:r>
                          <a:rPr lang="en-US" sz="20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latin typeface="Cambria Math"/>
                      </a:rPr>
                      <m:t>+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𝑅𝑒𝑡𝑢𝑟𝑛</m:t>
                            </m:r>
                          </m:e>
                          <m:sub>
                            <m:r>
                              <a:rPr lang="en-US" sz="2000" i="1">
                                <a:latin typeface="Cambria Math"/>
                              </a:rPr>
                              <m:t>𝑡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−1,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>
                            <a:latin typeface="Cambria Math"/>
                          </a:rPr>
                          <m:t>∗</m:t>
                        </m:r>
                        <m:r>
                          <a:rPr lang="en-US" sz="2000" i="1">
                            <a:latin typeface="Cambria Math"/>
                          </a:rPr>
                          <m:t>𝑆𝑑𝑢𝑚𝑚𝑦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𝜀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ym typeface="Symbol"/>
                  </a:rPr>
                  <a:t></a:t>
                </a:r>
                <a:r>
                  <a:rPr lang="en-US" sz="1900" dirty="0">
                    <a:sym typeface="Symbol"/>
                  </a:rPr>
                  <a:t>2 </a:t>
                </a:r>
                <a:r>
                  <a:rPr lang="en-US" sz="2400" dirty="0">
                    <a:sym typeface="Symbol"/>
                  </a:rPr>
                  <a:t>is the DID estimate of SHF and non-SHF after </a:t>
                </a:r>
                <a:r>
                  <a:rPr lang="en-US" sz="2400" dirty="0" smtClean="0">
                    <a:sym typeface="Symbol"/>
                  </a:rPr>
                  <a:t>the </a:t>
                </a:r>
                <a:r>
                  <a:rPr lang="en-US" sz="2400" i="1" dirty="0" smtClean="0">
                    <a:sym typeface="Symbol"/>
                  </a:rPr>
                  <a:t>s</a:t>
                </a:r>
                <a:r>
                  <a:rPr lang="en-US" sz="2400" dirty="0" smtClean="0">
                    <a:sym typeface="Symbol"/>
                  </a:rPr>
                  <a:t>-date</a:t>
                </a:r>
              </a:p>
              <a:p>
                <a:pPr marL="0" indent="0">
                  <a:buNone/>
                </a:pPr>
                <a:endParaRPr lang="en-US" sz="2400" dirty="0">
                  <a:sym typeface="Symbol"/>
                </a:endParaRPr>
              </a:p>
              <a:p>
                <a:endParaRPr lang="en-US" sz="2400" dirty="0">
                  <a:sym typeface="Symbol"/>
                </a:endParaRPr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1904999"/>
              </a:xfrm>
              <a:blipFill rotWithShape="1">
                <a:blip r:embed="rId3"/>
                <a:stretch>
                  <a:fillRect l="-1111" t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5181600"/>
            <a:ext cx="82296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81713"/>
              </p:ext>
            </p:extLst>
          </p:nvPr>
        </p:nvGraphicFramePr>
        <p:xfrm>
          <a:off x="1447800" y="3124207"/>
          <a:ext cx="6019799" cy="219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6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5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19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(3</a:t>
                      </a:r>
                      <a:r>
                        <a:rPr lang="en-US" sz="1600" dirty="0" smtClean="0">
                          <a:effectLst/>
                        </a:rPr>
                        <a:t>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SimSun"/>
                        </a:rPr>
                        <a:t>Match on same</a:t>
                      </a:r>
                      <a:r>
                        <a:rPr lang="en-US" sz="1600" baseline="0" dirty="0" smtClean="0">
                          <a:effectLst/>
                          <a:latin typeface="Times New Roman"/>
                          <a:ea typeface="SimSun"/>
                        </a:rPr>
                        <a:t> inception date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(4</a:t>
                      </a:r>
                      <a:r>
                        <a:rPr lang="en-US" sz="1600" dirty="0" smtClean="0">
                          <a:effectLst/>
                        </a:rPr>
                        <a:t>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SimSun"/>
                        </a:rPr>
                        <a:t>Match on inception</a:t>
                      </a:r>
                      <a:r>
                        <a:rPr lang="en-US" sz="1600" baseline="0" dirty="0" smtClean="0">
                          <a:effectLst/>
                          <a:latin typeface="Times New Roman"/>
                          <a:ea typeface="SimSun"/>
                        </a:rPr>
                        <a:t> date and broad category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9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Return t-13, t-24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2.949***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3.475***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986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(6.821)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(3.919)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9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Return* </a:t>
                      </a:r>
                      <a:r>
                        <a:rPr lang="en-US" sz="1600" dirty="0" err="1">
                          <a:effectLst/>
                        </a:rPr>
                        <a:t>Sdummy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-1.197*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-1.350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986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(-1.694)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(-1.121)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9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R-squared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0.096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0.105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9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292</a:t>
                      </a:r>
                      <a:endParaRPr lang="en-US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152</a:t>
                      </a:r>
                      <a:endParaRPr lang="en-US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505200" y="4343400"/>
            <a:ext cx="2514600" cy="4683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54864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Weak evidence of newly started HF by FOF having less flow performance sensitivity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19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5" grpId="0"/>
      <p:bldP spid="5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Linking empirical tests to hypotheses</a:t>
            </a:r>
            <a:br>
              <a:rPr lang="en-US" dirty="0" smtClean="0"/>
            </a:br>
            <a:r>
              <a:rPr lang="en-US" dirty="0" smtClean="0"/>
              <a:t>HF </a:t>
            </a:r>
            <a:r>
              <a:rPr lang="en-US" dirty="0" smtClean="0">
                <a:sym typeface="Wingdings" pitchFamily="2" charset="2"/>
              </a:rPr>
              <a:t> FOF</a:t>
            </a:r>
            <a:endParaRPr lang="en-US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940363"/>
              </p:ext>
            </p:extLst>
          </p:nvPr>
        </p:nvGraphicFramePr>
        <p:xfrm>
          <a:off x="354623" y="1981200"/>
          <a:ext cx="8255977" cy="43722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1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8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6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No.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Hypothesis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Implication </a:t>
                      </a:r>
                      <a:r>
                        <a:rPr lang="en-US" sz="2000" u="none" strike="noStrike" dirty="0" smtClean="0">
                          <a:effectLst/>
                        </a:rPr>
                        <a:t>I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48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1a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Value creation for the </a:t>
                      </a:r>
                      <a:r>
                        <a:rPr lang="en-US" sz="2000" u="none" strike="noStrike" dirty="0" smtClean="0">
                          <a:effectLst/>
                        </a:rPr>
                        <a:t>HFs through </a:t>
                      </a:r>
                      <a:r>
                        <a:rPr lang="en-US" sz="2000" u="none" strike="noStrike" dirty="0">
                          <a:effectLst/>
                        </a:rPr>
                        <a:t>discussing ideas with portfolio funds of </a:t>
                      </a:r>
                      <a:r>
                        <a:rPr lang="en-US" sz="2000" u="none" strike="noStrike" dirty="0" smtClean="0">
                          <a:effectLst/>
                        </a:rPr>
                        <a:t>FOF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Returns: C-A &gt; D-B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26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1b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Value creation for the </a:t>
                      </a:r>
                      <a:r>
                        <a:rPr lang="en-US" sz="2000" u="none" strike="noStrike" dirty="0" smtClean="0">
                          <a:effectLst/>
                        </a:rPr>
                        <a:t>new FOF </a:t>
                      </a:r>
                      <a:r>
                        <a:rPr lang="en-US" sz="2000" u="none" strike="noStrike" dirty="0">
                          <a:effectLst/>
                        </a:rPr>
                        <a:t>through </a:t>
                      </a:r>
                      <a:r>
                        <a:rPr lang="en-US" sz="2000" u="none" strike="noStrike" dirty="0" smtClean="0">
                          <a:effectLst/>
                        </a:rPr>
                        <a:t>access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Returns: E &gt; F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Starting a FOF is an opportunity for added fees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Superior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returns are a determinant of simultaneity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 FOF structure allows tighter control of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flows to HF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Closing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 new investment around s-date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Flows: C-A &lt; D-B</a:t>
                      </a:r>
                    </a:p>
                  </a:txBody>
                  <a:tcPr marL="9525" marR="9525" marT="9525" marB="0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Strategic diversion of flows across internal portfolio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HFs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by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FOFs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Flow-performance: </a:t>
                      </a:r>
                      <a:b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C-A &lt; D-B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37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Linking empirical tests to hypotheses</a:t>
            </a:r>
            <a:br>
              <a:rPr lang="en-US" dirty="0" smtClean="0"/>
            </a:br>
            <a:r>
              <a:rPr lang="en-US" dirty="0" smtClean="0"/>
              <a:t>FOF -&gt; HF</a:t>
            </a:r>
            <a:endParaRPr lang="en-US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426522"/>
              </p:ext>
            </p:extLst>
          </p:nvPr>
        </p:nvGraphicFramePr>
        <p:xfrm>
          <a:off x="354623" y="1981200"/>
          <a:ext cx="8255977" cy="411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1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8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6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380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No.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Hypothesis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Implication </a:t>
                      </a:r>
                      <a:r>
                        <a:rPr lang="en-US" sz="2000" u="none" strike="noStrike" dirty="0" smtClean="0">
                          <a:effectLst/>
                        </a:rPr>
                        <a:t>I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47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1a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Value creation for the </a:t>
                      </a:r>
                      <a:r>
                        <a:rPr lang="en-US" sz="2000" u="none" strike="noStrike" dirty="0" smtClean="0">
                          <a:effectLst/>
                        </a:rPr>
                        <a:t>FOFs through better access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Returns: C-A &gt; D-B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680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1b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Value creation for the </a:t>
                      </a:r>
                      <a:r>
                        <a:rPr lang="en-US" sz="2000" u="none" strike="noStrike" dirty="0" smtClean="0">
                          <a:effectLst/>
                        </a:rPr>
                        <a:t>new HF through idea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discussion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Returns: E &gt; F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47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Having a HF </a:t>
                      </a:r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allows ability to control</a:t>
                      </a:r>
                      <a:r>
                        <a:rPr lang="en-US" sz="2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capital deployment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High flows 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are a determinant of simultaneity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47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Starting a HF is an opportunity for higher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/added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Superior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returns are a determinant of simultaneity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90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HFs starting FOFs create value and share in the value they create through second layer of fees</a:t>
            </a:r>
          </a:p>
          <a:p>
            <a:endParaRPr lang="en-US" sz="2400" dirty="0" smtClean="0"/>
          </a:p>
          <a:p>
            <a:r>
              <a:rPr lang="en-US" sz="2400" dirty="0" smtClean="0"/>
              <a:t>FOFs destroy value when they start HFs</a:t>
            </a:r>
          </a:p>
          <a:p>
            <a:pPr lvl="1"/>
            <a:r>
              <a:rPr lang="en-US" sz="1600" dirty="0" smtClean="0"/>
              <a:t>Why do they continue doing this?</a:t>
            </a:r>
          </a:p>
          <a:p>
            <a:pPr lvl="1"/>
            <a:r>
              <a:rPr lang="en-US" sz="1600" dirty="0" smtClean="0"/>
              <a:t>Overconfidence? Greed? Opportunism?</a:t>
            </a:r>
          </a:p>
          <a:p>
            <a:pPr lvl="1"/>
            <a:endParaRPr lang="en-US" sz="1600" dirty="0"/>
          </a:p>
          <a:p>
            <a:r>
              <a:rPr lang="en-US" sz="2400" dirty="0" smtClean="0"/>
              <a:t>Minimal evidence of agency problems, such as flow diversion</a:t>
            </a:r>
          </a:p>
          <a:p>
            <a:endParaRPr lang="en-US" sz="2000" dirty="0" smtClean="0"/>
          </a:p>
          <a:p>
            <a:r>
              <a:rPr lang="en-US" sz="2400" dirty="0" smtClean="0"/>
              <a:t>Overall, this practice seems benign/beneficial, except for investors investing when FOFs start HFs</a:t>
            </a:r>
            <a:endParaRPr lang="en-US" sz="20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069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How prevalent is simultaneous management of HFs and FOFs?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are some of the determinants of simultaneous management? </a:t>
            </a:r>
          </a:p>
          <a:p>
            <a:endParaRPr lang="en-US" dirty="0" smtClean="0"/>
          </a:p>
          <a:p>
            <a:r>
              <a:rPr lang="en-US" dirty="0" smtClean="0"/>
              <a:t>What are some of the effects of simultaneous management?</a:t>
            </a:r>
          </a:p>
          <a:p>
            <a:endParaRPr lang="en-US" dirty="0" smtClean="0"/>
          </a:p>
          <a:p>
            <a:r>
              <a:rPr lang="en-US" dirty="0" smtClean="0"/>
              <a:t>Does it matter if a FOF company starts HFs or vice versa? 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396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Hypotheses (HF </a:t>
            </a:r>
            <a:r>
              <a:rPr lang="en-US" dirty="0" smtClean="0">
                <a:sym typeface="Wingdings" pitchFamily="2" charset="2"/>
              </a:rPr>
              <a:t> FOF)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H1. There are </a:t>
            </a:r>
            <a:r>
              <a:rPr lang="en-US" sz="2400" dirty="0"/>
              <a:t>o</a:t>
            </a:r>
            <a:r>
              <a:rPr lang="en-US" sz="2400" dirty="0" smtClean="0"/>
              <a:t>pportunities for value creation through simultaneity</a:t>
            </a:r>
          </a:p>
          <a:p>
            <a:pPr lvl="1"/>
            <a:r>
              <a:rPr lang="en-US" sz="2000" dirty="0" smtClean="0"/>
              <a:t>Value creation for the HFs through </a:t>
            </a:r>
          </a:p>
          <a:p>
            <a:pPr lvl="2"/>
            <a:r>
              <a:rPr lang="en-US" sz="1600" dirty="0" smtClean="0"/>
              <a:t>Discussing ideas with portfolio funds of FOFs</a:t>
            </a:r>
          </a:p>
          <a:p>
            <a:pPr lvl="2"/>
            <a:r>
              <a:rPr lang="en-US" sz="1600" dirty="0" smtClean="0"/>
              <a:t>Tighter control on flows to manage any diseconomies of scale</a:t>
            </a:r>
          </a:p>
          <a:p>
            <a:pPr lvl="1"/>
            <a:r>
              <a:rPr lang="en-US" sz="2000" dirty="0" smtClean="0"/>
              <a:t>Increased access for newly created FOFs</a:t>
            </a:r>
          </a:p>
          <a:p>
            <a:r>
              <a:rPr lang="en-US" sz="2400" dirty="0" smtClean="0"/>
              <a:t>H2. Simultaneous FOF is an opportunity for added fees</a:t>
            </a:r>
          </a:p>
          <a:p>
            <a:pPr lvl="1"/>
            <a:r>
              <a:rPr lang="en-US" sz="2000" dirty="0" smtClean="0"/>
              <a:t>HFs with good returns want to increase fees (similar to Agarwal and Ray (2012))</a:t>
            </a:r>
          </a:p>
          <a:p>
            <a:pPr lvl="1"/>
            <a:r>
              <a:rPr lang="en-US" sz="2000" dirty="0" smtClean="0"/>
              <a:t>Doing it through FOFs allows greater control of flows than simply raising fees or starting another HF with higher fees (may also allow value creation) </a:t>
            </a:r>
          </a:p>
          <a:p>
            <a:r>
              <a:rPr lang="en-US" sz="2400" dirty="0" smtClean="0"/>
              <a:t>H3. Simultaneous management leads to agency problems </a:t>
            </a:r>
          </a:p>
          <a:p>
            <a:pPr lvl="1"/>
            <a:r>
              <a:rPr lang="en-US" sz="2000" dirty="0" smtClean="0"/>
              <a:t>Strategic diversion of flows across internal portfolio HFs by FOF managed HFs to prop up poorly performing HFs</a:t>
            </a:r>
            <a:endParaRPr lang="en-US" sz="2400" dirty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39534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Hypotheses (FOF </a:t>
            </a:r>
            <a:r>
              <a:rPr lang="en-US" dirty="0" smtClean="0">
                <a:sym typeface="Wingdings" pitchFamily="2" charset="2"/>
              </a:rPr>
              <a:t> HF)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H1. Starting a HF allows value creation </a:t>
            </a:r>
          </a:p>
          <a:p>
            <a:pPr lvl="1"/>
            <a:r>
              <a:rPr lang="en-US" sz="2000" dirty="0" smtClean="0"/>
              <a:t>Having a FOF allows better networks with other HF managers (more access)</a:t>
            </a:r>
          </a:p>
          <a:p>
            <a:pPr lvl="1"/>
            <a:r>
              <a:rPr lang="en-US" sz="2000" dirty="0" smtClean="0"/>
              <a:t>The newly started HF will be able to discuss ideas with HFs in FOF’s portfolio</a:t>
            </a:r>
          </a:p>
          <a:p>
            <a:endParaRPr lang="en-US" sz="2400" dirty="0" smtClean="0"/>
          </a:p>
          <a:p>
            <a:r>
              <a:rPr lang="en-US" sz="2400" dirty="0" smtClean="0"/>
              <a:t>H2. Having a HF allows a ready source of supply (vertical integration) </a:t>
            </a:r>
          </a:p>
          <a:p>
            <a:pPr lvl="1"/>
            <a:r>
              <a:rPr lang="en-US" sz="2000" dirty="0" smtClean="0"/>
              <a:t>HFs are essentially suppliers to FOFs</a:t>
            </a:r>
          </a:p>
          <a:p>
            <a:pPr lvl="1"/>
            <a:r>
              <a:rPr lang="en-US" sz="2000" dirty="0" smtClean="0"/>
              <a:t>Having your own HF allows you to have your own supply</a:t>
            </a:r>
          </a:p>
          <a:p>
            <a:endParaRPr lang="en-US" sz="2400" dirty="0" smtClean="0"/>
          </a:p>
          <a:p>
            <a:r>
              <a:rPr lang="en-US" sz="2400" dirty="0" smtClean="0"/>
              <a:t>H3. Starting HF is an opportunity for added fees</a:t>
            </a:r>
          </a:p>
          <a:p>
            <a:pPr lvl="1"/>
            <a:r>
              <a:rPr lang="en-US" sz="2000" dirty="0" smtClean="0"/>
              <a:t>Higher fees on HF business (2/20 versus 1/10)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49894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to relevant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Managerial or organizational structure in asset management industry</a:t>
            </a:r>
          </a:p>
          <a:p>
            <a:pPr lvl="1"/>
            <a:r>
              <a:rPr lang="en-US" sz="2400" dirty="0" smtClean="0"/>
              <a:t>Side-by-side management</a:t>
            </a:r>
          </a:p>
          <a:p>
            <a:pPr lvl="2"/>
            <a:r>
              <a:rPr lang="en-US" sz="2000" dirty="0" smtClean="0"/>
              <a:t>Cici, Gibson, and </a:t>
            </a:r>
            <a:r>
              <a:rPr lang="en-US" sz="2000" dirty="0" err="1" smtClean="0"/>
              <a:t>Moussawi</a:t>
            </a:r>
            <a:r>
              <a:rPr lang="en-US" sz="2000" dirty="0" smtClean="0"/>
              <a:t> (2010), </a:t>
            </a:r>
            <a:r>
              <a:rPr lang="en-US" sz="2000" dirty="0" err="1" smtClean="0"/>
              <a:t>Nohel</a:t>
            </a:r>
            <a:r>
              <a:rPr lang="en-US" sz="2000" dirty="0" smtClean="0"/>
              <a:t>, Wang, and </a:t>
            </a:r>
            <a:r>
              <a:rPr lang="en-US" sz="2000" dirty="0" err="1" smtClean="0"/>
              <a:t>Zheng</a:t>
            </a:r>
            <a:r>
              <a:rPr lang="en-US" sz="2000" dirty="0" smtClean="0"/>
              <a:t> (2010)</a:t>
            </a:r>
          </a:p>
          <a:p>
            <a:pPr lvl="1"/>
            <a:r>
              <a:rPr lang="en-US" sz="2400" dirty="0" smtClean="0"/>
              <a:t>Multitasking by mutual fund managers</a:t>
            </a:r>
          </a:p>
          <a:p>
            <a:pPr lvl="2"/>
            <a:r>
              <a:rPr lang="en-US" sz="2000" dirty="0" smtClean="0"/>
              <a:t>Agarwal and Ma (2012) and Choi, Kahraman, and Mukherjee (2012)</a:t>
            </a:r>
          </a:p>
          <a:p>
            <a:pPr lvl="1"/>
            <a:r>
              <a:rPr lang="en-US" sz="2400" dirty="0" smtClean="0"/>
              <a:t>Multiple offerings within fund families</a:t>
            </a:r>
          </a:p>
          <a:p>
            <a:pPr lvl="2"/>
            <a:r>
              <a:rPr lang="en-US" sz="2000" dirty="0" smtClean="0"/>
              <a:t>Nanda, Wang, and </a:t>
            </a:r>
            <a:r>
              <a:rPr lang="en-US" sz="2000" dirty="0" err="1" smtClean="0"/>
              <a:t>Zheng</a:t>
            </a:r>
            <a:r>
              <a:rPr lang="en-US" sz="2000" dirty="0" smtClean="0"/>
              <a:t> (2004) – star funds</a:t>
            </a:r>
          </a:p>
          <a:p>
            <a:pPr lvl="2"/>
            <a:r>
              <a:rPr lang="en-US" sz="2000" dirty="0" smtClean="0"/>
              <a:t>Gaspar, Massa, and Matos – cross-fund subsidization</a:t>
            </a:r>
          </a:p>
          <a:p>
            <a:pPr lvl="1"/>
            <a:r>
              <a:rPr lang="en-US" sz="2400" dirty="0" smtClean="0"/>
              <a:t>Team management</a:t>
            </a:r>
          </a:p>
          <a:p>
            <a:pPr lvl="2"/>
            <a:r>
              <a:rPr lang="en-US" sz="2000" dirty="0" smtClean="0"/>
              <a:t>Baer, Kempf, and Ruenzi (2011)</a:t>
            </a:r>
          </a:p>
          <a:p>
            <a:pPr lvl="2"/>
            <a:r>
              <a:rPr lang="en-US" sz="2000" dirty="0" smtClean="0"/>
              <a:t>Bliss, Potter, and Schwarz (2008)</a:t>
            </a:r>
          </a:p>
          <a:p>
            <a:pPr lvl="2"/>
            <a:r>
              <a:rPr lang="en-US" sz="2000" dirty="0" smtClean="0"/>
              <a:t>Massa, Reuter, and </a:t>
            </a:r>
            <a:r>
              <a:rPr lang="en-US" sz="2000" dirty="0" err="1" smtClean="0"/>
              <a:t>Zitewitz</a:t>
            </a:r>
            <a:r>
              <a:rPr lang="en-US" sz="2000" dirty="0" smtClean="0"/>
              <a:t> (2010)</a:t>
            </a:r>
          </a:p>
          <a:p>
            <a:pPr marL="514350" lvl="1" indent="0">
              <a:buNone/>
            </a:pP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53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literature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Fund of mutual funds</a:t>
            </a:r>
            <a:endParaRPr lang="en-US" sz="1800" dirty="0"/>
          </a:p>
          <a:p>
            <a:pPr lvl="1"/>
            <a:r>
              <a:rPr lang="en-US" sz="2200" dirty="0" smtClean="0"/>
              <a:t>Liquidity insurance for other funds in the family</a:t>
            </a:r>
          </a:p>
          <a:p>
            <a:pPr lvl="2"/>
            <a:r>
              <a:rPr lang="en-US" sz="2000" dirty="0" smtClean="0"/>
              <a:t>Bhattacharya</a:t>
            </a:r>
            <a:r>
              <a:rPr lang="en-US" sz="2000" dirty="0"/>
              <a:t>, Lee, and Pool </a:t>
            </a:r>
            <a:r>
              <a:rPr lang="en-US" sz="2000" dirty="0" smtClean="0"/>
              <a:t>(2013)</a:t>
            </a:r>
          </a:p>
          <a:p>
            <a:pPr lvl="1"/>
            <a:r>
              <a:rPr lang="en-US" sz="2200" dirty="0" smtClean="0"/>
              <a:t>Investing in poorly performing and high-fee funds</a:t>
            </a:r>
          </a:p>
          <a:p>
            <a:pPr lvl="2"/>
            <a:r>
              <a:rPr lang="en-US" sz="2000" dirty="0"/>
              <a:t>Sandhya (2012</a:t>
            </a:r>
            <a:r>
              <a:rPr lang="en-US" sz="2000" dirty="0" smtClean="0"/>
              <a:t>)</a:t>
            </a:r>
            <a:endParaRPr lang="en-US" sz="2400" dirty="0" smtClean="0"/>
          </a:p>
          <a:p>
            <a:r>
              <a:rPr lang="en-US" sz="2400" dirty="0" smtClean="0"/>
              <a:t>Funds of hedge funds</a:t>
            </a:r>
          </a:p>
          <a:p>
            <a:pPr lvl="1"/>
            <a:r>
              <a:rPr lang="en-US" sz="2200" dirty="0" smtClean="0"/>
              <a:t>Underperform hedge funds due to the second layer of fees</a:t>
            </a:r>
          </a:p>
          <a:p>
            <a:pPr lvl="2"/>
            <a:r>
              <a:rPr lang="en-US" sz="2000" dirty="0" smtClean="0"/>
              <a:t>Amin and Kat (2003) and Brown, </a:t>
            </a:r>
            <a:r>
              <a:rPr lang="en-US" sz="2000" dirty="0" err="1" smtClean="0"/>
              <a:t>Goetzmann</a:t>
            </a:r>
            <a:r>
              <a:rPr lang="en-US" sz="2000" dirty="0" smtClean="0"/>
              <a:t>, and Liang (</a:t>
            </a:r>
            <a:r>
              <a:rPr lang="en-US" sz="2000" dirty="0"/>
              <a:t>2004</a:t>
            </a:r>
            <a:r>
              <a:rPr lang="en-US" sz="2000" dirty="0" smtClean="0"/>
              <a:t>)</a:t>
            </a:r>
          </a:p>
          <a:p>
            <a:pPr lvl="1"/>
            <a:r>
              <a:rPr lang="en-US" sz="2200" dirty="0" smtClean="0"/>
              <a:t>Better managers going to multi-strategy funds</a:t>
            </a:r>
          </a:p>
          <a:p>
            <a:pPr lvl="2"/>
            <a:r>
              <a:rPr lang="en-US" sz="2000" dirty="0" smtClean="0"/>
              <a:t>Agarwal </a:t>
            </a:r>
            <a:r>
              <a:rPr lang="en-US" sz="2000" dirty="0"/>
              <a:t>and Kale (2007</a:t>
            </a:r>
            <a:r>
              <a:rPr lang="en-US" sz="2000" dirty="0" smtClean="0"/>
              <a:t>)</a:t>
            </a:r>
          </a:p>
          <a:p>
            <a:pPr lvl="1"/>
            <a:r>
              <a:rPr lang="en-US" sz="2200" dirty="0" smtClean="0"/>
              <a:t>Overweighting in local hedge funds can help them perform better</a:t>
            </a:r>
          </a:p>
          <a:p>
            <a:pPr lvl="2"/>
            <a:r>
              <a:rPr lang="en-US" sz="2000" dirty="0" smtClean="0"/>
              <a:t>Sialm, Sun, and </a:t>
            </a:r>
            <a:r>
              <a:rPr lang="en-US" sz="2000" dirty="0" err="1" smtClean="0"/>
              <a:t>Zheng</a:t>
            </a:r>
            <a:r>
              <a:rPr lang="en-US" sz="2000" dirty="0" smtClean="0"/>
              <a:t> (2012)</a:t>
            </a:r>
          </a:p>
          <a:p>
            <a:pPr lvl="1"/>
            <a:r>
              <a:rPr lang="en-US" sz="2200" dirty="0" smtClean="0"/>
              <a:t>Add value through effective monitoring but not fund selection</a:t>
            </a:r>
            <a:endParaRPr lang="en-US" sz="2200" dirty="0"/>
          </a:p>
          <a:p>
            <a:pPr lvl="2"/>
            <a:r>
              <a:rPr lang="en-US" sz="2000" dirty="0" smtClean="0"/>
              <a:t>Aiken, Clifford, and Ellis (2012</a:t>
            </a:r>
            <a:r>
              <a:rPr lang="en-US" sz="2000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86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TASS HF and FOF data from 1994:01 to 2011:12</a:t>
            </a:r>
          </a:p>
          <a:p>
            <a:pPr lvl="1"/>
            <a:r>
              <a:rPr lang="en-US" dirty="0" smtClean="0"/>
              <a:t>Management firm data used to determine simultaneous management of FOFs and HFs</a:t>
            </a:r>
          </a:p>
          <a:p>
            <a:pPr lvl="2"/>
            <a:r>
              <a:rPr lang="en-US" dirty="0" smtClean="0"/>
              <a:t>Both cases of HFs first and FOFs later and vice versa</a:t>
            </a:r>
          </a:p>
          <a:p>
            <a:pPr lvl="1"/>
            <a:r>
              <a:rPr lang="en-US" dirty="0" smtClean="0"/>
              <a:t>Performance and flow data used for analysis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Registered FOF holding data</a:t>
            </a:r>
          </a:p>
          <a:p>
            <a:pPr lvl="1"/>
            <a:r>
              <a:rPr lang="en-US" dirty="0" smtClean="0"/>
              <a:t>Examine holdings for evidence of investing in simultaneously managed HFs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49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9305</TotalTime>
  <Words>3288</Words>
  <Application>Microsoft Office PowerPoint</Application>
  <PresentationFormat>On-screen Show (4:3)</PresentationFormat>
  <Paragraphs>1014</Paragraphs>
  <Slides>38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SimSun</vt:lpstr>
      <vt:lpstr>Arial</vt:lpstr>
      <vt:lpstr>Calibri</vt:lpstr>
      <vt:lpstr>Cambria Math</vt:lpstr>
      <vt:lpstr>Symbol</vt:lpstr>
      <vt:lpstr>Times New Roman</vt:lpstr>
      <vt:lpstr>Wingdings</vt:lpstr>
      <vt:lpstr>Office Theme</vt:lpstr>
      <vt:lpstr>Under One Roof:  An Study of Simultaneously Managed Hedge Funds (HF) and Funds of hedge funds (FOF)</vt:lpstr>
      <vt:lpstr>Motivation I</vt:lpstr>
      <vt:lpstr>Motivation II</vt:lpstr>
      <vt:lpstr>Research Questions</vt:lpstr>
      <vt:lpstr>Hypotheses (HF  FOF)</vt:lpstr>
      <vt:lpstr>Hypotheses (FOF  HF)</vt:lpstr>
      <vt:lpstr>Contributions to relevant literature</vt:lpstr>
      <vt:lpstr>Relevant literature (cont’d)</vt:lpstr>
      <vt:lpstr>Data</vt:lpstr>
      <vt:lpstr>Summary statistics (HFs only)</vt:lpstr>
      <vt:lpstr>Summary statistics (FOFs only)</vt:lpstr>
      <vt:lpstr>Summary statistics (MFs only)</vt:lpstr>
      <vt:lpstr>Strategies – SHF vs Non-SHF</vt:lpstr>
      <vt:lpstr>When did simultaneity occur?  Mid to late 2000s</vt:lpstr>
      <vt:lpstr>How many simultaneous funds among all newly incepted funds?</vt:lpstr>
      <vt:lpstr>How many non-simultaneous funds become simultaneous each year?</vt:lpstr>
      <vt:lpstr>Fixing timings and notation</vt:lpstr>
      <vt:lpstr>Methods</vt:lpstr>
      <vt:lpstr>Linking empirical tests to hypotheses HF  FOF</vt:lpstr>
      <vt:lpstr>Linking empirical tests to hypotheses FOF -&gt; HF</vt:lpstr>
      <vt:lpstr>Results: Simultaneous management is quite prevalent</vt:lpstr>
      <vt:lpstr>PowerPoint Presentation</vt:lpstr>
      <vt:lpstr>Effect of simultaneity: Matched sample analysis to control for mean reversion</vt:lpstr>
      <vt:lpstr>Format of univariate analysis table</vt:lpstr>
      <vt:lpstr>Effects of simultaneity (hedge funds -&gt; FOFs): matched sample univariate analysis on returns and flows</vt:lpstr>
      <vt:lpstr>Effects of simultaneity (FOFs -&gt; hedge funds): matched sample univariate analysis on returns and flows</vt:lpstr>
      <vt:lpstr>Effects of simultaneity  matched sample univariate analysis – MF (starts HF first)</vt:lpstr>
      <vt:lpstr>Effects of simultaneity  matched sample univariate analysis – MF (starts FOF first)</vt:lpstr>
      <vt:lpstr>(C-A) vs (D-B) Yafter-Ybefore= sdummy + controls +   (only  presented)</vt:lpstr>
      <vt:lpstr>E vs. F Yafter= sdummy + controls +   (only  presented)</vt:lpstr>
      <vt:lpstr>(C-A) versus (D-B) YafterYbefore= sdummy + controls +   (only  presented)</vt:lpstr>
      <vt:lpstr>Summary so far HF  FOF   FOF  HF </vt:lpstr>
      <vt:lpstr>H2. HFs want to add another layer of fees through FOFs and close to new investment: Further analysis on closing to new investment </vt:lpstr>
      <vt:lpstr>H3. What about the flow-performance relation before and after simultaneity?</vt:lpstr>
      <vt:lpstr>H3. What about the flow performance relationship before and after simultaneity?</vt:lpstr>
      <vt:lpstr>Linking empirical tests to hypotheses HF  FOF</vt:lpstr>
      <vt:lpstr>Linking empirical tests to hypotheses FOF -&gt; HF</vt:lpstr>
      <vt:lpstr>Conclusions</vt:lpstr>
    </vt:vector>
  </TitlesOfParts>
  <Company>WCBA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 One Roof: An Analysis of Simultaneously Managed Hedge Funds and Funds of funds</dc:title>
  <dc:creator>DMBTC</dc:creator>
  <cp:lastModifiedBy>Ray,Sugata</cp:lastModifiedBy>
  <cp:revision>183</cp:revision>
  <cp:lastPrinted>2012-10-09T15:30:37Z</cp:lastPrinted>
  <dcterms:created xsi:type="dcterms:W3CDTF">2012-10-04T15:51:50Z</dcterms:created>
  <dcterms:modified xsi:type="dcterms:W3CDTF">2016-02-26T16:37:17Z</dcterms:modified>
</cp:coreProperties>
</file>