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avi" ContentType="video/x-msvide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57" r:id="rId5"/>
    <p:sldId id="260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5" d="100"/>
          <a:sy n="105" d="100"/>
        </p:scale>
        <p:origin x="1188" y="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7D6F7D-1F0F-40FE-BC07-6495088E4EA7}" type="datetimeFigureOut">
              <a:rPr lang="en-US" smtClean="0"/>
              <a:t>4/5/2016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6CA3BC-DAFE-430E-A408-BDD6B9BC45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258298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7D6F7D-1F0F-40FE-BC07-6495088E4EA7}" type="datetimeFigureOut">
              <a:rPr lang="en-US" smtClean="0"/>
              <a:t>4/5/2016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6CA3BC-DAFE-430E-A408-BDD6B9BC45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38731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7D6F7D-1F0F-40FE-BC07-6495088E4EA7}" type="datetimeFigureOut">
              <a:rPr lang="en-US" smtClean="0"/>
              <a:t>4/5/2016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6CA3BC-DAFE-430E-A408-BDD6B9BC45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18423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7D6F7D-1F0F-40FE-BC07-6495088E4EA7}" type="datetimeFigureOut">
              <a:rPr lang="en-US" smtClean="0"/>
              <a:t>4/5/2016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6CA3BC-DAFE-430E-A408-BDD6B9BC45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09942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7D6F7D-1F0F-40FE-BC07-6495088E4EA7}" type="datetimeFigureOut">
              <a:rPr lang="en-US" smtClean="0"/>
              <a:t>4/5/2016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6CA3BC-DAFE-430E-A408-BDD6B9BC45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32830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7D6F7D-1F0F-40FE-BC07-6495088E4EA7}" type="datetimeFigureOut">
              <a:rPr lang="en-US" smtClean="0"/>
              <a:t>4/5/2016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6CA3BC-DAFE-430E-A408-BDD6B9BC45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40783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7D6F7D-1F0F-40FE-BC07-6495088E4EA7}" type="datetimeFigureOut">
              <a:rPr lang="en-US" smtClean="0"/>
              <a:t>4/5/2016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6CA3BC-DAFE-430E-A408-BDD6B9BC45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75167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7D6F7D-1F0F-40FE-BC07-6495088E4EA7}" type="datetimeFigureOut">
              <a:rPr lang="en-US" smtClean="0"/>
              <a:t>4/5/2016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6CA3BC-DAFE-430E-A408-BDD6B9BC45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97634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7D6F7D-1F0F-40FE-BC07-6495088E4EA7}" type="datetimeFigureOut">
              <a:rPr lang="en-US" smtClean="0"/>
              <a:t>4/5/2016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6CA3BC-DAFE-430E-A408-BDD6B9BC45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64623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7D6F7D-1F0F-40FE-BC07-6495088E4EA7}" type="datetimeFigureOut">
              <a:rPr lang="en-US" smtClean="0"/>
              <a:t>4/5/2016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6CA3BC-DAFE-430E-A408-BDD6B9BC45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99855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7D6F7D-1F0F-40FE-BC07-6495088E4EA7}" type="datetimeFigureOut">
              <a:rPr lang="en-US" smtClean="0"/>
              <a:t>4/5/2016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6CA3BC-DAFE-430E-A408-BDD6B9BC45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18217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7D6F7D-1F0F-40FE-BC07-6495088E4EA7}" type="datetimeFigureOut">
              <a:rPr lang="en-US" smtClean="0"/>
              <a:t>4/5/2016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6CA3BC-DAFE-430E-A408-BDD6B9BC45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51921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avi"/><Relationship Id="rId1" Type="http://schemas.microsoft.com/office/2007/relationships/media" Target="../media/media1.avi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Too good to be true? An analysis </a:t>
            </a:r>
            <a:r>
              <a:rPr lang="en-US" dirty="0" smtClean="0"/>
              <a:t>of the options </a:t>
            </a:r>
            <a:r>
              <a:rPr lang="en-US" dirty="0"/>
              <a:t>market's reactions to </a:t>
            </a:r>
            <a:r>
              <a:rPr lang="en-US" dirty="0" smtClean="0"/>
              <a:t>earnings releases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Sugata </a:t>
            </a:r>
            <a:r>
              <a:rPr lang="en-US" dirty="0" smtClean="0"/>
              <a:t>Ray &amp; Yan Lu</a:t>
            </a:r>
            <a:endParaRPr lang="en-US" dirty="0" smtClean="0"/>
          </a:p>
          <a:p>
            <a:r>
              <a:rPr lang="en-US" dirty="0" smtClean="0"/>
              <a:t>Univ. of Florida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82209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8382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Use short tem options to obtain RND around earnings and test realized outcomes as well as changes in RND following earnings announcements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895600"/>
            <a:ext cx="8229600" cy="3230563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Do options have insight into earnings shocks? </a:t>
            </a:r>
          </a:p>
          <a:p>
            <a:endParaRPr lang="en-US" dirty="0" smtClean="0"/>
          </a:p>
          <a:p>
            <a:r>
              <a:rPr lang="en-US" dirty="0" smtClean="0"/>
              <a:t>How about left, right tail shocks? </a:t>
            </a:r>
          </a:p>
          <a:p>
            <a:endParaRPr lang="en-US" dirty="0" smtClean="0"/>
          </a:p>
          <a:p>
            <a:r>
              <a:rPr lang="en-US" dirty="0" smtClean="0"/>
              <a:t>What happens to option implied risk after earnings releases?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064191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How I compute RNDs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581" y="4252232"/>
            <a:ext cx="8229600" cy="2453368"/>
          </a:xfrm>
        </p:spPr>
        <p:txBody>
          <a:bodyPr>
            <a:normAutofit fontScale="70000" lnSpcReduction="20000"/>
          </a:bodyPr>
          <a:lstStyle/>
          <a:p>
            <a:r>
              <a:rPr lang="en-US" dirty="0" smtClean="0"/>
              <a:t>Quadratic minimization of differences between actual option prices and implied option prices using N point discrete probability distribution</a:t>
            </a:r>
          </a:p>
          <a:p>
            <a:r>
              <a:rPr lang="en-US" dirty="0" smtClean="0"/>
              <a:t>N is 12, Return domain ranges from -80% to + 100% (spaced log evenly) – weighting matrix is I</a:t>
            </a:r>
          </a:p>
          <a:p>
            <a:r>
              <a:rPr lang="en-US" dirty="0" smtClean="0"/>
              <a:t>Obvious issue is RND != real distribution, but short horizon, relatively idiosyncratic earnings shocks somewhat mitigate this</a:t>
            </a:r>
          </a:p>
          <a:p>
            <a:r>
              <a:rPr lang="en-US" dirty="0" smtClean="0"/>
              <a:t>Advantage: we get left, right tails separately here</a:t>
            </a: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8400" y="1676400"/>
            <a:ext cx="4271962" cy="23472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30017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Example: What option markets said about BP through the spill (Jan – Sept 2010 using Oct 2010 expiry options)</a:t>
            </a:r>
            <a:endParaRPr lang="en-US" dirty="0"/>
          </a:p>
        </p:txBody>
      </p:sp>
      <p:pic>
        <p:nvPicPr>
          <p:cNvPr id="5" name="october.avi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524000" y="1905000"/>
            <a:ext cx="6034088" cy="4525963"/>
          </a:xfrm>
        </p:spPr>
      </p:pic>
    </p:spTree>
    <p:extLst>
      <p:ext uri="{BB962C8B-B14F-4D97-AF65-F5344CB8AC3E}">
        <p14:creationId xmlns:p14="http://schemas.microsoft.com/office/powerpoint/2010/main" val="14527128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Findings: Earnings reduce uncertainty, but slightly good (and very bad) earnings reduce uncertainty the most</a:t>
            </a:r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600" y="1981200"/>
            <a:ext cx="6400800" cy="46539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306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304800"/>
            <a:ext cx="8763000" cy="1143000"/>
          </a:xfrm>
        </p:spPr>
        <p:txBody>
          <a:bodyPr>
            <a:noAutofit/>
          </a:bodyPr>
          <a:lstStyle/>
          <a:p>
            <a:r>
              <a:rPr lang="en-US" sz="2800" dirty="0" smtClean="0"/>
              <a:t>Findings: In reality (using cross section of realized returns to compute actual change in return SDs before and after earnings) average earnings leads to highest increase</a:t>
            </a:r>
            <a:endParaRPr lang="en-US" sz="28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600" y="1981200"/>
            <a:ext cx="6400800" cy="46539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957388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838200"/>
            <a:ext cx="8229600" cy="1143000"/>
          </a:xfrm>
        </p:spPr>
        <p:txBody>
          <a:bodyPr>
            <a:normAutofit/>
          </a:bodyPr>
          <a:lstStyle/>
          <a:p>
            <a:r>
              <a:rPr lang="en-US" dirty="0" smtClean="0"/>
              <a:t>Other findings: Tail probabilities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895600"/>
            <a:ext cx="8229600" cy="3230563"/>
          </a:xfrm>
        </p:spPr>
        <p:txBody>
          <a:bodyPr>
            <a:normAutofit fontScale="85000" lnSpcReduction="20000"/>
          </a:bodyPr>
          <a:lstStyle/>
          <a:p>
            <a:r>
              <a:rPr lang="en-US" dirty="0" smtClean="0"/>
              <a:t>Implied left tail probability </a:t>
            </a:r>
            <a:r>
              <a:rPr lang="en-US" b="1" u="sng" dirty="0" smtClean="0"/>
              <a:t>decreases</a:t>
            </a:r>
            <a:r>
              <a:rPr lang="en-US" dirty="0" smtClean="0"/>
              <a:t> over earnings (2.04% to 1.68%, t-stat = 21.3)</a:t>
            </a:r>
          </a:p>
          <a:p>
            <a:endParaRPr lang="en-US" dirty="0" smtClean="0"/>
          </a:p>
          <a:p>
            <a:r>
              <a:rPr lang="en-US" dirty="0" smtClean="0"/>
              <a:t>Implied right tail probability </a:t>
            </a:r>
            <a:r>
              <a:rPr lang="en-US" b="1" u="sng" dirty="0" smtClean="0"/>
              <a:t>increases</a:t>
            </a:r>
            <a:r>
              <a:rPr lang="en-US" dirty="0" smtClean="0"/>
              <a:t> over earnings (1.23% to 1.36%, t-stat = 11.1)</a:t>
            </a:r>
          </a:p>
          <a:p>
            <a:endParaRPr lang="en-US" dirty="0" smtClean="0"/>
          </a:p>
          <a:p>
            <a:r>
              <a:rPr lang="en-US" dirty="0" smtClean="0"/>
              <a:t>Investors expect very bad news during earnings but not very good news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082455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1143000"/>
          </a:xfrm>
        </p:spPr>
        <p:txBody>
          <a:bodyPr>
            <a:normAutofit/>
          </a:bodyPr>
          <a:lstStyle/>
          <a:p>
            <a:r>
              <a:rPr lang="en-US" dirty="0" smtClean="0"/>
              <a:t>Conclusions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47800"/>
            <a:ext cx="8229600" cy="4953000"/>
          </a:xfrm>
        </p:spPr>
        <p:txBody>
          <a:bodyPr>
            <a:normAutofit fontScale="85000" lnSpcReduction="10000"/>
          </a:bodyPr>
          <a:lstStyle/>
          <a:p>
            <a:r>
              <a:rPr lang="en-US" dirty="0" smtClean="0"/>
              <a:t>Investors have maintained expectations regarding earnings:</a:t>
            </a:r>
          </a:p>
          <a:p>
            <a:pPr lvl="1"/>
            <a:r>
              <a:rPr lang="en-US" dirty="0" smtClean="0"/>
              <a:t>Very bad news OK during earnings but not very good news</a:t>
            </a:r>
          </a:p>
          <a:p>
            <a:pPr lvl="1"/>
            <a:r>
              <a:rPr lang="en-US" dirty="0" smtClean="0"/>
              <a:t>Slightly bad news </a:t>
            </a:r>
            <a:r>
              <a:rPr lang="en-US" dirty="0" smtClean="0">
                <a:sym typeface="Wingdings" pitchFamily="2" charset="2"/>
              </a:rPr>
              <a:t> cause for worry</a:t>
            </a:r>
          </a:p>
          <a:p>
            <a:pPr lvl="1"/>
            <a:r>
              <a:rPr lang="en-US" dirty="0" smtClean="0">
                <a:sym typeface="Wingdings" pitchFamily="2" charset="2"/>
              </a:rPr>
              <a:t>Slightly good news the best!</a:t>
            </a:r>
          </a:p>
          <a:p>
            <a:pPr lvl="1"/>
            <a:endParaRPr lang="en-US" dirty="0" smtClean="0">
              <a:sym typeface="Wingdings" pitchFamily="2" charset="2"/>
            </a:endParaRPr>
          </a:p>
          <a:p>
            <a:r>
              <a:rPr lang="en-US" dirty="0" smtClean="0">
                <a:sym typeface="Wingdings" pitchFamily="2" charset="2"/>
              </a:rPr>
              <a:t>These expectations are at odds with reality (both realized tails lead to highest reduction in SD, realized middle leads to increase in SD)</a:t>
            </a:r>
          </a:p>
          <a:p>
            <a:endParaRPr lang="en-US" dirty="0">
              <a:sym typeface="Wingdings" pitchFamily="2" charset="2"/>
            </a:endParaRPr>
          </a:p>
          <a:p>
            <a:r>
              <a:rPr lang="en-US" dirty="0" smtClean="0">
                <a:sym typeface="Wingdings" pitchFamily="2" charset="2"/>
              </a:rPr>
              <a:t>Either investor irrationality or RND vs. real distribution leading to this</a:t>
            </a:r>
          </a:p>
          <a:p>
            <a:endParaRPr lang="en-US" dirty="0">
              <a:sym typeface="Wingdings" pitchFamily="2" charset="2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137557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105</TotalTime>
  <Words>340</Words>
  <Application>Microsoft Office PowerPoint</Application>
  <PresentationFormat>On-screen Show (4:3)</PresentationFormat>
  <Paragraphs>32</Paragraphs>
  <Slides>8</Slides>
  <Notes>0</Notes>
  <HiddenSlides>0</HiddenSlides>
  <MMClips>1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Arial</vt:lpstr>
      <vt:lpstr>Calibri</vt:lpstr>
      <vt:lpstr>Wingdings</vt:lpstr>
      <vt:lpstr>Office Theme</vt:lpstr>
      <vt:lpstr>Too good to be true? An analysis of the options market's reactions to earnings releases</vt:lpstr>
      <vt:lpstr>Use short tem options to obtain RND around earnings and test realized outcomes as well as changes in RND following earnings announcements</vt:lpstr>
      <vt:lpstr>How I compute RNDs</vt:lpstr>
      <vt:lpstr>Example: What option markets said about BP through the spill (Jan – Sept 2010 using Oct 2010 expiry options)</vt:lpstr>
      <vt:lpstr>Findings: Earnings reduce uncertainty, but slightly good (and very bad) earnings reduce uncertainty the most</vt:lpstr>
      <vt:lpstr>Findings: In reality (using cross section of realized returns to compute actual change in return SDs before and after earnings) average earnings leads to highest increase</vt:lpstr>
      <vt:lpstr>Other findings: Tail probabilities</vt:lpstr>
      <vt:lpstr>Conclusions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What do options markets tell us about earnings and vice versa</dc:title>
  <dc:creator>DMBTC</dc:creator>
  <cp:lastModifiedBy>Ray,Sugata</cp:lastModifiedBy>
  <cp:revision>11</cp:revision>
  <dcterms:created xsi:type="dcterms:W3CDTF">2011-10-03T14:10:44Z</dcterms:created>
  <dcterms:modified xsi:type="dcterms:W3CDTF">2016-04-05T19:11:19Z</dcterms:modified>
</cp:coreProperties>
</file>