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4" r:id="rId6"/>
    <p:sldId id="266" r:id="rId7"/>
    <p:sldId id="289" r:id="rId8"/>
    <p:sldId id="271" r:id="rId9"/>
    <p:sldId id="272" r:id="rId10"/>
    <p:sldId id="282" r:id="rId11"/>
    <p:sldId id="306" r:id="rId12"/>
    <p:sldId id="284" r:id="rId13"/>
    <p:sldId id="309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47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E117C-C233-463E-A110-F9028678012B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04CC0-6ED7-4A90-B54D-A8F6EC3C2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3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04CC0-6ED7-4A90-B54D-A8F6EC3C2B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6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04CC0-6ED7-4A90-B54D-A8F6EC3C2B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3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1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5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4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5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3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4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4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4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2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AA91-FD3C-DD48-98FF-3EF1600190B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AA91-FD3C-DD48-98FF-3EF1600190B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47B93-69FD-6B43-B1F5-006C2D8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7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Title1.827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3744759"/>
            <a:ext cx="7772400" cy="1671601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BE0525"/>
                </a:solidFill>
              </a:rPr>
              <a:t>Prime (Information) Brokerage</a:t>
            </a:r>
            <a:br>
              <a:rPr lang="en-US" dirty="0">
                <a:solidFill>
                  <a:srgbClr val="BE0525"/>
                </a:solidFill>
              </a:rPr>
            </a:br>
            <a:r>
              <a:rPr lang="en-US" sz="2000" dirty="0">
                <a:solidFill>
                  <a:srgbClr val="BE0525"/>
                </a:solidFill>
              </a:rPr>
              <a:t>Kevin Mullally, </a:t>
            </a:r>
            <a:r>
              <a:rPr lang="en-US" sz="2000" dirty="0" err="1">
                <a:solidFill>
                  <a:srgbClr val="BE0525"/>
                </a:solidFill>
              </a:rPr>
              <a:t>Sugata</a:t>
            </a:r>
            <a:r>
              <a:rPr lang="en-US" sz="2000" dirty="0">
                <a:solidFill>
                  <a:srgbClr val="BE0525"/>
                </a:solidFill>
              </a:rPr>
              <a:t> Ray – University of Alabama</a:t>
            </a:r>
            <a:br>
              <a:rPr lang="en-US" sz="2000" dirty="0">
                <a:solidFill>
                  <a:srgbClr val="BE0525"/>
                </a:solidFill>
              </a:rPr>
            </a:br>
            <a:r>
              <a:rPr lang="en-US" sz="2000" dirty="0" err="1">
                <a:solidFill>
                  <a:srgbClr val="BE0525"/>
                </a:solidFill>
              </a:rPr>
              <a:t>Nitish</a:t>
            </a:r>
            <a:r>
              <a:rPr lang="en-US" sz="2000" dirty="0">
                <a:solidFill>
                  <a:srgbClr val="BE0525"/>
                </a:solidFill>
              </a:rPr>
              <a:t> Kumar, </a:t>
            </a:r>
            <a:r>
              <a:rPr lang="en-US" sz="2000" dirty="0" err="1">
                <a:solidFill>
                  <a:srgbClr val="BE0525"/>
                </a:solidFill>
              </a:rPr>
              <a:t>Yuehua</a:t>
            </a:r>
            <a:r>
              <a:rPr lang="en-US" sz="2000" dirty="0">
                <a:solidFill>
                  <a:srgbClr val="BE0525"/>
                </a:solidFill>
              </a:rPr>
              <a:t> Tang – University of Florida</a:t>
            </a:r>
            <a:endParaRPr lang="en-US" dirty="0">
              <a:solidFill>
                <a:srgbClr val="BE0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5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Trading Performance - 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4172" y="1115758"/>
                <a:ext cx="8135655" cy="415770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Use a measure of incremental return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𝑃𝑒𝑟𝑓𝑜𝑟𝑚𝑎𝑛𝑐𝑒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𝑂𝑤𝑛𝑒𝑟𝑠h𝑖𝑝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𝑅𝑒𝑡𝑢𝑟𝑛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Our measure uses the directional ownership change which “signs” and </a:t>
                </a:r>
                <a:r>
                  <a:rPr lang="en-US"/>
                  <a:t>“scales” the </a:t>
                </a:r>
                <a:r>
                  <a:rPr lang="en-US" dirty="0"/>
                  <a:t>return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Stock abnormal return measured with 4-factor alpha and DGTW </a:t>
                </a:r>
              </a:p>
              <a:p>
                <a:pPr marL="0" indent="0">
                  <a:buNone/>
                </a:pPr>
                <a:endParaRPr lang="en-US" sz="1800" i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172" y="1115758"/>
                <a:ext cx="8135655" cy="4157700"/>
              </a:xfrm>
              <a:blipFill>
                <a:blip r:embed="rId4"/>
                <a:stretch>
                  <a:fillRect l="-1724" t="-3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48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55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Trading Performance - HDFE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87" y="1706951"/>
            <a:ext cx="8702401" cy="281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586" y="2323679"/>
            <a:ext cx="8702401" cy="5130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6074B1-9BEE-4E7E-80E1-F9AE68C673A1}"/>
              </a:ext>
            </a:extLst>
          </p:cNvPr>
          <p:cNvSpPr txBox="1">
            <a:spLocks/>
          </p:cNvSpPr>
          <p:nvPr/>
        </p:nvSpPr>
        <p:spPr>
          <a:xfrm>
            <a:off x="450351" y="4980869"/>
            <a:ext cx="8339687" cy="1766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Each “trade” on a connected loan stocks adds 0.12-0.13 bps to fund’s performance over and above the “average” trade, which adds about 0.07 bps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BOTE: This equals $35.4k - $38.3k per trade!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BOTE:  Average “Connected” fund holds 6 of these loan stocks = 212.3k – 229.7k per quarter! </a:t>
            </a:r>
          </a:p>
        </p:txBody>
      </p:sp>
    </p:spTree>
    <p:extLst>
      <p:ext uri="{BB962C8B-B14F-4D97-AF65-F5344CB8AC3E}">
        <p14:creationId xmlns:p14="http://schemas.microsoft.com/office/powerpoint/2010/main" val="4851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74" y="-250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b="1" dirty="0"/>
              <a:t>Results stronger when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8532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Revenue potential of hedge fund is higher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is more information asymmetry in companies getting loans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Considering “buy” trades vs. “sell” trades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consider loans in the first ½ of the quarter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D61B9A-3E04-4266-8F24-D577314C2102}"/>
              </a:ext>
            </a:extLst>
          </p:cNvPr>
          <p:cNvGrpSpPr/>
          <p:nvPr/>
        </p:nvGrpSpPr>
        <p:grpSpPr>
          <a:xfrm>
            <a:off x="851393" y="3756729"/>
            <a:ext cx="7707829" cy="1626346"/>
            <a:chOff x="138313" y="2052375"/>
            <a:chExt cx="8977511" cy="279649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81A9BF8-3D0B-4A45-B765-C15D4B8BDE5F}"/>
                </a:ext>
              </a:extLst>
            </p:cNvPr>
            <p:cNvCxnSpPr>
              <a:cxnSpLocks/>
            </p:cNvCxnSpPr>
            <p:nvPr/>
          </p:nvCxnSpPr>
          <p:spPr>
            <a:xfrm>
              <a:off x="829876" y="3964956"/>
              <a:ext cx="74688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EAEFE9-F9E5-4B99-8818-C96BE5B23651}"/>
                </a:ext>
              </a:extLst>
            </p:cNvPr>
            <p:cNvCxnSpPr>
              <a:cxnSpLocks/>
            </p:cNvCxnSpPr>
            <p:nvPr/>
          </p:nvCxnSpPr>
          <p:spPr>
            <a:xfrm>
              <a:off x="829876" y="3534650"/>
              <a:ext cx="0" cy="9220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4E9071-3C46-40CB-BC7E-90BAEAB3F590}"/>
                </a:ext>
              </a:extLst>
            </p:cNvPr>
            <p:cNvCxnSpPr>
              <a:cxnSpLocks/>
            </p:cNvCxnSpPr>
            <p:nvPr/>
          </p:nvCxnSpPr>
          <p:spPr>
            <a:xfrm>
              <a:off x="4393987" y="3534650"/>
              <a:ext cx="0" cy="9220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485429-6270-446F-902F-C2101AA26FC9}"/>
                </a:ext>
              </a:extLst>
            </p:cNvPr>
            <p:cNvCxnSpPr>
              <a:cxnSpLocks/>
            </p:cNvCxnSpPr>
            <p:nvPr/>
          </p:nvCxnSpPr>
          <p:spPr>
            <a:xfrm>
              <a:off x="8298756" y="3503914"/>
              <a:ext cx="0" cy="9220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033BF7-B06F-4B06-9A72-71FC3912EE9F}"/>
                </a:ext>
              </a:extLst>
            </p:cNvPr>
            <p:cNvSpPr txBox="1"/>
            <p:nvPr/>
          </p:nvSpPr>
          <p:spPr>
            <a:xfrm>
              <a:off x="138313" y="4479537"/>
              <a:ext cx="1867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Dec. 31, 2008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B6B010-0019-4749-BA40-2792B3DA448A}"/>
                </a:ext>
              </a:extLst>
            </p:cNvPr>
            <p:cNvSpPr txBox="1"/>
            <p:nvPr/>
          </p:nvSpPr>
          <p:spPr>
            <a:xfrm>
              <a:off x="3638389" y="4479537"/>
              <a:ext cx="1867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March 31, 2009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95D084-6F5A-4AEF-9928-3C800B9C0842}"/>
                </a:ext>
              </a:extLst>
            </p:cNvPr>
            <p:cNvSpPr txBox="1"/>
            <p:nvPr/>
          </p:nvSpPr>
          <p:spPr>
            <a:xfrm>
              <a:off x="5480312" y="4461989"/>
              <a:ext cx="1425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April 3, 2009</a:t>
              </a: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33B68C9A-CD4F-4DD9-B0C6-7723CAA55EE0}"/>
                </a:ext>
              </a:extLst>
            </p:cNvPr>
            <p:cNvSpPr/>
            <p:nvPr/>
          </p:nvSpPr>
          <p:spPr>
            <a:xfrm rot="5400000">
              <a:off x="2423674" y="1369661"/>
              <a:ext cx="376519" cy="3564110"/>
            </a:xfrm>
            <a:prstGeom prst="leftBrace">
              <a:avLst>
                <a:gd name="adj1" fmla="val 0"/>
                <a:gd name="adj2" fmla="val 5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535AB3-7780-4334-B805-A1F0EEDB7370}"/>
                </a:ext>
              </a:extLst>
            </p:cNvPr>
            <p:cNvSpPr txBox="1"/>
            <p:nvPr/>
          </p:nvSpPr>
          <p:spPr>
            <a:xfrm>
              <a:off x="1071923" y="2095683"/>
              <a:ext cx="3019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Trading Period: Change in JMP’s position in DELL?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F3276FC4-A092-4DA3-9A0E-C89B1A8D5D56}"/>
                </a:ext>
              </a:extLst>
            </p:cNvPr>
            <p:cNvSpPr/>
            <p:nvPr/>
          </p:nvSpPr>
          <p:spPr>
            <a:xfrm rot="5400000">
              <a:off x="6184875" y="1225064"/>
              <a:ext cx="369083" cy="3858677"/>
            </a:xfrm>
            <a:prstGeom prst="leftBrace">
              <a:avLst>
                <a:gd name="adj1" fmla="val 0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D7B07E-8F28-480C-8A5B-F58CFDCB84B1}"/>
                </a:ext>
              </a:extLst>
            </p:cNvPr>
            <p:cNvSpPr txBox="1"/>
            <p:nvPr/>
          </p:nvSpPr>
          <p:spPr>
            <a:xfrm>
              <a:off x="4947869" y="2052375"/>
              <a:ext cx="32202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Performance Period: DELL’s abnormal return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8E71D08-D824-4A11-BF8D-C295F6BF94E7}"/>
                </a:ext>
              </a:extLst>
            </p:cNvPr>
            <p:cNvCxnSpPr>
              <a:cxnSpLocks/>
            </p:cNvCxnSpPr>
            <p:nvPr/>
          </p:nvCxnSpPr>
          <p:spPr>
            <a:xfrm>
              <a:off x="6160664" y="3503914"/>
              <a:ext cx="0" cy="9220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E43730-BE40-4018-8CB0-8D88867836DD}"/>
                </a:ext>
              </a:extLst>
            </p:cNvPr>
            <p:cNvSpPr txBox="1"/>
            <p:nvPr/>
          </p:nvSpPr>
          <p:spPr>
            <a:xfrm>
              <a:off x="7576457" y="4431253"/>
              <a:ext cx="1539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June 30, 2009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78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Is it information about the loan or the firm in general?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Results the same when excluding returns around the loan announcement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results for non-lead banks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Suggests information is about the firm, not the loan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24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Conclusion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89507"/>
            <a:ext cx="8229600" cy="36682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document that prime brokers provide an additional, “information” brokerage service to hedge funds</a:t>
            </a:r>
          </a:p>
          <a:p>
            <a:pPr lvl="1"/>
            <a:r>
              <a:rPr lang="en-US" dirty="0"/>
              <a:t>Information could be material, nonpublic OR</a:t>
            </a:r>
          </a:p>
          <a:p>
            <a:pPr lvl="1"/>
            <a:r>
              <a:rPr lang="en-US" dirty="0"/>
              <a:t>Information could be non-material but valuable when combined with funds’ other information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Implications for academics, regulators, corporations</a:t>
            </a:r>
          </a:p>
          <a:p>
            <a:pPr lvl="1"/>
            <a:r>
              <a:rPr lang="en-US" dirty="0"/>
              <a:t>Regulators: Breach of “Chinese” walls?</a:t>
            </a:r>
          </a:p>
          <a:p>
            <a:pPr lvl="1"/>
            <a:r>
              <a:rPr lang="en-US" dirty="0"/>
              <a:t>Academics: Prime brokerage = source of “alpha” for HFs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9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6510"/>
            <a:ext cx="8229600" cy="1143000"/>
          </a:xfrm>
        </p:spPr>
        <p:txBody>
          <a:bodyPr/>
          <a:lstStyle/>
          <a:p>
            <a:r>
              <a:rPr lang="en-US" b="1" dirty="0"/>
              <a:t>Motivation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789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Prime brokers are critically important to hedge funds</a:t>
            </a:r>
          </a:p>
          <a:p>
            <a:pPr lvl="1"/>
            <a:r>
              <a:rPr lang="en-US" dirty="0"/>
              <a:t>Financing, custody, trade execution</a:t>
            </a:r>
          </a:p>
          <a:p>
            <a:pPr lvl="1"/>
            <a:r>
              <a:rPr lang="en-US" dirty="0"/>
              <a:t>Brokers are often part of investment banks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 hedge funds gain an information advantage from prime brokers?</a:t>
            </a:r>
          </a:p>
          <a:p>
            <a:pPr lvl="1"/>
            <a:r>
              <a:rPr lang="en-US" dirty="0"/>
              <a:t>Banks possess nonpublic information</a:t>
            </a:r>
          </a:p>
          <a:p>
            <a:pPr lvl="1"/>
            <a:r>
              <a:rPr lang="en-US" dirty="0"/>
              <a:t>Prime brokerage services represent 35% of total equities trading revenues (Forbes)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3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8722"/>
            <a:ext cx="8229600" cy="7417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This Paper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652702"/>
            <a:ext cx="8229600" cy="3352800"/>
          </a:xfrm>
        </p:spPr>
        <p:txBody>
          <a:bodyPr>
            <a:normAutofit/>
          </a:bodyPr>
          <a:lstStyle/>
          <a:p>
            <a:pPr marL="514350" lvl="1" indent="-228600" eaLnBrk="0" fontAlgn="base" hangingPunct="0">
              <a:spcAft>
                <a:spcPct val="0"/>
              </a:spcAft>
              <a:buSzPct val="75000"/>
              <a:buFont typeface="Wingdings" charset="2"/>
              <a:buChar char="n"/>
            </a:pPr>
            <a:r>
              <a:rPr lang="en-US" sz="2000" dirty="0">
                <a:latin typeface="Cambria" panose="02040503050406030204" pitchFamily="18" charset="0"/>
              </a:rPr>
              <a:t>Do hedge funds receive information on firms to whom their prime broker banks’ have provided loans?</a:t>
            </a:r>
          </a:p>
          <a:p>
            <a:pPr marL="514350" lvl="1" indent="-228600" eaLnBrk="0" fontAlgn="base" hangingPunct="0">
              <a:spcAft>
                <a:spcPct val="0"/>
              </a:spcAft>
              <a:buSzPct val="75000"/>
              <a:buFont typeface="Wingdings" charset="2"/>
              <a:buChar char="n"/>
            </a:pPr>
            <a:endParaRPr lang="en-US" sz="2000" dirty="0">
              <a:latin typeface="Cambria" panose="02040503050406030204" pitchFamily="18" charset="0"/>
            </a:endParaRPr>
          </a:p>
          <a:p>
            <a:pPr marL="514350" lvl="1" indent="-228600" eaLnBrk="0" fontAlgn="base" hangingPunct="0">
              <a:spcAft>
                <a:spcPct val="0"/>
              </a:spcAft>
              <a:buSzPct val="75000"/>
              <a:buFont typeface="Wingdings" charset="2"/>
              <a:buChar char="n"/>
            </a:pPr>
            <a:r>
              <a:rPr lang="en-US" sz="2000" dirty="0">
                <a:latin typeface="Cambria" panose="02040503050406030204" pitchFamily="18" charset="0"/>
              </a:rPr>
              <a:t>Banks conduct due diligence and have access to non-public information</a:t>
            </a:r>
          </a:p>
          <a:p>
            <a:pPr marL="971550" lvl="2" indent="-228600" eaLnBrk="0" fontAlgn="base" hangingPunct="0">
              <a:spcAft>
                <a:spcPct val="0"/>
              </a:spcAft>
              <a:buSzPct val="75000"/>
              <a:buFont typeface="Wingdings" charset="2"/>
              <a:buChar char="n"/>
            </a:pPr>
            <a:r>
              <a:rPr lang="en-US" sz="2000" dirty="0" err="1">
                <a:latin typeface="Cambria" panose="02040503050406030204" pitchFamily="18" charset="0"/>
              </a:rPr>
              <a:t>Rajan</a:t>
            </a:r>
            <a:r>
              <a:rPr lang="en-US" sz="2000" dirty="0">
                <a:latin typeface="Cambria" panose="02040503050406030204" pitchFamily="18" charset="0"/>
              </a:rPr>
              <a:t> (1992); Sufi (2007); </a:t>
            </a:r>
            <a:r>
              <a:rPr lang="en-US" sz="2000" dirty="0" err="1">
                <a:latin typeface="Cambria" panose="02040503050406030204" pitchFamily="18" charset="0"/>
              </a:rPr>
              <a:t>Demiroglu</a:t>
            </a:r>
            <a:r>
              <a:rPr lang="en-US" sz="2000" dirty="0">
                <a:latin typeface="Cambria" panose="02040503050406030204" pitchFamily="18" charset="0"/>
              </a:rPr>
              <a:t> and James (2010)</a:t>
            </a:r>
          </a:p>
          <a:p>
            <a:pPr marL="971550" lvl="2" indent="-228600" eaLnBrk="0" fontAlgn="base" hangingPunct="0">
              <a:spcAft>
                <a:spcPct val="0"/>
              </a:spcAft>
              <a:buSzPct val="75000"/>
              <a:buFont typeface="Wingdings" charset="2"/>
              <a:buChar char="n"/>
            </a:pPr>
            <a:endParaRPr lang="en-US" sz="2000" dirty="0">
              <a:latin typeface="Cambria" panose="02040503050406030204" pitchFamily="18" charset="0"/>
            </a:endParaRPr>
          </a:p>
          <a:p>
            <a:pPr marL="1428750" lvl="3" indent="-228600" eaLnBrk="0" fontAlgn="base" hangingPunct="0">
              <a:spcAft>
                <a:spcPct val="0"/>
              </a:spcAft>
              <a:buSzPct val="75000"/>
              <a:buFont typeface="Wingdings" charset="2"/>
              <a:buChar char="n"/>
            </a:pPr>
            <a:endParaRPr lang="en-US" sz="2000" dirty="0">
              <a:latin typeface="Cambria" panose="02040503050406030204" pitchFamily="18" charset="0"/>
            </a:endParaRPr>
          </a:p>
          <a:p>
            <a:pPr marL="514350" lvl="1" indent="-228600" eaLnBrk="0" fontAlgn="base" hangingPunct="0">
              <a:spcAft>
                <a:spcPct val="0"/>
              </a:spcAft>
              <a:buSzPct val="75000"/>
              <a:buFont typeface="Wingdings" charset="2"/>
              <a:buChar char="n"/>
            </a:pPr>
            <a:endParaRPr lang="en-US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214302" y="3752892"/>
            <a:ext cx="2277758" cy="369332"/>
            <a:chOff x="6096002" y="2688795"/>
            <a:chExt cx="2277758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6096002" y="2688795"/>
              <a:ext cx="576650" cy="36933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/>
                <a:t>PB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43567" y="2688795"/>
              <a:ext cx="630193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HF</a:t>
              </a:r>
            </a:p>
          </p:txBody>
        </p:sp>
        <p:cxnSp>
          <p:nvCxnSpPr>
            <p:cNvPr id="14" name="Straight Arrow Connector 13"/>
            <p:cNvCxnSpPr>
              <a:endCxn id="13" idx="1"/>
            </p:cNvCxnSpPr>
            <p:nvPr/>
          </p:nvCxnSpPr>
          <p:spPr>
            <a:xfrm flipV="1">
              <a:off x="6680886" y="2873461"/>
              <a:ext cx="1062681" cy="154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42968" y="3614392"/>
            <a:ext cx="2382790" cy="646331"/>
            <a:chOff x="856735" y="4171605"/>
            <a:chExt cx="2382790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856735" y="4171605"/>
              <a:ext cx="1320109" cy="64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Corporate Clients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2176844" y="4479841"/>
              <a:ext cx="1062681" cy="1544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133992" y="2910678"/>
            <a:ext cx="3163329" cy="2125362"/>
            <a:chOff x="3220995" y="3459894"/>
            <a:chExt cx="3163329" cy="2125362"/>
          </a:xfrm>
        </p:grpSpPr>
        <p:sp>
          <p:nvSpPr>
            <p:cNvPr id="19" name="Rectangle 18"/>
            <p:cNvSpPr/>
            <p:nvPr/>
          </p:nvSpPr>
          <p:spPr>
            <a:xfrm>
              <a:off x="3220995" y="3459894"/>
              <a:ext cx="3163329" cy="2125362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56916" y="4328982"/>
              <a:ext cx="910284" cy="27699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Loans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38830" y="3484603"/>
              <a:ext cx="1985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Investment Bank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38372" y="3853935"/>
              <a:ext cx="928828" cy="27699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Advisory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6915" y="4748428"/>
              <a:ext cx="910285" cy="461665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Capital Markets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917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38"/>
            <a:ext cx="8229600" cy="1143000"/>
          </a:xfrm>
        </p:spPr>
        <p:txBody>
          <a:bodyPr/>
          <a:lstStyle/>
          <a:p>
            <a:r>
              <a:rPr lang="en-US" b="1" dirty="0"/>
              <a:t>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74" y="1271499"/>
            <a:ext cx="8882743" cy="4525963"/>
          </a:xfrm>
          <a:noFill/>
        </p:spPr>
        <p:txBody>
          <a:bodyPr/>
          <a:lstStyle/>
          <a:p>
            <a:r>
              <a:rPr lang="en-US" dirty="0"/>
              <a:t>H1: Funds whose prime brokers originate loans to a corporation should exhibit “abnormal” trading in that firm’s stock</a:t>
            </a:r>
          </a:p>
          <a:p>
            <a:endParaRPr lang="en-US" dirty="0"/>
          </a:p>
          <a:p>
            <a:r>
              <a:rPr lang="en-US" dirty="0"/>
              <a:t>H2: Funds whose prime brokers originate loans to a corporation should exhibit “abnormal” performance in their trades in that firm’s stock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3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5381"/>
            <a:ext cx="8229600" cy="1143000"/>
          </a:xfrm>
        </p:spPr>
        <p:txBody>
          <a:bodyPr/>
          <a:lstStyle/>
          <a:p>
            <a:r>
              <a:rPr lang="en-US" b="1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86896"/>
            <a:ext cx="8559579" cy="52924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“Union” Hedge Fund Database: TASS, HFR, Eureka, Morningstar</a:t>
            </a:r>
          </a:p>
          <a:p>
            <a:pPr lvl="1"/>
            <a:r>
              <a:rPr lang="en-US" dirty="0"/>
              <a:t>Retain only “pure play” hedge fund firms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Dealscan</a:t>
            </a:r>
            <a:r>
              <a:rPr lang="en-US" dirty="0"/>
              <a:t>: Loan originations</a:t>
            </a:r>
          </a:p>
          <a:p>
            <a:pPr lvl="1"/>
            <a:r>
              <a:rPr lang="en-US" dirty="0"/>
              <a:t>Fix merger issue</a:t>
            </a:r>
          </a:p>
          <a:p>
            <a:pPr lvl="1"/>
            <a:r>
              <a:rPr lang="en-US" dirty="0"/>
              <a:t>Exclude funds that </a:t>
            </a:r>
            <a:r>
              <a:rPr lang="en-US" u="sng" dirty="0"/>
              <a:t>ever</a:t>
            </a:r>
            <a:r>
              <a:rPr lang="en-US" dirty="0"/>
              <a:t> invest in syndicate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Thomson Reuters 13F database for holdings (both stocks and options)</a:t>
            </a:r>
          </a:p>
          <a:p>
            <a:pPr lvl="1"/>
            <a:r>
              <a:rPr lang="en-US" dirty="0"/>
              <a:t>CRSP: Stock prices, characteristics</a:t>
            </a:r>
          </a:p>
          <a:p>
            <a:pPr lvl="1"/>
            <a:endParaRPr lang="en-US" dirty="0"/>
          </a:p>
          <a:p>
            <a:r>
              <a:rPr lang="en-US" dirty="0"/>
              <a:t>514 HF firms, 13,090 fund quarters, 77 different PBs, ~9000 loans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6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Empirical Strategy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7200" y="1625333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DELL: treated stock; HF1: connected fund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Compare HF1’s trading/performance in Dell to their trading/performance in Apple (same fund, different stocks (SFDS))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Compare HF1’s trading/performance in Dell to HF2’s trading/performance in Dell (same stock, different funds (SSDF))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Combine the two using two sets of high dimensional fixed effects (2HDFE)</a:t>
            </a:r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39118" y="1635762"/>
            <a:ext cx="3064478" cy="461665"/>
            <a:chOff x="1433392" y="2207558"/>
            <a:chExt cx="3064478" cy="461665"/>
          </a:xfrm>
        </p:grpSpPr>
        <p:grpSp>
          <p:nvGrpSpPr>
            <p:cNvPr id="8" name="Group 7"/>
            <p:cNvGrpSpPr/>
            <p:nvPr/>
          </p:nvGrpSpPr>
          <p:grpSpPr>
            <a:xfrm>
              <a:off x="1433392" y="2252181"/>
              <a:ext cx="1806136" cy="369332"/>
              <a:chOff x="1378401" y="4295175"/>
              <a:chExt cx="2382791" cy="36933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378401" y="4295175"/>
                <a:ext cx="1320109" cy="36933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</a:rPr>
                  <a:t>Dell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698512" y="4479841"/>
                <a:ext cx="1062680" cy="154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3449578" y="2207558"/>
              <a:ext cx="1048292" cy="461665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Syndicated Loan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51435" y="1240524"/>
            <a:ext cx="5581118" cy="2153497"/>
            <a:chOff x="3245709" y="1812320"/>
            <a:chExt cx="5581118" cy="2153497"/>
          </a:xfrm>
        </p:grpSpPr>
        <p:grpSp>
          <p:nvGrpSpPr>
            <p:cNvPr id="13" name="Group 12"/>
            <p:cNvGrpSpPr/>
            <p:nvPr/>
          </p:nvGrpSpPr>
          <p:grpSpPr>
            <a:xfrm>
              <a:off x="5041552" y="2252181"/>
              <a:ext cx="1964715" cy="369332"/>
              <a:chOff x="6096002" y="2688795"/>
              <a:chExt cx="1964715" cy="369332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096002" y="2688795"/>
                <a:ext cx="576650" cy="369332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/>
                  <a:t>PB1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430524" y="2688795"/>
                <a:ext cx="630193" cy="369332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</a:rPr>
                  <a:t>HF1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6680886" y="2875005"/>
                <a:ext cx="733175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3245709" y="1812320"/>
              <a:ext cx="2743192" cy="947356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045669" y="3434307"/>
              <a:ext cx="2014144" cy="369332"/>
              <a:chOff x="6096002" y="2688795"/>
              <a:chExt cx="2014144" cy="36933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096002" y="2688795"/>
                <a:ext cx="576650" cy="369332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/>
                  <a:t>PB2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479953" y="2688795"/>
                <a:ext cx="630193" cy="369332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HF2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6680886" y="2875005"/>
                <a:ext cx="78672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3249826" y="3085060"/>
              <a:ext cx="2743192" cy="869096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006267" y="2120892"/>
              <a:ext cx="1758778" cy="646331"/>
              <a:chOff x="7006267" y="2120892"/>
              <a:chExt cx="1758778" cy="646331"/>
            </a:xfrm>
          </p:grpSpPr>
          <p:cxnSp>
            <p:nvCxnSpPr>
              <p:cNvPr id="22" name="Straight Arrow Connector 21"/>
              <p:cNvCxnSpPr>
                <a:stCxn id="29" idx="3"/>
              </p:cNvCxnSpPr>
              <p:nvPr/>
            </p:nvCxnSpPr>
            <p:spPr>
              <a:xfrm>
                <a:off x="7006267" y="2436847"/>
                <a:ext cx="860868" cy="1544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018622" y="2202753"/>
                <a:ext cx="8814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holdings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867134" y="2120892"/>
                <a:ext cx="897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Dell</a:t>
                </a:r>
              </a:p>
              <a:p>
                <a:r>
                  <a:rPr lang="en-US" dirty="0"/>
                  <a:t>Apple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068049" y="3319486"/>
              <a:ext cx="1758778" cy="646331"/>
              <a:chOff x="7006267" y="2120892"/>
              <a:chExt cx="1758778" cy="646331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7006267" y="2436847"/>
                <a:ext cx="860868" cy="1544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018622" y="2202753"/>
                <a:ext cx="8814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holdings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867134" y="2120892"/>
                <a:ext cx="897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Dell</a:t>
                </a:r>
              </a:p>
              <a:p>
                <a:r>
                  <a:rPr lang="en-US" dirty="0"/>
                  <a:t>Apple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4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59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Empirical Strategy – Timeline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29876" y="3964956"/>
            <a:ext cx="7468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29876" y="3534650"/>
            <a:ext cx="0" cy="9220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93987" y="3534650"/>
            <a:ext cx="0" cy="9220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298756" y="3503914"/>
            <a:ext cx="0" cy="9220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8313" y="4479537"/>
            <a:ext cx="186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Dec. 31, 2008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8389" y="4479537"/>
            <a:ext cx="186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 31, 2009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0312" y="4461989"/>
            <a:ext cx="142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April 3, 2009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1175509"/>
            <a:ext cx="771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BOA-ML initiated a loan to Dell on April 3,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JMP Asset Management is a HF Firm whose broker is BOA-ML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2423674" y="1369661"/>
            <a:ext cx="376519" cy="3564110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71923" y="2095683"/>
            <a:ext cx="301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Trading Period: Change in JMP’s position in DELL?</a:t>
            </a:r>
          </a:p>
        </p:txBody>
      </p:sp>
      <p:sp>
        <p:nvSpPr>
          <p:cNvPr id="20" name="Left Brace 19"/>
          <p:cNvSpPr/>
          <p:nvPr/>
        </p:nvSpPr>
        <p:spPr>
          <a:xfrm rot="5400000">
            <a:off x="6184875" y="1225064"/>
            <a:ext cx="369083" cy="3858677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47869" y="2052375"/>
            <a:ext cx="32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Performance Period: DELL’s abnormal return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60664" y="3503914"/>
            <a:ext cx="0" cy="9220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76457" y="4431253"/>
            <a:ext cx="153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30, 2009</a:t>
            </a:r>
          </a:p>
        </p:txBody>
      </p:sp>
    </p:spTree>
    <p:extLst>
      <p:ext uri="{BB962C8B-B14F-4D97-AF65-F5344CB8AC3E}">
        <p14:creationId xmlns:p14="http://schemas.microsoft.com/office/powerpoint/2010/main" val="63885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5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Empirical Strategy – Initial Specifications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1894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Regressions: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𝐿𝑜𝑎𝑛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𝑆𝑡𝑜𝑐𝑘𝑉𝑎𝑟𝑠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(SFDS)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𝐿𝑜𝑎𝑛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𝐶𝑜𝑚𝑝𝑉𝑎𝑟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(SSDF)</a:t>
                </a:r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is either the change in ownership or the trade profitability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are fund </a:t>
                </a:r>
                <a:r>
                  <a:rPr lang="en-US" dirty="0">
                    <a:latin typeface="+mj-lt"/>
                    <a:sym typeface="Symbol" panose="05050102010706020507" pitchFamily="18" charset="2"/>
                  </a:rPr>
                  <a:t> quarter fixed effects;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are stock </a:t>
                </a:r>
                <a:r>
                  <a:rPr lang="en-US" dirty="0">
                    <a:sym typeface="Symbol" panose="05050102010706020507" pitchFamily="18" charset="2"/>
                  </a:rPr>
                  <a:t> quarter fixed effects</a:t>
                </a:r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1894"/>
                <a:ext cx="8229600" cy="4525963"/>
              </a:xfrm>
              <a:blipFill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81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3302"/>
            <a:ext cx="8229600" cy="1143000"/>
          </a:xfrm>
        </p:spPr>
        <p:txBody>
          <a:bodyPr/>
          <a:lstStyle/>
          <a:p>
            <a:r>
              <a:rPr lang="en-US" b="1" dirty="0"/>
              <a:t>Trading Behavior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705273"/>
              </p:ext>
            </p:extLst>
          </p:nvPr>
        </p:nvGraphicFramePr>
        <p:xfrm>
          <a:off x="612190" y="847623"/>
          <a:ext cx="7925635" cy="3554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5968">
                  <a:extLst>
                    <a:ext uri="{9D8B030D-6E8A-4147-A177-3AD203B41FA5}">
                      <a16:colId xmlns:a16="http://schemas.microsoft.com/office/drawing/2014/main" val="3357851833"/>
                    </a:ext>
                  </a:extLst>
                </a:gridCol>
                <a:gridCol w="1636259">
                  <a:extLst>
                    <a:ext uri="{9D8B030D-6E8A-4147-A177-3AD203B41FA5}">
                      <a16:colId xmlns:a16="http://schemas.microsoft.com/office/drawing/2014/main" val="3752134406"/>
                    </a:ext>
                  </a:extLst>
                </a:gridCol>
                <a:gridCol w="1636259">
                  <a:extLst>
                    <a:ext uri="{9D8B030D-6E8A-4147-A177-3AD203B41FA5}">
                      <a16:colId xmlns:a16="http://schemas.microsoft.com/office/drawing/2014/main" val="534149584"/>
                    </a:ext>
                  </a:extLst>
                </a:gridCol>
                <a:gridCol w="1977149">
                  <a:extLst>
                    <a:ext uri="{9D8B030D-6E8A-4147-A177-3AD203B41FA5}">
                      <a16:colId xmlns:a16="http://schemas.microsoft.com/office/drawing/2014/main" val="1824675807"/>
                    </a:ext>
                  </a:extLst>
                </a:gridCol>
              </a:tblGrid>
              <a:tr h="32231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 Variable = |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Ownership|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478175"/>
                  </a:ext>
                </a:extLst>
              </a:tr>
              <a:tr h="66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SFDS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SSDF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 Fixed Effects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145809"/>
                  </a:ext>
                </a:extLst>
              </a:tr>
              <a:tr h="36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0.022***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0.394***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0.069***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499966"/>
                  </a:ext>
                </a:extLst>
              </a:tr>
              <a:tr h="36631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(3.34)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(8.16)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(11.71)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616773"/>
                  </a:ext>
                </a:extLst>
              </a:tr>
              <a:tr h="36631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319119"/>
                  </a:ext>
                </a:extLst>
              </a:tr>
              <a:tr h="36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Stock Controls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064868"/>
                  </a:ext>
                </a:extLst>
              </a:tr>
              <a:tr h="36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 Controls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612369"/>
                  </a:ext>
                </a:extLst>
              </a:tr>
              <a:tr h="36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Fund. Co 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Qtr. FE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92284"/>
                  </a:ext>
                </a:extLst>
              </a:tr>
              <a:tr h="36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Stock 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Qtr.. FE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21342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1698" y="1898159"/>
            <a:ext cx="7928138" cy="81563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60874A-3683-4909-B767-6C32C3A33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30" y="4573551"/>
            <a:ext cx="8229600" cy="92057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Average change in holdings = 20 bps; 6.9 bps represents 34.5% higher change!</a:t>
            </a:r>
          </a:p>
          <a:p>
            <a:pPr marL="0" indent="0">
              <a:buNone/>
            </a:pP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697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6639</TotalTime>
  <Words>790</Words>
  <Application>Microsoft Office PowerPoint</Application>
  <PresentationFormat>On-screen Show (4:3)</PresentationFormat>
  <Paragraphs>151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Cambria Math</vt:lpstr>
      <vt:lpstr>Symbol</vt:lpstr>
      <vt:lpstr>Times New Roman</vt:lpstr>
      <vt:lpstr>Wingdings</vt:lpstr>
      <vt:lpstr>Office Theme</vt:lpstr>
      <vt:lpstr>Prime (Information) Brokerage Kevin Mullally, Sugata Ray – University of Alabama Nitish Kumar, Yuehua Tang – University of Florida</vt:lpstr>
      <vt:lpstr>Motivation</vt:lpstr>
      <vt:lpstr>This Paper</vt:lpstr>
      <vt:lpstr>Hypotheses</vt:lpstr>
      <vt:lpstr>Data</vt:lpstr>
      <vt:lpstr>Empirical Strategy</vt:lpstr>
      <vt:lpstr>Empirical Strategy – Timeline</vt:lpstr>
      <vt:lpstr>Empirical Strategy – Initial Specifications</vt:lpstr>
      <vt:lpstr>Trading Behavior</vt:lpstr>
      <vt:lpstr>Trading Performance - Methodology</vt:lpstr>
      <vt:lpstr>Trading Performance - HDFE</vt:lpstr>
      <vt:lpstr>Results stronger when … </vt:lpstr>
      <vt:lpstr>Is it information about the loan or the firm in general? </vt:lpstr>
      <vt:lpstr>Conclusion</vt:lpstr>
    </vt:vector>
  </TitlesOfParts>
  <Company>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Doug Shinholster</dc:creator>
  <cp:lastModifiedBy>sug summer</cp:lastModifiedBy>
  <cp:revision>199</cp:revision>
  <dcterms:created xsi:type="dcterms:W3CDTF">2015-08-27T16:35:41Z</dcterms:created>
  <dcterms:modified xsi:type="dcterms:W3CDTF">2018-10-13T00:04:57Z</dcterms:modified>
</cp:coreProperties>
</file>